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7"/>
  </p:handoutMasterIdLst>
  <p:sldIdLst>
    <p:sldId id="256" r:id="rId2"/>
    <p:sldId id="271" r:id="rId3"/>
    <p:sldId id="291" r:id="rId4"/>
    <p:sldId id="257" r:id="rId5"/>
    <p:sldId id="292" r:id="rId6"/>
    <p:sldId id="284" r:id="rId7"/>
    <p:sldId id="259" r:id="rId8"/>
    <p:sldId id="276" r:id="rId9"/>
    <p:sldId id="263" r:id="rId10"/>
    <p:sldId id="265" r:id="rId11"/>
    <p:sldId id="286" r:id="rId12"/>
    <p:sldId id="266" r:id="rId13"/>
    <p:sldId id="293" r:id="rId14"/>
    <p:sldId id="261" r:id="rId15"/>
    <p:sldId id="290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70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0" autoAdjust="0"/>
    <p:restoredTop sz="96374" autoAdjust="0"/>
  </p:normalViewPr>
  <p:slideViewPr>
    <p:cSldViewPr snapToGrid="0">
      <p:cViewPr varScale="1">
        <p:scale>
          <a:sx n="68" d="100"/>
          <a:sy n="68" d="100"/>
        </p:scale>
        <p:origin x="90" y="1008"/>
      </p:cViewPr>
      <p:guideLst/>
    </p:cSldViewPr>
  </p:slideViewPr>
  <p:outlineViewPr>
    <p:cViewPr>
      <p:scale>
        <a:sx n="33" d="100"/>
        <a:sy n="33" d="100"/>
      </p:scale>
      <p:origin x="0" y="-2844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24DD1-7116-45DA-BC3D-F43DD4EE3A24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17668862-6CAF-49CC-A468-1DE04B77567D}">
      <dgm:prSet phldrT="[Text]" custT="1"/>
      <dgm:spPr>
        <a:solidFill>
          <a:srgbClr val="00B050">
            <a:alpha val="60000"/>
          </a:srgbClr>
        </a:solidFill>
      </dgm:spPr>
      <dgm:t>
        <a:bodyPr/>
        <a:lstStyle/>
        <a:p>
          <a:r>
            <a:rPr lang="en-US" sz="1800" b="1" dirty="0">
              <a:latin typeface="Palatino Linotype" panose="02040502050505030304" pitchFamily="18" charset="0"/>
            </a:rPr>
            <a:t>1</a:t>
          </a:r>
        </a:p>
        <a:p>
          <a:r>
            <a:rPr lang="en-US" sz="1600" b="1" dirty="0">
              <a:latin typeface="Palatino Linotype" panose="02040502050505030304" pitchFamily="18" charset="0"/>
            </a:rPr>
            <a:t>Application</a:t>
          </a:r>
        </a:p>
      </dgm:t>
    </dgm:pt>
    <dgm:pt modelId="{E3F45DA3-4E46-445A-9E49-4BC8D93377E7}" type="parTrans" cxnId="{C8944517-2904-4722-9598-C3B0E5DA7FA7}">
      <dgm:prSet/>
      <dgm:spPr/>
      <dgm:t>
        <a:bodyPr/>
        <a:lstStyle/>
        <a:p>
          <a:endParaRPr lang="en-US"/>
        </a:p>
      </dgm:t>
    </dgm:pt>
    <dgm:pt modelId="{4AF26B2D-69C7-4BFE-8BFF-0AD07A43D048}" type="sibTrans" cxnId="{C8944517-2904-4722-9598-C3B0E5DA7FA7}">
      <dgm:prSet/>
      <dgm:spPr/>
      <dgm:t>
        <a:bodyPr/>
        <a:lstStyle/>
        <a:p>
          <a:endParaRPr lang="en-US"/>
        </a:p>
      </dgm:t>
    </dgm:pt>
    <dgm:pt modelId="{4767C30A-B61B-4223-9042-0F28E8846A4F}">
      <dgm:prSet phldrT="[Text]" custT="1"/>
      <dgm:spPr>
        <a:solidFill>
          <a:srgbClr val="FF0000">
            <a:alpha val="60000"/>
          </a:srgbClr>
        </a:solidFill>
      </dgm:spPr>
      <dgm:t>
        <a:bodyPr/>
        <a:lstStyle/>
        <a:p>
          <a:r>
            <a:rPr lang="en-US" sz="1800" b="1" dirty="0">
              <a:latin typeface="Palatino Linotype" panose="02040502050505030304" pitchFamily="18" charset="0"/>
            </a:rPr>
            <a:t>2</a:t>
          </a:r>
          <a:r>
            <a:rPr lang="en-US" sz="1800" b="1" dirty="0"/>
            <a:t> </a:t>
          </a:r>
        </a:p>
        <a:p>
          <a:r>
            <a:rPr lang="en-US" sz="1800" b="1" dirty="0">
              <a:latin typeface="Palatino Linotype" panose="02040502050505030304" pitchFamily="18" charset="0"/>
            </a:rPr>
            <a:t>Eligibility</a:t>
          </a:r>
        </a:p>
      </dgm:t>
    </dgm:pt>
    <dgm:pt modelId="{465E0387-C385-4659-836C-20524FA487BC}" type="parTrans" cxnId="{5505C4F1-6B40-486E-9522-336BC9A166D5}">
      <dgm:prSet/>
      <dgm:spPr/>
      <dgm:t>
        <a:bodyPr/>
        <a:lstStyle/>
        <a:p>
          <a:endParaRPr lang="en-US"/>
        </a:p>
      </dgm:t>
    </dgm:pt>
    <dgm:pt modelId="{B3C60E5A-1E65-4A68-8D38-D74BEF21CE8F}" type="sibTrans" cxnId="{5505C4F1-6B40-486E-9522-336BC9A166D5}">
      <dgm:prSet/>
      <dgm:spPr/>
      <dgm:t>
        <a:bodyPr/>
        <a:lstStyle/>
        <a:p>
          <a:endParaRPr lang="en-US"/>
        </a:p>
      </dgm:t>
    </dgm:pt>
    <dgm:pt modelId="{133E8088-FD4A-4E72-9FBC-8AA75619C12C}">
      <dgm:prSet phldrT="[Text]" custT="1"/>
      <dgm:spPr>
        <a:solidFill>
          <a:srgbClr val="7030A0">
            <a:alpha val="60000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b="1" dirty="0">
              <a:latin typeface="Palatino Linotype" panose="02040502050505030304" pitchFamily="18" charset="0"/>
            </a:rPr>
            <a:t>3</a:t>
          </a:r>
        </a:p>
        <a:p>
          <a:pPr>
            <a:spcAft>
              <a:spcPct val="35000"/>
            </a:spcAft>
          </a:pPr>
          <a:r>
            <a:rPr lang="en-US" sz="1600" b="1" dirty="0">
              <a:latin typeface="Palatino Linotype" panose="02040502050505030304" pitchFamily="18" charset="0"/>
            </a:rPr>
            <a:t>Individual Plan for Employment</a:t>
          </a:r>
        </a:p>
      </dgm:t>
    </dgm:pt>
    <dgm:pt modelId="{5B9CF488-16B0-47DA-8613-E310DF0C3693}" type="parTrans" cxnId="{3EADE41A-1604-4AE0-BE0E-4D537C6FEE8D}">
      <dgm:prSet/>
      <dgm:spPr/>
      <dgm:t>
        <a:bodyPr/>
        <a:lstStyle/>
        <a:p>
          <a:endParaRPr lang="en-US"/>
        </a:p>
      </dgm:t>
    </dgm:pt>
    <dgm:pt modelId="{ACA1668E-2CD2-4A00-B15B-1EEF0B06EE34}" type="sibTrans" cxnId="{3EADE41A-1604-4AE0-BE0E-4D537C6FEE8D}">
      <dgm:prSet/>
      <dgm:spPr/>
      <dgm:t>
        <a:bodyPr/>
        <a:lstStyle/>
        <a:p>
          <a:endParaRPr lang="en-US"/>
        </a:p>
      </dgm:t>
    </dgm:pt>
    <dgm:pt modelId="{DF4C1912-3166-4CA3-9FEC-7DED4991E147}">
      <dgm:prSet phldrT="[Text]" custT="1"/>
      <dgm:spPr>
        <a:solidFill>
          <a:srgbClr val="00B0F0">
            <a:alpha val="60000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b="1" dirty="0">
              <a:latin typeface="Palatino Linotype" panose="02040502050505030304" pitchFamily="18" charset="0"/>
            </a:rPr>
            <a:t>4</a:t>
          </a:r>
          <a:r>
            <a:rPr lang="en-US" sz="1800" b="1" dirty="0"/>
            <a:t> </a:t>
          </a:r>
        </a:p>
        <a:p>
          <a:pPr>
            <a:spcAft>
              <a:spcPts val="0"/>
            </a:spcAft>
          </a:pPr>
          <a:r>
            <a:rPr lang="en-US" sz="1800" b="1" dirty="0">
              <a:latin typeface="Palatino Linotype" panose="02040502050505030304" pitchFamily="18" charset="0"/>
            </a:rPr>
            <a:t>Services</a:t>
          </a:r>
        </a:p>
        <a:p>
          <a:pPr>
            <a:spcAft>
              <a:spcPts val="0"/>
            </a:spcAft>
          </a:pPr>
          <a:r>
            <a:rPr lang="en-US" sz="1800" b="1" dirty="0">
              <a:latin typeface="Palatino Linotype" panose="02040502050505030304" pitchFamily="18" charset="0"/>
            </a:rPr>
            <a:t>&amp;</a:t>
          </a:r>
        </a:p>
        <a:p>
          <a:pPr>
            <a:spcAft>
              <a:spcPct val="35000"/>
            </a:spcAft>
          </a:pPr>
          <a:r>
            <a:rPr lang="en-US" sz="1800" b="1" dirty="0">
              <a:latin typeface="Palatino Linotype" panose="02040502050505030304" pitchFamily="18" charset="0"/>
            </a:rPr>
            <a:t>Training</a:t>
          </a:r>
        </a:p>
      </dgm:t>
    </dgm:pt>
    <dgm:pt modelId="{8B2AD8A5-B9FF-4CB9-96EC-39BE54DDA053}" type="parTrans" cxnId="{B2CDDE6B-C992-4ADC-B151-326B225FC667}">
      <dgm:prSet/>
      <dgm:spPr/>
      <dgm:t>
        <a:bodyPr/>
        <a:lstStyle/>
        <a:p>
          <a:endParaRPr lang="en-US"/>
        </a:p>
      </dgm:t>
    </dgm:pt>
    <dgm:pt modelId="{877F0EA7-9B70-457E-BDFD-D9DA15042E19}" type="sibTrans" cxnId="{B2CDDE6B-C992-4ADC-B151-326B225FC667}">
      <dgm:prSet/>
      <dgm:spPr/>
      <dgm:t>
        <a:bodyPr/>
        <a:lstStyle/>
        <a:p>
          <a:endParaRPr lang="en-US"/>
        </a:p>
      </dgm:t>
    </dgm:pt>
    <dgm:pt modelId="{63B2C4BB-7527-480C-BE24-1657D131E185}">
      <dgm:prSet phldrT="[Text]" custT="1"/>
      <dgm:spPr>
        <a:solidFill>
          <a:srgbClr val="FFC000">
            <a:alpha val="60000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b="1" dirty="0">
              <a:latin typeface="Palatino Linotype" panose="02040502050505030304" pitchFamily="18" charset="0"/>
            </a:rPr>
            <a:t>5</a:t>
          </a:r>
        </a:p>
        <a:p>
          <a:pPr>
            <a:spcAft>
              <a:spcPct val="35000"/>
            </a:spcAft>
          </a:pPr>
          <a:r>
            <a:rPr lang="en-US" sz="1800" b="1" dirty="0">
              <a:latin typeface="Palatino Linotype" panose="02040502050505030304" pitchFamily="18" charset="0"/>
            </a:rPr>
            <a:t>Employment</a:t>
          </a:r>
          <a:r>
            <a:rPr lang="en-US" sz="1800" b="1" dirty="0"/>
            <a:t> </a:t>
          </a:r>
        </a:p>
        <a:p>
          <a:pPr>
            <a:spcAft>
              <a:spcPct val="35000"/>
            </a:spcAft>
          </a:pPr>
          <a:endParaRPr lang="en-US" sz="1800" b="1" dirty="0"/>
        </a:p>
      </dgm:t>
    </dgm:pt>
    <dgm:pt modelId="{1D0763F7-70D8-44C8-961E-4C1AA60DF9D3}" type="parTrans" cxnId="{9205FC11-617E-4269-B7AE-BE3DBBFBEF72}">
      <dgm:prSet/>
      <dgm:spPr/>
      <dgm:t>
        <a:bodyPr/>
        <a:lstStyle/>
        <a:p>
          <a:endParaRPr lang="en-US"/>
        </a:p>
      </dgm:t>
    </dgm:pt>
    <dgm:pt modelId="{88EC0059-2214-4C0E-B2CA-B787F0BEE937}" type="sibTrans" cxnId="{9205FC11-617E-4269-B7AE-BE3DBBFBEF72}">
      <dgm:prSet/>
      <dgm:spPr/>
      <dgm:t>
        <a:bodyPr/>
        <a:lstStyle/>
        <a:p>
          <a:endParaRPr lang="en-US"/>
        </a:p>
      </dgm:t>
    </dgm:pt>
    <dgm:pt modelId="{7E0FC1EC-1AFF-4A6B-8BBC-54288EF3CF5A}" type="pres">
      <dgm:prSet presAssocID="{E1424DD1-7116-45DA-BC3D-F43DD4EE3A24}" presName="CompostProcess" presStyleCnt="0">
        <dgm:presLayoutVars>
          <dgm:dir/>
          <dgm:resizeHandles val="exact"/>
        </dgm:presLayoutVars>
      </dgm:prSet>
      <dgm:spPr/>
    </dgm:pt>
    <dgm:pt modelId="{40325943-934B-4736-A344-DB8A800E0399}" type="pres">
      <dgm:prSet presAssocID="{E1424DD1-7116-45DA-BC3D-F43DD4EE3A24}" presName="arrow" presStyleLbl="bgShp" presStyleIdx="0" presStyleCnt="1" custLinFactNeighborX="-9844" custLinFactNeighborY="321"/>
      <dgm:spPr/>
    </dgm:pt>
    <dgm:pt modelId="{60FF92D3-4244-43F6-8917-942CD1BDBB2D}" type="pres">
      <dgm:prSet presAssocID="{E1424DD1-7116-45DA-BC3D-F43DD4EE3A24}" presName="linearProcess" presStyleCnt="0"/>
      <dgm:spPr/>
    </dgm:pt>
    <dgm:pt modelId="{A0BAE356-32CC-4ACE-AD53-323508CD5EA3}" type="pres">
      <dgm:prSet presAssocID="{17668862-6CAF-49CC-A468-1DE04B77567D}" presName="textNode" presStyleLbl="node1" presStyleIdx="0" presStyleCnt="5" custScaleX="149841" custScaleY="96154">
        <dgm:presLayoutVars>
          <dgm:bulletEnabled val="1"/>
        </dgm:presLayoutVars>
      </dgm:prSet>
      <dgm:spPr/>
    </dgm:pt>
    <dgm:pt modelId="{257DFF53-7A23-49D2-A488-B270217A6851}" type="pres">
      <dgm:prSet presAssocID="{4AF26B2D-69C7-4BFE-8BFF-0AD07A43D048}" presName="sibTrans" presStyleCnt="0"/>
      <dgm:spPr/>
    </dgm:pt>
    <dgm:pt modelId="{18025B7A-E644-40A0-A430-FA70B961A9FD}" type="pres">
      <dgm:prSet presAssocID="{4767C30A-B61B-4223-9042-0F28E8846A4F}" presName="textNode" presStyleLbl="node1" presStyleIdx="1" presStyleCnt="5" custScaleX="149584">
        <dgm:presLayoutVars>
          <dgm:bulletEnabled val="1"/>
        </dgm:presLayoutVars>
      </dgm:prSet>
      <dgm:spPr/>
    </dgm:pt>
    <dgm:pt modelId="{61A4171B-58CD-49B4-98B3-05A46CCB48D6}" type="pres">
      <dgm:prSet presAssocID="{B3C60E5A-1E65-4A68-8D38-D74BEF21CE8F}" presName="sibTrans" presStyleCnt="0"/>
      <dgm:spPr/>
    </dgm:pt>
    <dgm:pt modelId="{0808ADE6-C4FB-4739-9CD6-94617CF88B44}" type="pres">
      <dgm:prSet presAssocID="{133E8088-FD4A-4E72-9FBC-8AA75619C12C}" presName="textNode" presStyleLbl="node1" presStyleIdx="2" presStyleCnt="5" custScaleX="170600" custScaleY="97756" custLinFactNeighborX="-6786" custLinFactNeighborY="801">
        <dgm:presLayoutVars>
          <dgm:bulletEnabled val="1"/>
        </dgm:presLayoutVars>
      </dgm:prSet>
      <dgm:spPr/>
    </dgm:pt>
    <dgm:pt modelId="{F85F5926-DFAA-4F9A-919A-7EE6BDA77582}" type="pres">
      <dgm:prSet presAssocID="{ACA1668E-2CD2-4A00-B15B-1EEF0B06EE34}" presName="sibTrans" presStyleCnt="0"/>
      <dgm:spPr/>
    </dgm:pt>
    <dgm:pt modelId="{15018B5D-3068-4958-84C7-5FB12159DAF7}" type="pres">
      <dgm:prSet presAssocID="{DF4C1912-3166-4CA3-9FEC-7DED4991E147}" presName="textNode" presStyleLbl="node1" presStyleIdx="3" presStyleCnt="5" custScaleX="131001">
        <dgm:presLayoutVars>
          <dgm:bulletEnabled val="1"/>
        </dgm:presLayoutVars>
      </dgm:prSet>
      <dgm:spPr/>
    </dgm:pt>
    <dgm:pt modelId="{4DF5894D-7D9F-4046-B353-D035AE2E4B74}" type="pres">
      <dgm:prSet presAssocID="{877F0EA7-9B70-457E-BDFD-D9DA15042E19}" presName="sibTrans" presStyleCnt="0"/>
      <dgm:spPr/>
    </dgm:pt>
    <dgm:pt modelId="{4B6F5FD1-5F05-4CA4-84EE-F62BEB268167}" type="pres">
      <dgm:prSet presAssocID="{63B2C4BB-7527-480C-BE24-1657D131E185}" presName="textNode" presStyleLbl="node1" presStyleIdx="4" presStyleCnt="5" custScaleX="174014" custScaleY="92949" custLinFactNeighborX="-42630" custLinFactNeighborY="-1603">
        <dgm:presLayoutVars>
          <dgm:bulletEnabled val="1"/>
        </dgm:presLayoutVars>
      </dgm:prSet>
      <dgm:spPr/>
    </dgm:pt>
  </dgm:ptLst>
  <dgm:cxnLst>
    <dgm:cxn modelId="{9205FC11-617E-4269-B7AE-BE3DBBFBEF72}" srcId="{E1424DD1-7116-45DA-BC3D-F43DD4EE3A24}" destId="{63B2C4BB-7527-480C-BE24-1657D131E185}" srcOrd="4" destOrd="0" parTransId="{1D0763F7-70D8-44C8-961E-4C1AA60DF9D3}" sibTransId="{88EC0059-2214-4C0E-B2CA-B787F0BEE937}"/>
    <dgm:cxn modelId="{C8944517-2904-4722-9598-C3B0E5DA7FA7}" srcId="{E1424DD1-7116-45DA-BC3D-F43DD4EE3A24}" destId="{17668862-6CAF-49CC-A468-1DE04B77567D}" srcOrd="0" destOrd="0" parTransId="{E3F45DA3-4E46-445A-9E49-4BC8D93377E7}" sibTransId="{4AF26B2D-69C7-4BFE-8BFF-0AD07A43D048}"/>
    <dgm:cxn modelId="{3EADE41A-1604-4AE0-BE0E-4D537C6FEE8D}" srcId="{E1424DD1-7116-45DA-BC3D-F43DD4EE3A24}" destId="{133E8088-FD4A-4E72-9FBC-8AA75619C12C}" srcOrd="2" destOrd="0" parTransId="{5B9CF488-16B0-47DA-8613-E310DF0C3693}" sibTransId="{ACA1668E-2CD2-4A00-B15B-1EEF0B06EE34}"/>
    <dgm:cxn modelId="{6E1C1520-E05E-4D66-8672-D547358F1081}" type="presOf" srcId="{17668862-6CAF-49CC-A468-1DE04B77567D}" destId="{A0BAE356-32CC-4ACE-AD53-323508CD5EA3}" srcOrd="0" destOrd="0" presId="urn:microsoft.com/office/officeart/2005/8/layout/hProcess9"/>
    <dgm:cxn modelId="{C39EB94A-2032-4909-A541-3930EFBFE890}" type="presOf" srcId="{4767C30A-B61B-4223-9042-0F28E8846A4F}" destId="{18025B7A-E644-40A0-A430-FA70B961A9FD}" srcOrd="0" destOrd="0" presId="urn:microsoft.com/office/officeart/2005/8/layout/hProcess9"/>
    <dgm:cxn modelId="{B2CDDE6B-C992-4ADC-B151-326B225FC667}" srcId="{E1424DD1-7116-45DA-BC3D-F43DD4EE3A24}" destId="{DF4C1912-3166-4CA3-9FEC-7DED4991E147}" srcOrd="3" destOrd="0" parTransId="{8B2AD8A5-B9FF-4CB9-96EC-39BE54DDA053}" sibTransId="{877F0EA7-9B70-457E-BDFD-D9DA15042E19}"/>
    <dgm:cxn modelId="{48426E7C-873D-4C72-BEFD-CCCA0A2710C1}" type="presOf" srcId="{E1424DD1-7116-45DA-BC3D-F43DD4EE3A24}" destId="{7E0FC1EC-1AFF-4A6B-8BBC-54288EF3CF5A}" srcOrd="0" destOrd="0" presId="urn:microsoft.com/office/officeart/2005/8/layout/hProcess9"/>
    <dgm:cxn modelId="{ADC090DC-5432-4A69-8582-0FC621275DA1}" type="presOf" srcId="{63B2C4BB-7527-480C-BE24-1657D131E185}" destId="{4B6F5FD1-5F05-4CA4-84EE-F62BEB268167}" srcOrd="0" destOrd="0" presId="urn:microsoft.com/office/officeart/2005/8/layout/hProcess9"/>
    <dgm:cxn modelId="{5505C4F1-6B40-486E-9522-336BC9A166D5}" srcId="{E1424DD1-7116-45DA-BC3D-F43DD4EE3A24}" destId="{4767C30A-B61B-4223-9042-0F28E8846A4F}" srcOrd="1" destOrd="0" parTransId="{465E0387-C385-4659-836C-20524FA487BC}" sibTransId="{B3C60E5A-1E65-4A68-8D38-D74BEF21CE8F}"/>
    <dgm:cxn modelId="{9B8BBEF3-3A1D-456F-B8AF-080FF3611D4D}" type="presOf" srcId="{133E8088-FD4A-4E72-9FBC-8AA75619C12C}" destId="{0808ADE6-C4FB-4739-9CD6-94617CF88B44}" srcOrd="0" destOrd="0" presId="urn:microsoft.com/office/officeart/2005/8/layout/hProcess9"/>
    <dgm:cxn modelId="{EC5A6BF4-1553-4004-9A85-D70264470CA8}" type="presOf" srcId="{DF4C1912-3166-4CA3-9FEC-7DED4991E147}" destId="{15018B5D-3068-4958-84C7-5FB12159DAF7}" srcOrd="0" destOrd="0" presId="urn:microsoft.com/office/officeart/2005/8/layout/hProcess9"/>
    <dgm:cxn modelId="{1C46D829-D355-43E3-BE6E-91D009A0FDD8}" type="presParOf" srcId="{7E0FC1EC-1AFF-4A6B-8BBC-54288EF3CF5A}" destId="{40325943-934B-4736-A344-DB8A800E0399}" srcOrd="0" destOrd="0" presId="urn:microsoft.com/office/officeart/2005/8/layout/hProcess9"/>
    <dgm:cxn modelId="{2136E5AA-4675-4FB4-B707-75658CA336E0}" type="presParOf" srcId="{7E0FC1EC-1AFF-4A6B-8BBC-54288EF3CF5A}" destId="{60FF92D3-4244-43F6-8917-942CD1BDBB2D}" srcOrd="1" destOrd="0" presId="urn:microsoft.com/office/officeart/2005/8/layout/hProcess9"/>
    <dgm:cxn modelId="{3AC0F5F5-275A-4535-86DB-BD180EA3A5B8}" type="presParOf" srcId="{60FF92D3-4244-43F6-8917-942CD1BDBB2D}" destId="{A0BAE356-32CC-4ACE-AD53-323508CD5EA3}" srcOrd="0" destOrd="0" presId="urn:microsoft.com/office/officeart/2005/8/layout/hProcess9"/>
    <dgm:cxn modelId="{94E337CF-E386-480C-9D2D-BFF345341A47}" type="presParOf" srcId="{60FF92D3-4244-43F6-8917-942CD1BDBB2D}" destId="{257DFF53-7A23-49D2-A488-B270217A6851}" srcOrd="1" destOrd="0" presId="urn:microsoft.com/office/officeart/2005/8/layout/hProcess9"/>
    <dgm:cxn modelId="{C871D794-5536-4C6B-91E0-CE7C2F86E8F9}" type="presParOf" srcId="{60FF92D3-4244-43F6-8917-942CD1BDBB2D}" destId="{18025B7A-E644-40A0-A430-FA70B961A9FD}" srcOrd="2" destOrd="0" presId="urn:microsoft.com/office/officeart/2005/8/layout/hProcess9"/>
    <dgm:cxn modelId="{1DE108D8-A866-476D-808A-9596B4919E14}" type="presParOf" srcId="{60FF92D3-4244-43F6-8917-942CD1BDBB2D}" destId="{61A4171B-58CD-49B4-98B3-05A46CCB48D6}" srcOrd="3" destOrd="0" presId="urn:microsoft.com/office/officeart/2005/8/layout/hProcess9"/>
    <dgm:cxn modelId="{83F6E746-2FEC-4D7A-9C9E-40540E88414C}" type="presParOf" srcId="{60FF92D3-4244-43F6-8917-942CD1BDBB2D}" destId="{0808ADE6-C4FB-4739-9CD6-94617CF88B44}" srcOrd="4" destOrd="0" presId="urn:microsoft.com/office/officeart/2005/8/layout/hProcess9"/>
    <dgm:cxn modelId="{C0D31631-75D4-4224-AF27-E981124B6899}" type="presParOf" srcId="{60FF92D3-4244-43F6-8917-942CD1BDBB2D}" destId="{F85F5926-DFAA-4F9A-919A-7EE6BDA77582}" srcOrd="5" destOrd="0" presId="urn:microsoft.com/office/officeart/2005/8/layout/hProcess9"/>
    <dgm:cxn modelId="{0071C4D0-66CB-44E2-9283-544BE170064F}" type="presParOf" srcId="{60FF92D3-4244-43F6-8917-942CD1BDBB2D}" destId="{15018B5D-3068-4958-84C7-5FB12159DAF7}" srcOrd="6" destOrd="0" presId="urn:microsoft.com/office/officeart/2005/8/layout/hProcess9"/>
    <dgm:cxn modelId="{318D2C4F-657F-4257-B9BB-50C6E09DC952}" type="presParOf" srcId="{60FF92D3-4244-43F6-8917-942CD1BDBB2D}" destId="{4DF5894D-7D9F-4046-B353-D035AE2E4B74}" srcOrd="7" destOrd="0" presId="urn:microsoft.com/office/officeart/2005/8/layout/hProcess9"/>
    <dgm:cxn modelId="{2EA939E7-B367-4144-9C15-A42D4F9F749D}" type="presParOf" srcId="{60FF92D3-4244-43F6-8917-942CD1BDBB2D}" destId="{4B6F5FD1-5F05-4CA4-84EE-F62BEB26816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25943-934B-4736-A344-DB8A800E0399}">
      <dsp:nvSpPr>
        <dsp:cNvPr id="0" name=""/>
        <dsp:cNvSpPr/>
      </dsp:nvSpPr>
      <dsp:spPr>
        <a:xfrm>
          <a:off x="0" y="0"/>
          <a:ext cx="6770956" cy="36576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AE356-32CC-4ACE-AD53-323508CD5EA3}">
      <dsp:nvSpPr>
        <dsp:cNvPr id="0" name=""/>
        <dsp:cNvSpPr/>
      </dsp:nvSpPr>
      <dsp:spPr>
        <a:xfrm>
          <a:off x="248" y="1125414"/>
          <a:ext cx="1417992" cy="1406771"/>
        </a:xfrm>
        <a:prstGeom prst="roundRect">
          <a:avLst/>
        </a:prstGeom>
        <a:solidFill>
          <a:srgbClr val="00B050">
            <a:alpha val="6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Palatino Linotype" panose="02040502050505030304" pitchFamily="18" charset="0"/>
            </a:rPr>
            <a:t>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Palatino Linotype" panose="02040502050505030304" pitchFamily="18" charset="0"/>
            </a:rPr>
            <a:t>Application</a:t>
          </a:r>
        </a:p>
      </dsp:txBody>
      <dsp:txXfrm>
        <a:off x="68921" y="1194087"/>
        <a:ext cx="1280646" cy="1269425"/>
      </dsp:txXfrm>
    </dsp:sp>
    <dsp:sp modelId="{18025B7A-E644-40A0-A430-FA70B961A9FD}">
      <dsp:nvSpPr>
        <dsp:cNvPr id="0" name=""/>
        <dsp:cNvSpPr/>
      </dsp:nvSpPr>
      <dsp:spPr>
        <a:xfrm>
          <a:off x="1575962" y="1097279"/>
          <a:ext cx="1415560" cy="1463040"/>
        </a:xfrm>
        <a:prstGeom prst="roundRect">
          <a:avLst/>
        </a:prstGeom>
        <a:solidFill>
          <a:srgbClr val="FF0000">
            <a:alpha val="6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Palatino Linotype" panose="02040502050505030304" pitchFamily="18" charset="0"/>
            </a:rPr>
            <a:t>2</a:t>
          </a:r>
          <a:r>
            <a:rPr lang="en-US" sz="1800" b="1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Palatino Linotype" panose="02040502050505030304" pitchFamily="18" charset="0"/>
            </a:rPr>
            <a:t>Eligibility</a:t>
          </a:r>
        </a:p>
      </dsp:txBody>
      <dsp:txXfrm>
        <a:off x="1645064" y="1166381"/>
        <a:ext cx="1277356" cy="1324836"/>
      </dsp:txXfrm>
    </dsp:sp>
    <dsp:sp modelId="{0808ADE6-C4FB-4739-9CD6-94617CF88B44}">
      <dsp:nvSpPr>
        <dsp:cNvPr id="0" name=""/>
        <dsp:cNvSpPr/>
      </dsp:nvSpPr>
      <dsp:spPr>
        <a:xfrm>
          <a:off x="3138541" y="1125414"/>
          <a:ext cx="1614441" cy="1430209"/>
        </a:xfrm>
        <a:prstGeom prst="roundRect">
          <a:avLst/>
        </a:prstGeom>
        <a:solidFill>
          <a:srgbClr val="7030A0">
            <a:alpha val="6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latin typeface="Palatino Linotype" panose="02040502050505030304" pitchFamily="18" charset="0"/>
            </a:rPr>
            <a:t>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Palatino Linotype" panose="02040502050505030304" pitchFamily="18" charset="0"/>
            </a:rPr>
            <a:t>Individual Plan for Employment</a:t>
          </a:r>
        </a:p>
      </dsp:txBody>
      <dsp:txXfrm>
        <a:off x="3208358" y="1195231"/>
        <a:ext cx="1474807" cy="1290575"/>
      </dsp:txXfrm>
    </dsp:sp>
    <dsp:sp modelId="{15018B5D-3068-4958-84C7-5FB12159DAF7}">
      <dsp:nvSpPr>
        <dsp:cNvPr id="0" name=""/>
        <dsp:cNvSpPr/>
      </dsp:nvSpPr>
      <dsp:spPr>
        <a:xfrm>
          <a:off x="4921408" y="1097279"/>
          <a:ext cx="1239703" cy="1463040"/>
        </a:xfrm>
        <a:prstGeom prst="roundRect">
          <a:avLst/>
        </a:prstGeom>
        <a:solidFill>
          <a:srgbClr val="00B0F0">
            <a:alpha val="6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latin typeface="Palatino Linotype" panose="02040502050505030304" pitchFamily="18" charset="0"/>
            </a:rPr>
            <a:t>4</a:t>
          </a:r>
          <a:r>
            <a:rPr lang="en-US" sz="1800" b="1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latin typeface="Palatino Linotype" panose="02040502050505030304" pitchFamily="18" charset="0"/>
            </a:rPr>
            <a:t>Services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latin typeface="Palatino Linotype" panose="02040502050505030304" pitchFamily="18" charset="0"/>
            </a:rPr>
            <a:t>&amp;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Palatino Linotype" panose="02040502050505030304" pitchFamily="18" charset="0"/>
            </a:rPr>
            <a:t>Training</a:t>
          </a:r>
        </a:p>
      </dsp:txBody>
      <dsp:txXfrm>
        <a:off x="4981925" y="1157796"/>
        <a:ext cx="1118669" cy="1342006"/>
      </dsp:txXfrm>
    </dsp:sp>
    <dsp:sp modelId="{4B6F5FD1-5F05-4CA4-84EE-F62BEB268167}">
      <dsp:nvSpPr>
        <dsp:cNvPr id="0" name=""/>
        <dsp:cNvSpPr/>
      </dsp:nvSpPr>
      <dsp:spPr>
        <a:xfrm>
          <a:off x="6251596" y="1125406"/>
          <a:ext cx="1646749" cy="1359881"/>
        </a:xfrm>
        <a:prstGeom prst="roundRect">
          <a:avLst/>
        </a:prstGeom>
        <a:solidFill>
          <a:srgbClr val="FFC000">
            <a:alpha val="6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latin typeface="Palatino Linotype" panose="02040502050505030304" pitchFamily="18" charset="0"/>
            </a:rPr>
            <a:t>5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Palatino Linotype" panose="02040502050505030304" pitchFamily="18" charset="0"/>
            </a:rPr>
            <a:t>Employment</a:t>
          </a:r>
          <a:r>
            <a:rPr lang="en-US" sz="1800" b="1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</dsp:txBody>
      <dsp:txXfrm>
        <a:off x="6317980" y="1191790"/>
        <a:ext cx="1513981" cy="1227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C028F-E74D-4B9C-ACB3-3A194620AD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F7D6D-26FA-4CAF-B6AC-6DCE0688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03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0.m4a"/><Relationship Id="rId7" Type="http://schemas.openxmlformats.org/officeDocument/2006/relationships/image" Target="../media/image15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hyperlink" Target="https://www.google.com/imgres?imgurl=http://en.primenews24bd.com/wp-content/uploads/2015/02/steps-to-success_162620777.jpg&amp;imgrefurl=http://en.primenews24bd.com/2015/02/11/after-graduating-keep-community-first/&amp;docid=iYePLREZX7RJBM&amp;tbnid=51dYVJxo4sbArM:&amp;vet=10ahUKEwjDm4DOjaTZAhUY_WMKHdd6DX8QMwjQASgpMCk..i&amp;w=500&amp;h=401&amp;bih=574&amp;biw=1050&amp;q=steps&amp;ved=0ahUKEwjDm4DOjaTZAhUY_WMKHdd6DX8QMwjQASgpMCk&amp;iact=mrc&amp;uact=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8207351" TargetMode="External"/><Relationship Id="rId2" Type="http://schemas.openxmlformats.org/officeDocument/2006/relationships/hyperlink" Target="https://vimeo.com/41310338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bor.state.ak.us/dvr/crp-service-def-req-hrly-rate-rng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google.com/imgres?imgurl=https://www.executivegrapevine.com/uploads/articles/thumbnail/hr-issue224-cbfeat.jpg&amp;imgrefurl=https://www.hrgrapevine.com/content/article/2014-02-12-internet-is-solution-for-working-mums&amp;docid=-cO-mwvKzYGAEM&amp;tbnid=ojw0sG_fvW9FPM:&amp;vet=10ahUKEwi_h6Sx--nXAhVmj1QKHYayCMEQMwjhAShEMEQ..i&amp;w=240&amp;h=160&amp;itg=1&amp;bih=741&amp;biw=1155&amp;q=people%20with%20disabilities%20working&amp;ved=0ahUKEwi_h6Sx--nXAhVmj1QKHYayCMEQMwjhAShEMEQ&amp;iact=mrc&amp;uact=8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s://www.google.com/url?sa=i&amp;rct=j&amp;q=&amp;esrc=s&amp;source=images&amp;cd=&amp;cad=rja&amp;uact=8&amp;ved=0ahUKEwjh3ayV_OnXAhWnllQKHdJRCDQQjRwIBw&amp;url=https://www.hertfordshire.gov.uk/services/adult-social-services/mental-health-and-dementia/information-for-carers-and-professionals-working-with-people-with-learning-disabilities-and-dementia.aspx&amp;psig=AOvVaw2fU0B97Vk1Pbk7XG7OyAw7&amp;ust=1512257247029541" TargetMode="Externa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hyperlink" Target="https://www.google.com/imgres?imgurl=https://www.kenttrainingandapprenticeships.co.uk/wp-content/uploads/2016/08/5-steps-FB.jpg&amp;imgrefurl=https://www.kenttrainingandapprenticeships.co.uk/5-steps-post-results-day/&amp;docid=3I1KdVctvxt_zM&amp;tbnid=ufjHL5slhZthaM:&amp;vet=10ahUKEwjDm4DOjaTZAhUY_WMKHdd6DX8QMwjYASgxMDE..i&amp;w=564&amp;h=312&amp;bih=574&amp;biw=1050&amp;q=steps&amp;ved=0ahUKEwjDm4DOjaTZAhUY_WMKHdd6DX8QMwjYASgxMDE&amp;iact=mrc&amp;uact=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6433" y="1896012"/>
            <a:ext cx="7545355" cy="1515533"/>
          </a:xfrm>
        </p:spPr>
        <p:txBody>
          <a:bodyPr/>
          <a:lstStyle/>
          <a:p>
            <a:r>
              <a:rPr lang="en-US" sz="48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Community Rehabilitation Providers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7" y="4034787"/>
            <a:ext cx="6815669" cy="132080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Palatino Linotype" panose="0204050205050503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Orientation Part I</a:t>
            </a:r>
          </a:p>
        </p:txBody>
      </p:sp>
    </p:spTree>
    <p:extLst>
      <p:ext uri="{BB962C8B-B14F-4D97-AF65-F5344CB8AC3E}">
        <p14:creationId xmlns:p14="http://schemas.microsoft.com/office/powerpoint/2010/main" val="4060936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91838"/>
            <a:ext cx="9601196" cy="987345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DVR Process </a:t>
            </a:r>
            <a:b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Steps  </a:t>
            </a:r>
          </a:p>
        </p:txBody>
      </p:sp>
      <p:pic>
        <p:nvPicPr>
          <p:cNvPr id="8" name="Picture 2" descr="Legitng, Company Registration in Nigeri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511" y="755583"/>
            <a:ext cx="2582545" cy="1525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1178170" y="2414954"/>
            <a:ext cx="10404230" cy="416169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9600" b="1" dirty="0">
                <a:latin typeface="Palatino Linotype" panose="02040502050505030304" pitchFamily="18" charset="0"/>
              </a:rPr>
              <a:t>1. Application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9600" b="1" dirty="0">
                <a:latin typeface="Palatino Linotype" panose="02040502050505030304" pitchFamily="18" charset="0"/>
              </a:rPr>
              <a:t>2. Eligibility</a:t>
            </a:r>
            <a:r>
              <a:rPr lang="en-US" sz="9600" dirty="0">
                <a:latin typeface="Palatino Linotype" panose="02040502050505030304" pitchFamily="18" charset="0"/>
              </a:rPr>
              <a:t> </a:t>
            </a:r>
          </a:p>
          <a:p>
            <a:pPr marL="457200" lvl="1" indent="0">
              <a:lnSpc>
                <a:spcPct val="140000"/>
              </a:lnSpc>
              <a:buNone/>
            </a:pPr>
            <a:r>
              <a:rPr lang="en-US" sz="9200" dirty="0">
                <a:latin typeface="Palatino Linotype" panose="02040502050505030304" pitchFamily="18" charset="0"/>
              </a:rPr>
              <a:t>Must meet 3 criteria:</a:t>
            </a:r>
          </a:p>
          <a:p>
            <a:pPr marL="914400" lvl="2" indent="0">
              <a:lnSpc>
                <a:spcPct val="140000"/>
              </a:lnSpc>
              <a:spcAft>
                <a:spcPts val="0"/>
              </a:spcAft>
              <a:buNone/>
            </a:pPr>
            <a:r>
              <a:rPr lang="en-US" sz="9000" dirty="0">
                <a:latin typeface="Palatino Linotype" panose="02040502050505030304" pitchFamily="18" charset="0"/>
              </a:rPr>
              <a:t>1) Disability</a:t>
            </a:r>
          </a:p>
          <a:p>
            <a:pPr marL="914400" lvl="2" indent="0">
              <a:lnSpc>
                <a:spcPct val="140000"/>
              </a:lnSpc>
              <a:spcAft>
                <a:spcPts val="0"/>
              </a:spcAft>
              <a:buNone/>
            </a:pPr>
            <a:r>
              <a:rPr lang="en-US" sz="9000" dirty="0">
                <a:latin typeface="Palatino Linotype" panose="02040502050505030304" pitchFamily="18" charset="0"/>
              </a:rPr>
              <a:t>2) Creates a barrier to employment</a:t>
            </a:r>
          </a:p>
          <a:p>
            <a:pPr marL="914400" lvl="2" indent="0">
              <a:lnSpc>
                <a:spcPct val="140000"/>
              </a:lnSpc>
              <a:spcAft>
                <a:spcPts val="0"/>
              </a:spcAft>
              <a:buNone/>
            </a:pPr>
            <a:r>
              <a:rPr lang="en-US" sz="9000" dirty="0">
                <a:latin typeface="Palatino Linotype" panose="02040502050505030304" pitchFamily="18" charset="0"/>
              </a:rPr>
              <a:t>3) Benefit from and require VR services </a:t>
            </a:r>
          </a:p>
          <a:p>
            <a:pPr marL="0" indent="0">
              <a:lnSpc>
                <a:spcPct val="140000"/>
              </a:lnSpc>
              <a:spcAft>
                <a:spcPts val="0"/>
              </a:spcAft>
              <a:buNone/>
            </a:pPr>
            <a:r>
              <a:rPr lang="en-US" sz="9600" dirty="0">
                <a:latin typeface="Palatino Linotype" panose="02040502050505030304" pitchFamily="18" charset="0"/>
              </a:rPr>
              <a:t>Only VR Counselors can determine eligibility - Determined within 60 days</a:t>
            </a:r>
            <a:r>
              <a:rPr lang="en-US" b="1" dirty="0"/>
              <a:t> </a:t>
            </a:r>
            <a:endParaRPr lang="en-US" dirty="0"/>
          </a:p>
        </p:txBody>
      </p:sp>
      <p:pic>
        <p:nvPicPr>
          <p:cNvPr id="4" name="Picture 4" descr="Image result for Goa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263" y="3316775"/>
            <a:ext cx="3048000" cy="1383323"/>
          </a:xfrm>
          <a:prstGeom prst="rect">
            <a:avLst/>
          </a:prstGeom>
        </p:spPr>
      </p:pic>
      <p:pic>
        <p:nvPicPr>
          <p:cNvPr id="5" name="8 - 1st step - crp pp 5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42137" y="3130634"/>
            <a:ext cx="609600" cy="609600"/>
          </a:xfrm>
          <a:prstGeom prst="rect">
            <a:avLst/>
          </a:prstGeom>
        </p:spPr>
      </p:pic>
      <p:pic>
        <p:nvPicPr>
          <p:cNvPr id="7" name="9 - 2nd step vr process - crp pp 6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42137" y="4008437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829732"/>
            <a:ext cx="9601196" cy="1303867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DVR Process </a:t>
            </a:r>
            <a:b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Steps </a:t>
            </a:r>
            <a:endParaRPr lang="en-US" sz="6000" dirty="0">
              <a:solidFill>
                <a:srgbClr val="00407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2" descr="Image result for steps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159" y="747393"/>
            <a:ext cx="2393315" cy="16454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1962151" y="2918882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Palatino Linotype" panose="02040502050505030304" pitchFamily="18" charset="0"/>
              </a:rPr>
              <a:t>3.  Individual Plan for Employment- IPE </a:t>
            </a:r>
          </a:p>
          <a:p>
            <a:pPr lvl="1"/>
            <a:r>
              <a:rPr lang="en-US" sz="2400" dirty="0">
                <a:latin typeface="Palatino Linotype" panose="02040502050505030304" pitchFamily="18" charset="0"/>
              </a:rPr>
              <a:t>Employment Goal</a:t>
            </a:r>
          </a:p>
          <a:p>
            <a:pPr lvl="1">
              <a:spcAft>
                <a:spcPts val="2400"/>
              </a:spcAft>
            </a:pPr>
            <a:r>
              <a:rPr lang="en-US" sz="2400" dirty="0">
                <a:latin typeface="Palatino Linotype" panose="02040502050505030304" pitchFamily="18" charset="0"/>
              </a:rPr>
              <a:t>Barriers to Employment</a:t>
            </a:r>
            <a:endParaRPr lang="en-US" sz="2400" b="1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atin typeface="Palatino Linotype" panose="02040502050505030304" pitchFamily="18" charset="0"/>
              </a:rPr>
              <a:t>4.  Services &amp; Training </a:t>
            </a:r>
          </a:p>
        </p:txBody>
      </p:sp>
      <p:pic>
        <p:nvPicPr>
          <p:cNvPr id="4" name="10 - step 3 vr process ipe - crp pp 4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1525" y="414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0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829732"/>
            <a:ext cx="9601196" cy="1303867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DVR Process</a:t>
            </a:r>
            <a:b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Steps </a:t>
            </a:r>
          </a:p>
        </p:txBody>
      </p:sp>
      <p:pic>
        <p:nvPicPr>
          <p:cNvPr id="4" name="Picture 2" descr="Image result for Succe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12" y="637338"/>
            <a:ext cx="2332892" cy="1784128"/>
          </a:xfrm>
          <a:prstGeom prst="rect">
            <a:avLst/>
          </a:prstGeom>
        </p:spPr>
      </p:pic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522133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4"/>
            </a:pPr>
            <a:endParaRPr lang="en-US" b="1" dirty="0"/>
          </a:p>
          <a:p>
            <a:pPr marL="0" indent="0">
              <a:buNone/>
            </a:pPr>
            <a:r>
              <a:rPr lang="en-US" sz="3200" b="1" dirty="0">
                <a:latin typeface="Palatino Linotype" panose="02040502050505030304" pitchFamily="18" charset="0"/>
              </a:rPr>
              <a:t>5. Employment </a:t>
            </a:r>
            <a:r>
              <a:rPr lang="en-US" sz="3200" dirty="0">
                <a:latin typeface="Palatino Linotype" panose="02040502050505030304" pitchFamily="18" charset="0"/>
              </a:rPr>
              <a:t>-  Individual obtains a job! </a:t>
            </a:r>
          </a:p>
        </p:txBody>
      </p:sp>
      <p:pic>
        <p:nvPicPr>
          <p:cNvPr id="7" name="Picture 4" descr="Image of a slate, &quot;you're hired&quot; wrote on i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8" y="4185139"/>
            <a:ext cx="2667002" cy="1893926"/>
          </a:xfrm>
          <a:prstGeom prst="rect">
            <a:avLst/>
          </a:prstGeom>
        </p:spPr>
      </p:pic>
      <p:pic>
        <p:nvPicPr>
          <p:cNvPr id="5" name="11 - final step - crp pp 5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7263" y="4562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7F48-23E0-4C73-B771-CB6D8D42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90692"/>
            <a:ext cx="9601196" cy="1303867"/>
          </a:xfrm>
        </p:spPr>
        <p:txBody>
          <a:bodyPr>
            <a:no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407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Final Note: DVR Process Timeline </a:t>
            </a:r>
            <a:endParaRPr lang="en-IN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56238-83E8-4EBA-9C8F-CEEF26C54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581" y="2751242"/>
            <a:ext cx="8317229" cy="3455248"/>
          </a:xfrm>
        </p:spPr>
        <p:txBody>
          <a:bodyPr>
            <a:normAutofit fontScale="85000" lnSpcReduction="20000"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Eligibility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Must be determined within 60 days of application.</a:t>
            </a:r>
          </a:p>
          <a:p>
            <a:pPr marL="457200" marR="0" lvl="0" indent="-457200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IPEs: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Must be completed within 90 days following eligibility.</a:t>
            </a:r>
          </a:p>
          <a:p>
            <a:pPr marL="457200" marR="0" lvl="0" indent="-457200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Successful Case Closure: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Individual cases may be closed following 90 days of successful employment.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" name="Picture 3" descr="Image result for mind working">
            <a:extLst>
              <a:ext uri="{FF2B5EF4-FFF2-40B4-BE49-F238E27FC236}">
                <a16:creationId xmlns:a16="http://schemas.microsoft.com/office/drawing/2014/main" id="{61272893-A972-4D94-B278-B3F96EB80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63" y="2542610"/>
            <a:ext cx="2043115" cy="2625719"/>
          </a:xfrm>
          <a:prstGeom prst="rect">
            <a:avLst/>
          </a:prstGeom>
        </p:spPr>
      </p:pic>
      <p:pic>
        <p:nvPicPr>
          <p:cNvPr id="5" name="11 - final note timeline - crp pp 4">
            <a:hlinkClick r:id="" action="ppaction://media"/>
            <a:extLst>
              <a:ext uri="{FF2B5EF4-FFF2-40B4-BE49-F238E27FC236}">
                <a16:creationId xmlns:a16="http://schemas.microsoft.com/office/drawing/2014/main" id="{9AF483D6-8DD1-4F45-9261-7941576C1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6320" y="5424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4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229782"/>
            <a:ext cx="9601196" cy="1303867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DVR Orientation Videos</a:t>
            </a:r>
            <a:b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rgbClr val="00407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6195" y="3213979"/>
            <a:ext cx="6245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anose="02040502050505030304" pitchFamily="18" charset="0"/>
                <a:hlinkClick r:id="rId2"/>
              </a:rPr>
              <a:t>DVR Orientation Video</a:t>
            </a:r>
            <a:endParaRPr lang="en-US" sz="3200" dirty="0">
              <a:latin typeface="Palatino Linotype" panose="02040502050505030304" pitchFamily="18" charset="0"/>
            </a:endParaRPr>
          </a:p>
          <a:p>
            <a:endParaRPr lang="en-US" sz="3200" dirty="0">
              <a:latin typeface="Palatino Linotype" panose="02040502050505030304" pitchFamily="18" charset="0"/>
            </a:endParaRPr>
          </a:p>
          <a:p>
            <a:r>
              <a:rPr lang="en-US" sz="3200" dirty="0">
                <a:latin typeface="Palatino Linotype" panose="02040502050505030304" pitchFamily="18" charset="0"/>
                <a:hlinkClick r:id="rId3"/>
              </a:rPr>
              <a:t>DVR Youth Transition Video</a:t>
            </a:r>
            <a:endParaRPr lang="en-US" sz="3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5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Congratulations!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76475" y="2905125"/>
            <a:ext cx="7639050" cy="2232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Palatino Linotype" panose="02040502050505030304" pitchFamily="18" charset="0"/>
              </a:rPr>
              <a:t>You have finished Part I of DVR’s Community Rehabilitation Program Orientation.</a:t>
            </a:r>
          </a:p>
        </p:txBody>
      </p:sp>
    </p:spTree>
    <p:extLst>
      <p:ext uri="{BB962C8B-B14F-4D97-AF65-F5344CB8AC3E}">
        <p14:creationId xmlns:p14="http://schemas.microsoft.com/office/powerpoint/2010/main" val="357904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latin typeface="Palatino Linotype" panose="02040502050505030304" pitchFamily="18" charset="0"/>
              </a:rPr>
              <a:t>This presentation provides basic information about how to work as a Community Rehabilitation Provider, (CRP) with the Division Vocational Rehabilitation, (DVR).    </a:t>
            </a:r>
          </a:p>
        </p:txBody>
      </p:sp>
      <p:pic>
        <p:nvPicPr>
          <p:cNvPr id="4" name="Content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57" y="4116944"/>
            <a:ext cx="4481683" cy="2030699"/>
          </a:xfrm>
          <a:prstGeom prst="rect">
            <a:avLst/>
          </a:prstGeom>
        </p:spPr>
      </p:pic>
      <p:pic>
        <p:nvPicPr>
          <p:cNvPr id="5" name="1 - Velja CRP powerpoint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7929" y="4827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3F2095-E140-4914-A6CD-DC2D27B7A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11007"/>
            <a:ext cx="9601196" cy="1303867"/>
          </a:xfrm>
        </p:spPr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407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is a CRP? </a:t>
            </a:r>
            <a:endParaRPr lang="en-I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CD206F5-F0BE-4736-8B0A-9E0A6D4CB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5797" y="2687408"/>
            <a:ext cx="4718304" cy="576262"/>
          </a:xfrm>
        </p:spPr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Agency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7B2499D-8505-4D56-99A1-5587A2E05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55799" y="3580143"/>
            <a:ext cx="4718304" cy="775553"/>
          </a:xfrm>
        </p:spPr>
        <p:txBody>
          <a:bodyPr/>
          <a:lstStyle/>
          <a:p>
            <a:r>
              <a:rPr lang="en-US" sz="2800" b="1" dirty="0">
                <a:latin typeface="Palatino Linotype" panose="02040502050505030304" pitchFamily="18" charset="0"/>
              </a:rPr>
              <a:t>Individual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C092E09-2ADE-4859-8BC5-131DFA269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055795" y="4446871"/>
            <a:ext cx="9369392" cy="104915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Approved</a:t>
            </a:r>
            <a:r>
              <a:rPr lang="en-US" sz="2800" dirty="0">
                <a:latin typeface="Palatino Linotype" panose="02040502050505030304" pitchFamily="18" charset="0"/>
              </a:rPr>
              <a:t> by Division of Vocational Rehabilitation (DVR) to Provide Services</a:t>
            </a:r>
          </a:p>
        </p:txBody>
      </p:sp>
      <p:pic>
        <p:nvPicPr>
          <p:cNvPr id="9" name="2 - what is crp - CRP pp 5">
            <a:hlinkClick r:id="" action="ppaction://media"/>
            <a:extLst>
              <a:ext uri="{FF2B5EF4-FFF2-40B4-BE49-F238E27FC236}">
                <a16:creationId xmlns:a16="http://schemas.microsoft.com/office/drawing/2014/main" id="{FDD35C37-41F4-40A1-86BA-801344550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4800" y="505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1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827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Does a CRP Do?   </a:t>
            </a:r>
          </a:p>
        </p:txBody>
      </p:sp>
      <p:pic>
        <p:nvPicPr>
          <p:cNvPr id="5" name="Picture 2" descr="Image result for people with disabilities working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44" y="949015"/>
            <a:ext cx="1364714" cy="114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people with disabilities working">
            <a:hlinkClick r:id="rId6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1" r="-383" b="-11091"/>
          <a:stretch/>
        </p:blipFill>
        <p:spPr bwMode="auto">
          <a:xfrm>
            <a:off x="10046712" y="949015"/>
            <a:ext cx="1532244" cy="129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4"/>
          <p:cNvSpPr>
            <a:spLocks noGrp="1"/>
          </p:cNvSpPr>
          <p:nvPr>
            <p:ph idx="1"/>
          </p:nvPr>
        </p:nvSpPr>
        <p:spPr>
          <a:xfrm>
            <a:off x="1295401" y="2556932"/>
            <a:ext cx="9858374" cy="363431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200" dirty="0">
                <a:latin typeface="Palatino Linotype" panose="02040502050505030304" pitchFamily="18" charset="0"/>
              </a:rPr>
              <a:t>Receive referrals from Vocational Rehabilitation, (VR) Counselors to provide services to individuals disabilities.  These services may include:  </a:t>
            </a:r>
          </a:p>
          <a:p>
            <a:pPr marL="457200" lvl="1" indent="0">
              <a:lnSpc>
                <a:spcPct val="13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1. </a:t>
            </a:r>
            <a:r>
              <a:rPr lang="en-US" sz="2400" b="1" dirty="0">
                <a:latin typeface="Palatino Linotype" panose="02040502050505030304" pitchFamily="18" charset="0"/>
              </a:rPr>
              <a:t>Assessment Services</a:t>
            </a:r>
          </a:p>
          <a:p>
            <a:pPr marL="457200" lvl="1" indent="0">
              <a:lnSpc>
                <a:spcPct val="13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2</a:t>
            </a:r>
            <a:r>
              <a:rPr lang="en-US" sz="2400" b="1" dirty="0">
                <a:latin typeface="Palatino Linotype" panose="02040502050505030304" pitchFamily="18" charset="0"/>
              </a:rPr>
              <a:t>. Employment Services</a:t>
            </a:r>
          </a:p>
          <a:p>
            <a:pPr marL="457200" lvl="1" indent="0">
              <a:lnSpc>
                <a:spcPct val="130000"/>
              </a:lnSpc>
              <a:spcAft>
                <a:spcPts val="1200"/>
              </a:spcAft>
              <a:buNone/>
            </a:pPr>
            <a:r>
              <a:rPr lang="en-US" sz="2400" dirty="0">
                <a:latin typeface="Palatino Linotype" panose="02040502050505030304" pitchFamily="18" charset="0"/>
              </a:rPr>
              <a:t>3</a:t>
            </a:r>
            <a:r>
              <a:rPr lang="en-US" sz="2400" b="1" dirty="0">
                <a:latin typeface="Palatino Linotype" panose="02040502050505030304" pitchFamily="18" charset="0"/>
              </a:rPr>
              <a:t>. Services On-the-Job 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0000FF"/>
                </a:solidFill>
                <a:hlinkClick r:id="rId8"/>
              </a:rPr>
              <a:t>Link: CRP Service Definitions, Requirements and Hourly Rate Range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3 - what does crp do - CRP pp 5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6997" y="5060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FED30-7A0E-42D4-B398-E7F97C89D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16422"/>
            <a:ext cx="9601196" cy="1303867"/>
          </a:xfrm>
        </p:spPr>
        <p:txBody>
          <a:bodyPr/>
          <a:lstStyle/>
          <a:p>
            <a:r>
              <a:rPr kumimoji="0" lang="en-US" sz="60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407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More On CRP Services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089BE-0283-4444-B7E2-29D4C857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271" y="2911262"/>
            <a:ext cx="9601196" cy="3318936"/>
          </a:xfrm>
        </p:spPr>
        <p:txBody>
          <a:bodyPr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Assessment: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Interests, strengths and limitations</a:t>
            </a: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Employment Services: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Teaching Job Search skills, finding employers, direct placement</a:t>
            </a: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On the Job Services: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Assisting learning job tasks or work routines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.</a:t>
            </a:r>
          </a:p>
        </p:txBody>
      </p:sp>
      <p:pic>
        <p:nvPicPr>
          <p:cNvPr id="4" name="4 - services explained - CRP pp 3">
            <a:hlinkClick r:id="" action="ppaction://media"/>
            <a:extLst>
              <a:ext uri="{FF2B5EF4-FFF2-40B4-BE49-F238E27FC236}">
                <a16:creationId xmlns:a16="http://schemas.microsoft.com/office/drawing/2014/main" id="{D66BF8C7-D343-451C-9262-FBDD90427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6598" y="519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2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82132"/>
            <a:ext cx="10048875" cy="1303867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Division of </a:t>
            </a:r>
            <a:br>
              <a:rPr lang="en-US" sz="4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Vocational Rehabilitation (DVR)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193102"/>
            <a:ext cx="8905875" cy="17503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Mission: </a:t>
            </a:r>
            <a:r>
              <a:rPr lang="en-US" sz="3600" b="1" dirty="0">
                <a:latin typeface="Palatino Linotype" panose="02040502050505030304" pitchFamily="18" charset="0"/>
              </a:rPr>
              <a:t>Assist people with disabilities to get and keep good jobs </a:t>
            </a:r>
          </a:p>
        </p:txBody>
      </p:sp>
      <p:pic>
        <p:nvPicPr>
          <p:cNvPr id="4" name="5 - dvr mission - CRP pp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3788" y="5144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9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677" y="949560"/>
            <a:ext cx="9601196" cy="1303867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Does DVR Work? </a:t>
            </a:r>
          </a:p>
        </p:txBody>
      </p:sp>
      <p:pic>
        <p:nvPicPr>
          <p:cNvPr id="4" name="Picture 2" descr="Image result for people with disabilities work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555" y="810099"/>
            <a:ext cx="2141196" cy="1471903"/>
          </a:xfrm>
          <a:prstGeom prst="rect">
            <a:avLst/>
          </a:prstGeom>
        </p:spPr>
      </p:pic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1276351" y="2556932"/>
            <a:ext cx="9601196" cy="371051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Palatino Linotype" panose="02040502050505030304" pitchFamily="18" charset="0"/>
              </a:rPr>
              <a:t>DVR is an individualized, time-limited, eligibility based program.  Individuals who receive services must meet 3 eligibility criteria: 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1)  person has a </a:t>
            </a:r>
            <a:r>
              <a:rPr lang="en-US" sz="2400" b="1" dirty="0">
                <a:latin typeface="Palatino Linotype" panose="02040502050505030304" pitchFamily="18" charset="0"/>
              </a:rPr>
              <a:t>disability</a:t>
            </a:r>
            <a:r>
              <a:rPr lang="en-US" sz="2400" dirty="0">
                <a:latin typeface="Palatino Linotype" panose="02040502050505030304" pitchFamily="18" charset="0"/>
              </a:rPr>
              <a:t>- either physical, mental or learning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2) disability creates a </a:t>
            </a:r>
            <a:r>
              <a:rPr lang="en-US" sz="2400" b="1" dirty="0">
                <a:latin typeface="Palatino Linotype" panose="02040502050505030304" pitchFamily="18" charset="0"/>
              </a:rPr>
              <a:t>barrier to employment- </a:t>
            </a:r>
            <a:r>
              <a:rPr lang="en-US" sz="2400" dirty="0">
                <a:latin typeface="Palatino Linotype" panose="02040502050505030304" pitchFamily="18" charset="0"/>
              </a:rPr>
              <a:t>makes it difficult to keep or maintain a job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Palatino Linotype" panose="02040502050505030304" pitchFamily="18" charset="0"/>
              </a:rPr>
              <a:t>3) person will </a:t>
            </a:r>
            <a:r>
              <a:rPr lang="en-US" sz="2400" b="1" dirty="0">
                <a:latin typeface="Palatino Linotype" panose="02040502050505030304" pitchFamily="18" charset="0"/>
              </a:rPr>
              <a:t>benefit from VR services- </a:t>
            </a:r>
            <a:r>
              <a:rPr lang="en-US" sz="2400" dirty="0">
                <a:latin typeface="Palatino Linotype" panose="02040502050505030304" pitchFamily="18" charset="0"/>
              </a:rPr>
              <a:t>person needs these services to obtain or maintain employment  </a:t>
            </a:r>
          </a:p>
        </p:txBody>
      </p:sp>
      <p:pic>
        <p:nvPicPr>
          <p:cNvPr id="5" name="6 - dvr works &amp; eligibility crp pp 4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6329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6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628" y="773257"/>
            <a:ext cx="9120553" cy="2063994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DVR Process </a:t>
            </a:r>
            <a:br>
              <a:rPr lang="en-US" sz="67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7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Basic Steps</a:t>
            </a:r>
            <a:br>
              <a:rPr lang="en-US" b="1" dirty="0">
                <a:solidFill>
                  <a:srgbClr val="0923E7"/>
                </a:solidFill>
              </a:rPr>
            </a:br>
            <a:endParaRPr lang="en-US" b="1" dirty="0">
              <a:solidFill>
                <a:srgbClr val="0923E7"/>
              </a:solidFill>
            </a:endParaRPr>
          </a:p>
        </p:txBody>
      </p:sp>
      <p:graphicFrame>
        <p:nvGraphicFramePr>
          <p:cNvPr id="5" name="Content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15335"/>
              </p:ext>
            </p:extLst>
          </p:nvPr>
        </p:nvGraphicFramePr>
        <p:xfrm>
          <a:off x="2186354" y="2414954"/>
          <a:ext cx="7965831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6 - 5 steps dvr process - crp pp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82306" y="5323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4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130" y="1010511"/>
            <a:ext cx="9601196" cy="1852246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DVR Process</a:t>
            </a:r>
            <a:b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000" b="1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Basic Steps </a:t>
            </a:r>
            <a:br>
              <a:rPr lang="en-US" sz="6000" dirty="0">
                <a:solidFill>
                  <a:srgbClr val="00407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dirty="0">
              <a:solidFill>
                <a:srgbClr val="00407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 descr="Image result for steps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94" y="810777"/>
            <a:ext cx="2878455" cy="1590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1295402" y="2497014"/>
            <a:ext cx="9601196" cy="33410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Palatino Linotype" panose="02040502050505030304" pitchFamily="18" charset="0"/>
              </a:rPr>
              <a:t>Important! </a:t>
            </a:r>
          </a:p>
          <a:p>
            <a:r>
              <a:rPr lang="en-US" sz="3200" dirty="0">
                <a:latin typeface="Palatino Linotype" panose="02040502050505030304" pitchFamily="18" charset="0"/>
              </a:rPr>
              <a:t>Always know what step an individual is on in the DVR process. </a:t>
            </a:r>
          </a:p>
        </p:txBody>
      </p:sp>
      <p:pic>
        <p:nvPicPr>
          <p:cNvPr id="4" name="Picture 4" descr="Image result for climbing st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69" y="3901714"/>
            <a:ext cx="2857500" cy="2309446"/>
          </a:xfrm>
          <a:prstGeom prst="rect">
            <a:avLst/>
          </a:prstGeom>
        </p:spPr>
      </p:pic>
      <p:pic>
        <p:nvPicPr>
          <p:cNvPr id="5" name="7- know what step - crp pp 5">
            <a:hlinkClick r:id="" action="ppaction://media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45270" y="5132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3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0000FF"/>
      </a:hlink>
      <a:folHlink>
        <a:srgbClr val="0000F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2437</TotalTime>
  <Words>427</Words>
  <Application>Microsoft Office PowerPoint</Application>
  <PresentationFormat>Widescreen</PresentationFormat>
  <Paragraphs>67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Garamond</vt:lpstr>
      <vt:lpstr>Palatino Linotype</vt:lpstr>
      <vt:lpstr>Segoe UI</vt:lpstr>
      <vt:lpstr>Organic</vt:lpstr>
      <vt:lpstr>Community Rehabilitation Providers</vt:lpstr>
      <vt:lpstr>Introduction</vt:lpstr>
      <vt:lpstr>What is a CRP? </vt:lpstr>
      <vt:lpstr>What Does a CRP Do?   </vt:lpstr>
      <vt:lpstr>More On CRP Services </vt:lpstr>
      <vt:lpstr>Division of  Vocational Rehabilitation (DVR)</vt:lpstr>
      <vt:lpstr>How Does DVR Work? </vt:lpstr>
      <vt:lpstr>DVR Process  5 Basic Steps </vt:lpstr>
      <vt:lpstr>DVR Process 5 Basic Steps  </vt:lpstr>
      <vt:lpstr>DVR Process  5 Steps  </vt:lpstr>
      <vt:lpstr>DVR Process  5 Steps </vt:lpstr>
      <vt:lpstr>DVR Process 5 Steps </vt:lpstr>
      <vt:lpstr>Final Note: DVR Process Timeline </vt:lpstr>
      <vt:lpstr>DVR Orientation Videos </vt:lpstr>
      <vt:lpstr>Congratulations!</vt:lpstr>
    </vt:vector>
  </TitlesOfParts>
  <Company>DOL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Rehabilitation Providers</dc:title>
  <dc:creator>Elstad, Velja (DOL)</dc:creator>
  <cp:lastModifiedBy>Johnlee Chappidi</cp:lastModifiedBy>
  <cp:revision>175</cp:revision>
  <cp:lastPrinted>2018-02-13T22:14:54Z</cp:lastPrinted>
  <dcterms:created xsi:type="dcterms:W3CDTF">2017-11-29T00:34:05Z</dcterms:created>
  <dcterms:modified xsi:type="dcterms:W3CDTF">2021-10-27T04:41:14Z</dcterms:modified>
</cp:coreProperties>
</file>