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6"/>
  </p:notesMasterIdLst>
  <p:handoutMasterIdLst>
    <p:handoutMasterId r:id="rId17"/>
  </p:handoutMasterIdLst>
  <p:sldIdLst>
    <p:sldId id="256" r:id="rId2"/>
    <p:sldId id="257" r:id="rId3"/>
    <p:sldId id="258" r:id="rId4"/>
    <p:sldId id="270" r:id="rId5"/>
    <p:sldId id="271" r:id="rId6"/>
    <p:sldId id="273" r:id="rId7"/>
    <p:sldId id="274" r:id="rId8"/>
    <p:sldId id="264" r:id="rId9"/>
    <p:sldId id="275" r:id="rId10"/>
    <p:sldId id="276" r:id="rId11"/>
    <p:sldId id="277" r:id="rId12"/>
    <p:sldId id="278"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6" autoAdjust="0"/>
    <p:restoredTop sz="96374" autoAdjust="0"/>
  </p:normalViewPr>
  <p:slideViewPr>
    <p:cSldViewPr snapToGrid="0">
      <p:cViewPr>
        <p:scale>
          <a:sx n="75" d="100"/>
          <a:sy n="75" d="100"/>
        </p:scale>
        <p:origin x="1296" y="8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3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61022-70C7-4F98-9FBA-5AAB79EE68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8A7E75FA-D50D-472D-AC36-2AE43CE7FF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E00289-AA92-4285-8F57-A55531F4DF80}" type="datetimeFigureOut">
              <a:rPr lang="en-IN" smtClean="0"/>
              <a:t>27-10-2021</a:t>
            </a:fld>
            <a:endParaRPr lang="en-IN"/>
          </a:p>
        </p:txBody>
      </p:sp>
      <p:sp>
        <p:nvSpPr>
          <p:cNvPr id="4" name="Footer Placeholder 3">
            <a:extLst>
              <a:ext uri="{FF2B5EF4-FFF2-40B4-BE49-F238E27FC236}">
                <a16:creationId xmlns:a16="http://schemas.microsoft.com/office/drawing/2014/main" id="{F945C65C-048A-4FFD-8C36-E211B812F2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20B5E50-4B7A-4599-9DB1-737EE26938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6A1122-8D48-4F68-BD60-7BBBEA6398B6}" type="slidenum">
              <a:rPr lang="en-IN" smtClean="0"/>
              <a:t>‹#›</a:t>
            </a:fld>
            <a:endParaRPr lang="en-IN"/>
          </a:p>
        </p:txBody>
      </p:sp>
    </p:spTree>
    <p:extLst>
      <p:ext uri="{BB962C8B-B14F-4D97-AF65-F5344CB8AC3E}">
        <p14:creationId xmlns:p14="http://schemas.microsoft.com/office/powerpoint/2010/main" val="33348399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2:41:38.111"/>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0 104 0,'92'0'281,"-46"0"-266,47 0 1,-1 0 15,-46 0 32,46 0-32,-45 0 32,-47-46-63,46 46 78,0 0-63,0 0 32,0 0-31,93 0 15,-1 0 63,-45 0-79,-1 0 17,-46 0 46,1 0 16,45 0-16,-46 0-47,46 0 47,-45 0-47,-1 0 1,46 0-1,-46 0 94,1 0 62</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7T05:14:08.812"/>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1 0,'47'0'125,"-1"0"-110,46 0 32,0 0-16,1 0-15,-47 0-16,0 0 16,47 0 15,-1 0 125,0 0-140,-46 0 31,1 0 468,-1 0-468,46 0 78,-46 0-125</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7T05:14:48.238"/>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0 0,'47'0'188,"-1"0"-141,46 0 15,139 0-15,-139 0-31,1 0 62,-47 0-31,0 0-16,0 0 0,47 46 16,-1-46-47,-46 46 16,0 0-1,1-46 17,-1 0-1,0 0-15,0 0 46,0 0 32,0 0-63,93 0 313,-47 0-313</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2:41:42.142"/>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77 0,'92'0'282,"1"0"-282,91 0 0,-137 0 0,-1-46 46,0 46 1,92 0-15,-91 0-1,45 0 125,-46 0-125,0 0-31,47 0 32,45 0-17,-45 0 32,-1 0 406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2:41:47.583"/>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0 118 0,'46'0'250,"46"0"-235,-46 0 16,47 0 1,45 0-1,-92 0-31,93 0 16,0 0 15,-47 0-16,-46 0 64,0 0-48,0 0-16,185 0 1,-184 0 0,-1 0-16,46 0 15,-46 0 17,47 0 30,-93-48-46,46 48-1,46 0 1,-46 0 0,1 0-1,45-47 16,-46 47 16,46 0-15,-45 0-17,45 0 1,-46 0-16,0 0 109,1 0-93,45 0-1,0 0 17,-46 0-17,1 0 1,-1 0-16,0 0 62,139 0-30,-93 0-1,-46 0-31,0 0 437</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2:41:51.177"/>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0 0,'47'0'94,"91"0"15,-92 0-109,47 0 0,-47 0 16,0 0 468,0 0-468,0 0-16,93 0 16,-93 0-16,0 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2:41:55.235"/>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96 0,'46'0'422,"93"-95"-390,-93 95 30,46 0 94,-45 0-140,45 0 0,-46 0 15,0 0 0,1 0 219,-1 0-234,46 0-1,0 0 1,-45 0 15,-1 0-15,0 0 140,0 0-156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2:41:59.188"/>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0 138 0,'46'0'171,"0"0"-139,0-46-1,0 46-31,1 0 78,-1 0-78,0 0 125,46 0-109,47 0-1,-1 0 17,-45 0-1,-47 0 78,0 0-78,0 0 32,1 0 15,-1 0-62,0 0-1,0 0 79,0 0-63,0 0 16,47 0 219,-93-46-235,46 0 407</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2:42:02.954"/>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96 0,'92'0'203,"46"0"-171,-45 0-1,-47 0-15,93 0 93,-93 0-93,46 0-1,47 0-15,-1 0 16,-45 0-1,45 0 95,1 0-95,-47 0 1,0 0 0,1 0-1,-47 0 32,0 0-16,46-47-15,1 47 0,-47 0-1,93 0 1,-47 0 15,46 0 32,-91 0-48,-1 0 17,92 0 93,1 0-63,-93 0 172,-46-48-218,46 48 47,0 0-32</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6T03:04:10.796"/>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0 121 0,'46'0'109,"0"0"-46,93 0-32,-93 0 0,0 0-15,46-46 46,1 46-15,-47 0 0,92-46 78,-91 46-78,-1 0-47,46 0 31,-46 0 0,47 0-15,45 0 0,-92 0-1,1 0-15,45 0 16,93 0 0,-139 0-1,46 0 32,-46 0 125,1 0-141,45 0 0,-46 0-15,0 0 0,47 0 31,-1 0 31,0 0 31,-45 46-93,45-46-1,277 185 1,-322-185 0,91 0-1,-92 0 126,47 0-47,-47 0-63,0 0 47,0 0-78,0 0 47,47 0-16,-1 0 94,1 0 0,-47 0-94,46 0-15,0 0 203,1 0-188,-47 0 78,0 0-46,0 0-48,1 0 17,-47-46-17,46 46 188,-92 0 1,-1 0-189,1 0 1,-92 0-1,91 0 64,-91 0-79,46 0 31,45 0 31,-45 0-46,0 0 31,45 0 15,-45-46-46,0 46 15,46 0 0,-1 0 48,1 0-64,-46 0 1,46-47 15,-47 47 47,1 0-78,0 0 47,-1 0-47,47 0 16,0-46 77,-93 0 79,93 46-172,0 0 32,0 0 14,-47 0 48,47 0-63,0 0 1,-46 0 61,45 0-93,1 0 32,0 0 140,0 46-172,-46 0 46,-1-46-30,1 0 15,46 0-15,-93 47-16,-230-47 47,230 46-32,93-46-15,-46 46 266,138-46 531,0 0-797,0 0 16,185 0-16,-92 0 0,-93 0 0,46 0 0,-46 0 0,0 0 0,1 0 0,91 0 0,-45 0 15,322 0-15,-369 0 47,1 0-47,45 0 31,0 0 188,-46 0-203,47 0-1,-47 0 1,46 0 0,1 0-1,-47 0 110,-92 0 235,0 0-360,-1 0 15,-45 0 1,0-46-1,-93 46 32,-185 0-47,47 0 16,231 0 0,-1 0 30,47 0 48,-46 0 47,0 0-141,-47 0 31,93 0-31,-47 0 31,1 0 94,46 0 63,0 0-94,0 0 46,-93 46 63,0-46-203,93 0 32,92 0 577,1 0-578,-1 0-15,46 0 140,1 0-156,-1 0 0,0 0 47,1 0-47,-47 0 31,46 0 125,-46 0-124,47 0-32,-1 0 0,0 0 47,-45 0-47,45 0 31,0 0-16,-45 0 1,-1 0 15,0 0-31,0 0 47,46 0-31,1 0 15,-1 0 63,-46 0-79,47 0-15,-47 0 47,0 0-15,0 0 14,0 0 142,93 0-188,-47 0 16,-45 0 46,-1 0-31,46 0 47,-46 0-62,0 0 31,1 0-47,-1 0 31,0 0 47,0 0-15,47 0-48,-1-46 32,-46 46-15,0 0 61,0-46-77,1 46 0,-1 0 15,46 0 141,-46 0 62,1-47-234,91 47 0,-92-46 0,0 46 31,1-46 126,-94 46 264,1 0-311,0 0-110,-46 46 31,-1-46 0,1 46-15,0-46 15,45 0-31,1 47 47,0-47 16,0 0 124,0 0-156,-47 0 204,1 0-110,46 0 78,46-47-47,0 1 0,46 46-156,0 0 125,0 0-125,1-46 16,45 46 0,-46 0 327,0 0-296,0 0-31,47 0-1,-47 0 1,0 0-16,47 0 31,-1 0 47,-46 0 32,0 0 30,0 0-124,1 0 15,-1 0 110,0 0-141,46 0 281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0-27T04:56:49.388"/>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0 0,'47'0'375,"45"0"-328,0 0-31,1 0-1,-1 0 17,0 0-1,-45 0 94,-1 0-125,46 0 31,1 0 0,-47 0 1,0 0 46,0 0-63,0 0 1,47 0-16,45 0 31,1 0-31,-47 0 16,0 0 62,47 0-78,46 0 16,-93 0 15,47 0-16,-47 0 1,0 0 15,-45 0 32,-1 0-48,46 0 1,-46 0 15,0 0-15,93 0 31,-93 0-32,47 0 79,45 0-78,1 0-1,-47 0 1,47 0 15,-47 0 79,-46 0-63,46 0 62,-45 0-78,-1 0 0,0 0 48,46 0-33,-45 0-30,-1 0 15,0 0 1,0 0-1,46 0 203,-45 0-156,-1 0-78,0 0 32,0 0-17,0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1FE10-4A79-42EE-A3C5-9B0FAD7A433B}"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44FB1-F4F5-40CD-8EEA-EDBB016CFE14}" type="slidenum">
              <a:rPr lang="en-US" smtClean="0"/>
              <a:t>‹#›</a:t>
            </a:fld>
            <a:endParaRPr lang="en-US"/>
          </a:p>
        </p:txBody>
      </p:sp>
    </p:spTree>
    <p:extLst>
      <p:ext uri="{BB962C8B-B14F-4D97-AF65-F5344CB8AC3E}">
        <p14:creationId xmlns:p14="http://schemas.microsoft.com/office/powerpoint/2010/main" val="9274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CRP Training – Common Mistakes.  State of Alaska, Division of Vocational Rehabilitation.  </a:t>
            </a:r>
            <a:endParaRPr lang="en-US" dirty="0"/>
          </a:p>
        </p:txBody>
      </p:sp>
      <p:sp>
        <p:nvSpPr>
          <p:cNvPr id="4" name="Slide Number Placeholder 3"/>
          <p:cNvSpPr>
            <a:spLocks noGrp="1"/>
          </p:cNvSpPr>
          <p:nvPr>
            <p:ph type="sldNum" sz="quarter" idx="10"/>
          </p:nvPr>
        </p:nvSpPr>
        <p:spPr/>
        <p:txBody>
          <a:bodyPr/>
          <a:lstStyle/>
          <a:p>
            <a:fld id="{C7244FB1-F4F5-40CD-8EEA-EDBB016CFE14}" type="slidenum">
              <a:rPr lang="en-US" smtClean="0"/>
              <a:t>1</a:t>
            </a:fld>
            <a:endParaRPr lang="en-US"/>
          </a:p>
        </p:txBody>
      </p:sp>
    </p:spTree>
    <p:extLst>
      <p:ext uri="{BB962C8B-B14F-4D97-AF65-F5344CB8AC3E}">
        <p14:creationId xmlns:p14="http://schemas.microsoft.com/office/powerpoint/2010/main" val="1553561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Make sure you adequately explain all necessary elements in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to include the AFP #, who, what, when, where, why and how on each report.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AFP information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Who is the client’s name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is the service being purchased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is the dates of service authorized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Where is where the service occurs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Why is the goals of the purchased service in the plan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 is how was the service provided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following slides will suggest information for a good report.</a:t>
            </a:r>
            <a:endParaRPr lang="en-IN" dirty="0"/>
          </a:p>
        </p:txBody>
      </p:sp>
      <p:sp>
        <p:nvSpPr>
          <p:cNvPr id="4" name="Slide Number Placeholder 3"/>
          <p:cNvSpPr>
            <a:spLocks noGrp="1"/>
          </p:cNvSpPr>
          <p:nvPr>
            <p:ph type="sldNum" sz="quarter" idx="5"/>
          </p:nvPr>
        </p:nvSpPr>
        <p:spPr/>
        <p:txBody>
          <a:bodyPr/>
          <a:lstStyle/>
          <a:p>
            <a:fld id="{C7244FB1-F4F5-40CD-8EEA-EDBB016CFE14}" type="slidenum">
              <a:rPr lang="en-US" smtClean="0"/>
              <a:t>10</a:t>
            </a:fld>
            <a:endParaRPr lang="en-US"/>
          </a:p>
        </p:txBody>
      </p:sp>
    </p:spTree>
    <p:extLst>
      <p:ext uri="{BB962C8B-B14F-4D97-AF65-F5344CB8AC3E}">
        <p14:creationId xmlns:p14="http://schemas.microsoft.com/office/powerpoint/2010/main" val="358707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CRP Report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CRP reports can be in any format, as long as it includes the required information.  It is suggested CRPs set up a standard report template so they don’t forget to include a portion of the necessary information.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Client’s Name:  List the client’s full name as indicated on the AFP.  Do not use nicknames or abbreviations.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  List the service provided as indicated on the AFP.</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Referred by:  List the referring DVR Counselor’s name.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Dates of Service:  List the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actual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dates of service provided.  These dates must fall within the AFP authorized dates.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 for Referral:  List the client’s name, who referred them and why they were referred to you for services.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Counselor’s requests:  These requests should be on the authorization paperwork.  List them out.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Services provided:  List out each day you worked with your client and the amount of time spent.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Answers to Counselor’s Requests:  Summarize your answers to the Counselor’s requests.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Summary &amp; Recommendations:  Summarize the referral and the services you provided.  List out any observations, problems or accomplishments your client made.  Be sure to include your recommendations.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CRP Signature &amp; Date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See the next slide for an example of a good report. </a:t>
            </a:r>
            <a:endParaRPr lang="en-IN" dirty="0"/>
          </a:p>
        </p:txBody>
      </p:sp>
      <p:sp>
        <p:nvSpPr>
          <p:cNvPr id="4" name="Slide Number Placeholder 3"/>
          <p:cNvSpPr>
            <a:spLocks noGrp="1"/>
          </p:cNvSpPr>
          <p:nvPr>
            <p:ph type="sldNum" sz="quarter" idx="5"/>
          </p:nvPr>
        </p:nvSpPr>
        <p:spPr/>
        <p:txBody>
          <a:bodyPr/>
          <a:lstStyle/>
          <a:p>
            <a:fld id="{C7244FB1-F4F5-40CD-8EEA-EDBB016CFE14}" type="slidenum">
              <a:rPr lang="en-US" smtClean="0"/>
              <a:t>11</a:t>
            </a:fld>
            <a:endParaRPr lang="en-US"/>
          </a:p>
        </p:txBody>
      </p:sp>
    </p:spTree>
    <p:extLst>
      <p:ext uri="{BB962C8B-B14F-4D97-AF65-F5344CB8AC3E}">
        <p14:creationId xmlns:p14="http://schemas.microsoft.com/office/powerpoint/2010/main" val="42104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CRP Report Format</a:t>
            </a:r>
          </a:p>
        </p:txBody>
      </p:sp>
      <p:sp>
        <p:nvSpPr>
          <p:cNvPr id="4" name="Slide Number Placeholder 3"/>
          <p:cNvSpPr>
            <a:spLocks noGrp="1"/>
          </p:cNvSpPr>
          <p:nvPr>
            <p:ph type="sldNum" sz="quarter" idx="5"/>
          </p:nvPr>
        </p:nvSpPr>
        <p:spPr/>
        <p:txBody>
          <a:bodyPr/>
          <a:lstStyle/>
          <a:p>
            <a:fld id="{C7244FB1-F4F5-40CD-8EEA-EDBB016CFE14}" type="slidenum">
              <a:rPr lang="en-US" smtClean="0"/>
              <a:t>12</a:t>
            </a:fld>
            <a:endParaRPr lang="en-US"/>
          </a:p>
        </p:txBody>
      </p:sp>
    </p:spTree>
    <p:extLst>
      <p:ext uri="{BB962C8B-B14F-4D97-AF65-F5344CB8AC3E}">
        <p14:creationId xmlns:p14="http://schemas.microsoft.com/office/powerpoint/2010/main" val="148111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you can see from the sample report, all of the AFP information was addressed adequately.  Observations and input were provided as well as a lead to future AFPs.  It provided pertinent information the VRC will need to address client growth and working towards the goals as listed in the client’s plan for employment.  Even though the dates on the AFP were through 4/30/20, only the dates services were actually provided were listed on the report.  Because the CRP exhausted the authorized hours on 4/10/20 they submitted the invoice and report prior to the ending date.</a:t>
            </a:r>
            <a:endParaRPr lang="en-IN" dirty="0"/>
          </a:p>
        </p:txBody>
      </p:sp>
      <p:sp>
        <p:nvSpPr>
          <p:cNvPr id="4" name="Slide Number Placeholder 3"/>
          <p:cNvSpPr>
            <a:spLocks noGrp="1"/>
          </p:cNvSpPr>
          <p:nvPr>
            <p:ph type="sldNum" sz="quarter" idx="5"/>
          </p:nvPr>
        </p:nvSpPr>
        <p:spPr/>
        <p:txBody>
          <a:bodyPr/>
          <a:lstStyle/>
          <a:p>
            <a:fld id="{C7244FB1-F4F5-40CD-8EEA-EDBB016CFE14}" type="slidenum">
              <a:rPr lang="en-US" smtClean="0"/>
              <a:t>13</a:t>
            </a:fld>
            <a:endParaRPr lang="en-US"/>
          </a:p>
        </p:txBody>
      </p:sp>
    </p:spTree>
    <p:extLst>
      <p:ext uri="{BB962C8B-B14F-4D97-AF65-F5344CB8AC3E}">
        <p14:creationId xmlns:p14="http://schemas.microsoft.com/office/powerpoint/2010/main" val="210402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for reviewing CRP Training – Common Mistakes.  Please take a few moments to click on the link for a brief quiz.  The link will take you to Survey Monkey.  You must take this quiz to complete this unit.  Please also feel free to contact us if you have any questions.  Thank you!</a:t>
            </a:r>
            <a:endParaRPr lang="en-IN" dirty="0"/>
          </a:p>
        </p:txBody>
      </p:sp>
      <p:sp>
        <p:nvSpPr>
          <p:cNvPr id="4" name="Slide Number Placeholder 3"/>
          <p:cNvSpPr>
            <a:spLocks noGrp="1"/>
          </p:cNvSpPr>
          <p:nvPr>
            <p:ph type="sldNum" sz="quarter" idx="5"/>
          </p:nvPr>
        </p:nvSpPr>
        <p:spPr/>
        <p:txBody>
          <a:bodyPr/>
          <a:lstStyle/>
          <a:p>
            <a:fld id="{C7244FB1-F4F5-40CD-8EEA-EDBB016CFE14}" type="slidenum">
              <a:rPr lang="en-US" smtClean="0"/>
              <a:t>14</a:t>
            </a:fld>
            <a:endParaRPr lang="en-US"/>
          </a:p>
        </p:txBody>
      </p:sp>
    </p:spTree>
    <p:extLst>
      <p:ext uri="{BB962C8B-B14F-4D97-AF65-F5344CB8AC3E}">
        <p14:creationId xmlns:p14="http://schemas.microsoft.com/office/powerpoint/2010/main" val="271257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Mistakes are common.  They consume time and energy,</a:t>
            </a:r>
            <a:r>
              <a:rPr lang="en-US" baseline="0" dirty="0"/>
              <a:t> and can cause the CRP to not be paid timely.  Mistakes can affect the amount of business you might receive from DVR.  </a:t>
            </a:r>
            <a:endParaRPr lang="en-US" dirty="0"/>
          </a:p>
        </p:txBody>
      </p:sp>
      <p:sp>
        <p:nvSpPr>
          <p:cNvPr id="4" name="Slide Number Placeholder 3"/>
          <p:cNvSpPr>
            <a:spLocks noGrp="1"/>
          </p:cNvSpPr>
          <p:nvPr>
            <p:ph type="sldNum" sz="quarter" idx="10"/>
          </p:nvPr>
        </p:nvSpPr>
        <p:spPr/>
        <p:txBody>
          <a:bodyPr/>
          <a:lstStyle/>
          <a:p>
            <a:fld id="{C7244FB1-F4F5-40CD-8EEA-EDBB016CFE14}" type="slidenum">
              <a:rPr lang="en-US" smtClean="0"/>
              <a:t>2</a:t>
            </a:fld>
            <a:endParaRPr lang="en-US"/>
          </a:p>
        </p:txBody>
      </p:sp>
    </p:spTree>
    <p:extLst>
      <p:ext uri="{BB962C8B-B14F-4D97-AF65-F5344CB8AC3E}">
        <p14:creationId xmlns:p14="http://schemas.microsoft.com/office/powerpoint/2010/main" val="120208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 mistakes:</a:t>
            </a:r>
          </a:p>
          <a:p>
            <a:pPr marL="171450" indent="-171450">
              <a:buFontTx/>
              <a:buChar char="-"/>
            </a:pPr>
            <a:r>
              <a:rPr lang="en-US" dirty="0"/>
              <a:t>The service provided by the CRP is outside of the AFP dates</a:t>
            </a:r>
          </a:p>
          <a:p>
            <a:pPr marL="171450" indent="-171450">
              <a:buFontTx/>
              <a:buChar char="-"/>
            </a:pPr>
            <a:r>
              <a:rPr lang="en-US" dirty="0"/>
              <a:t>The service provided doesn’t match the AFP service authorized</a:t>
            </a:r>
          </a:p>
          <a:p>
            <a:pPr marL="171450" indent="-171450">
              <a:buFontTx/>
              <a:buChar char="-"/>
            </a:pPr>
            <a:r>
              <a:rPr lang="en-US" dirty="0"/>
              <a:t>The invoice and report are received late</a:t>
            </a:r>
          </a:p>
          <a:p>
            <a:pPr marL="171450" indent="-171450">
              <a:buFontTx/>
              <a:buChar char="-"/>
            </a:pPr>
            <a:r>
              <a:rPr lang="en-US" dirty="0"/>
              <a:t>The invoice and report don’t match the AFP</a:t>
            </a:r>
          </a:p>
          <a:p>
            <a:pPr marL="171450" indent="-171450">
              <a:buFontTx/>
              <a:buChar char="-"/>
            </a:pPr>
            <a:r>
              <a:rPr lang="en-US" dirty="0"/>
              <a:t>The invoice combines more than one client</a:t>
            </a:r>
          </a:p>
          <a:p>
            <a:pPr marL="171450" indent="-171450">
              <a:buFontTx/>
              <a:buChar char="-"/>
            </a:pPr>
            <a:r>
              <a:rPr lang="en-US" dirty="0"/>
              <a:t>The report isn’t adequately explained</a:t>
            </a:r>
          </a:p>
        </p:txBody>
      </p:sp>
      <p:sp>
        <p:nvSpPr>
          <p:cNvPr id="4" name="Slide Number Placeholder 3"/>
          <p:cNvSpPr>
            <a:spLocks noGrp="1"/>
          </p:cNvSpPr>
          <p:nvPr>
            <p:ph type="sldNum" sz="quarter" idx="10"/>
          </p:nvPr>
        </p:nvSpPr>
        <p:spPr/>
        <p:txBody>
          <a:bodyPr/>
          <a:lstStyle/>
          <a:p>
            <a:fld id="{C7244FB1-F4F5-40CD-8EEA-EDBB016CFE14}" type="slidenum">
              <a:rPr lang="en-US" smtClean="0"/>
              <a:t>3</a:t>
            </a:fld>
            <a:endParaRPr lang="en-US"/>
          </a:p>
        </p:txBody>
      </p:sp>
    </p:spTree>
    <p:extLst>
      <p:ext uri="{BB962C8B-B14F-4D97-AF65-F5344CB8AC3E}">
        <p14:creationId xmlns:p14="http://schemas.microsoft.com/office/powerpoint/2010/main" val="218590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this sample AFP for the scenarios on the following slides.  The AFP information highlighted will be discussed.</a:t>
            </a:r>
          </a:p>
        </p:txBody>
      </p:sp>
      <p:sp>
        <p:nvSpPr>
          <p:cNvPr id="4" name="Slide Number Placeholder 3"/>
          <p:cNvSpPr>
            <a:spLocks noGrp="1"/>
          </p:cNvSpPr>
          <p:nvPr>
            <p:ph type="sldNum" sz="quarter" idx="5"/>
          </p:nvPr>
        </p:nvSpPr>
        <p:spPr/>
        <p:txBody>
          <a:bodyPr/>
          <a:lstStyle/>
          <a:p>
            <a:fld id="{C7244FB1-F4F5-40CD-8EEA-EDBB016CFE14}" type="slidenum">
              <a:rPr lang="en-US" smtClean="0"/>
              <a:t>4</a:t>
            </a:fld>
            <a:endParaRPr lang="en-US"/>
          </a:p>
        </p:txBody>
      </p:sp>
    </p:spTree>
    <p:extLst>
      <p:ext uri="{BB962C8B-B14F-4D97-AF65-F5344CB8AC3E}">
        <p14:creationId xmlns:p14="http://schemas.microsoft.com/office/powerpoint/2010/main" val="61569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 provided is outside the AFP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this example, the authorized AFP dates are 3/12/20 through 4/30/20.  The invoice reflects service dates of 3/02/20 through 4/30/20.  This invoice will be delayed until we can clarify if this was a typographical error.  If services were really provided before the authorized dates, we may not be able to reimburse the CRP for their time prior to the authorized 3/12/20 start date. </a:t>
            </a:r>
          </a:p>
        </p:txBody>
      </p:sp>
      <p:sp>
        <p:nvSpPr>
          <p:cNvPr id="4" name="Slide Number Placeholder 3"/>
          <p:cNvSpPr>
            <a:spLocks noGrp="1"/>
          </p:cNvSpPr>
          <p:nvPr>
            <p:ph type="sldNum" sz="quarter" idx="5"/>
          </p:nvPr>
        </p:nvSpPr>
        <p:spPr/>
        <p:txBody>
          <a:bodyPr/>
          <a:lstStyle/>
          <a:p>
            <a:fld id="{C7244FB1-F4F5-40CD-8EEA-EDBB016CFE14}" type="slidenum">
              <a:rPr lang="en-US" smtClean="0"/>
              <a:t>5</a:t>
            </a:fld>
            <a:endParaRPr lang="en-US"/>
          </a:p>
        </p:txBody>
      </p:sp>
    </p:spTree>
    <p:extLst>
      <p:ext uri="{BB962C8B-B14F-4D97-AF65-F5344CB8AC3E}">
        <p14:creationId xmlns:p14="http://schemas.microsoft.com/office/powerpoint/2010/main" val="37101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 provided doesn’t match the AFP service authorized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AFP was approved for the service of Job Search Assistance.  The invoice received reflected the service of Job Placement Assistance.  These two services are distinctly different from each other.  This invoice will be delayed until the service can be verified.  If the invoice is truly for Job Placement Assistance, it may not be payable, as that service was not pre-approved.</a:t>
            </a:r>
            <a:endParaRPr lang="en-IN" dirty="0"/>
          </a:p>
        </p:txBody>
      </p:sp>
      <p:sp>
        <p:nvSpPr>
          <p:cNvPr id="4" name="Slide Number Placeholder 3"/>
          <p:cNvSpPr>
            <a:spLocks noGrp="1"/>
          </p:cNvSpPr>
          <p:nvPr>
            <p:ph type="sldNum" sz="quarter" idx="5"/>
          </p:nvPr>
        </p:nvSpPr>
        <p:spPr/>
        <p:txBody>
          <a:bodyPr/>
          <a:lstStyle/>
          <a:p>
            <a:fld id="{C7244FB1-F4F5-40CD-8EEA-EDBB016CFE14}" type="slidenum">
              <a:rPr lang="en-US" smtClean="0"/>
              <a:t>6</a:t>
            </a:fld>
            <a:endParaRPr lang="en-US"/>
          </a:p>
        </p:txBody>
      </p:sp>
    </p:spTree>
    <p:extLst>
      <p:ext uri="{BB962C8B-B14F-4D97-AF65-F5344CB8AC3E}">
        <p14:creationId xmlns:p14="http://schemas.microsoft.com/office/powerpoint/2010/main" val="411063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Invoice and report doesn’t match the AFP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AFP was for Client S. Joe.  The invoice received was for Suzy C. Joe.  The service authorized was for 15 units (hours) at $70/hour for a maximum allowed of $1,050.  The invoice received reflected 15 units at $75/hour for a total billed of $1,125.  This invoice cannot be processed as received and must be returned to the CRP for correction.  DVR tries to pay invoices within 30-days of receipt of a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correct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invoice.  Since this invoice is incorrect and will be returned, it wall cause a delay in payment to the CRP.  Also, if a CRP wishes to change their rates, it must first be approved through the CRP Specialist.  </a:t>
            </a:r>
          </a:p>
        </p:txBody>
      </p:sp>
      <p:sp>
        <p:nvSpPr>
          <p:cNvPr id="4" name="Slide Number Placeholder 3"/>
          <p:cNvSpPr>
            <a:spLocks noGrp="1"/>
          </p:cNvSpPr>
          <p:nvPr>
            <p:ph type="sldNum" sz="quarter" idx="5"/>
          </p:nvPr>
        </p:nvSpPr>
        <p:spPr/>
        <p:txBody>
          <a:bodyPr/>
          <a:lstStyle/>
          <a:p>
            <a:fld id="{C7244FB1-F4F5-40CD-8EEA-EDBB016CFE14}" type="slidenum">
              <a:rPr lang="en-US" smtClean="0"/>
              <a:t>7</a:t>
            </a:fld>
            <a:endParaRPr lang="en-US"/>
          </a:p>
        </p:txBody>
      </p:sp>
    </p:spTree>
    <p:extLst>
      <p:ext uri="{BB962C8B-B14F-4D97-AF65-F5344CB8AC3E}">
        <p14:creationId xmlns:p14="http://schemas.microsoft.com/office/powerpoint/2010/main" val="279515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Invoice combines more than one client</a:t>
            </a:r>
          </a:p>
          <a:p>
            <a:endParaRPr lang="en-US" dirty="0"/>
          </a:p>
          <a:p>
            <a:r>
              <a:rPr lang="en-US" dirty="0"/>
              <a:t>AFP #254495 was for Client S. Joe, and AFP # 254599 was for Suzy C. Joe.  Both AFP #’s and clients are listed on one invoice.  This invoice cannot be paid as received and must be returned to the CRP for correction (we must receive two separate invoices – one for each client and AFP #).  Since</a:t>
            </a:r>
            <a:r>
              <a:rPr lang="en-US" baseline="0" dirty="0"/>
              <a:t> the invoice is being returned for correction, this will cause a delay in payment to the CRP.  </a:t>
            </a:r>
            <a:endParaRPr lang="en-US" dirty="0"/>
          </a:p>
        </p:txBody>
      </p:sp>
      <p:sp>
        <p:nvSpPr>
          <p:cNvPr id="4" name="Slide Number Placeholder 3"/>
          <p:cNvSpPr>
            <a:spLocks noGrp="1"/>
          </p:cNvSpPr>
          <p:nvPr>
            <p:ph type="sldNum" sz="quarter" idx="10"/>
          </p:nvPr>
        </p:nvSpPr>
        <p:spPr/>
        <p:txBody>
          <a:bodyPr/>
          <a:lstStyle/>
          <a:p>
            <a:fld id="{C7244FB1-F4F5-40CD-8EEA-EDBB016CFE14}" type="slidenum">
              <a:rPr lang="en-US" smtClean="0"/>
              <a:t>8</a:t>
            </a:fld>
            <a:endParaRPr lang="en-US"/>
          </a:p>
        </p:txBody>
      </p:sp>
    </p:spTree>
    <p:extLst>
      <p:ext uri="{BB962C8B-B14F-4D97-AF65-F5344CB8AC3E}">
        <p14:creationId xmlns:p14="http://schemas.microsoft.com/office/powerpoint/2010/main" val="95645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Invoice and report is 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AFP was authorized for dates 3/12/20 – 4/30/20.  The invoice and report should be submitted no later than 30-days of the AFP end date unless arrangements have been made with the referring VRC.  </a:t>
            </a:r>
          </a:p>
        </p:txBody>
      </p:sp>
      <p:sp>
        <p:nvSpPr>
          <p:cNvPr id="4" name="Slide Number Placeholder 3"/>
          <p:cNvSpPr>
            <a:spLocks noGrp="1"/>
          </p:cNvSpPr>
          <p:nvPr>
            <p:ph type="sldNum" sz="quarter" idx="5"/>
          </p:nvPr>
        </p:nvSpPr>
        <p:spPr/>
        <p:txBody>
          <a:bodyPr/>
          <a:lstStyle/>
          <a:p>
            <a:fld id="{C7244FB1-F4F5-40CD-8EEA-EDBB016CFE14}" type="slidenum">
              <a:rPr lang="en-US" smtClean="0"/>
              <a:t>9</a:t>
            </a:fld>
            <a:endParaRPr lang="en-US"/>
          </a:p>
        </p:txBody>
      </p:sp>
    </p:spTree>
    <p:extLst>
      <p:ext uri="{BB962C8B-B14F-4D97-AF65-F5344CB8AC3E}">
        <p14:creationId xmlns:p14="http://schemas.microsoft.com/office/powerpoint/2010/main" val="386110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p>
            <a:fld id="{9AB3A824-1A51-4B26-AD58-A6D8E14F6C04}" type="datetimeFigureOut">
              <a:rPr lang="en-US" smtClean="0"/>
              <a:t>10/27/2021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Subtitle 2">
            <a:extLst>
              <a:ext uri="{FF2B5EF4-FFF2-40B4-BE49-F238E27FC236}">
                <a16:creationId xmlns:a16="http://schemas.microsoft.com/office/drawing/2014/main" id="{597AD4C9-DEFE-44F9-B7D2-F7184FAA2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038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10/27/2021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028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smtClean="0"/>
              <a:t>10/27/2021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264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smtClean="0"/>
              <a:t>10/27/2021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409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smtClean="0"/>
              <a:t>10/27/2021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008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10/27/2021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183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smtClean="0"/>
              <a:t>10/27/2021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191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F30E46F-7819-4ACF-B48B-48222C2ACC88}" type="datetimeFigureOut">
              <a:rPr lang="en-US" smtClean="0"/>
              <a:t>10/27/2021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2" name="Content Placeholder 3">
            <a:extLst>
              <a:ext uri="{FF2B5EF4-FFF2-40B4-BE49-F238E27FC236}">
                <a16:creationId xmlns:a16="http://schemas.microsoft.com/office/drawing/2014/main" id="{3CE69DAD-96E6-427C-AD11-8F14A65749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C353213B-E397-4911-9EA8-2FDDACEDD7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62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smtClean="0"/>
              <a:t>10/27/2021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98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10/27/2021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578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_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10/27/2021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8" name="Subtitle 2">
            <a:extLst>
              <a:ext uri="{FF2B5EF4-FFF2-40B4-BE49-F238E27FC236}">
                <a16:creationId xmlns:a16="http://schemas.microsoft.com/office/drawing/2014/main" id="{7FDFE283-40A7-4A2C-983F-D57646180AED}"/>
              </a:ext>
            </a:extLst>
          </p:cNvPr>
          <p:cNvSpPr>
            <a:spLocks noGrp="1"/>
          </p:cNvSpPr>
          <p:nvPr>
            <p:ph type="subTitle" idx="1"/>
          </p:nvPr>
        </p:nvSpPr>
        <p:spPr>
          <a:xfrm>
            <a:off x="838200" y="4016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3">
            <a:extLst>
              <a:ext uri="{FF2B5EF4-FFF2-40B4-BE49-F238E27FC236}">
                <a16:creationId xmlns:a16="http://schemas.microsoft.com/office/drawing/2014/main" id="{E427001F-F8A2-47AE-8148-2BBCD196946C}"/>
              </a:ext>
            </a:extLst>
          </p:cNvPr>
          <p:cNvSpPr>
            <a:spLocks noGrp="1"/>
          </p:cNvSpPr>
          <p:nvPr>
            <p:ph type="body" sz="half" idx="2"/>
          </p:nvPr>
        </p:nvSpPr>
        <p:spPr>
          <a:xfrm>
            <a:off x="839788" y="2057400"/>
            <a:ext cx="9142412" cy="10579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D2FD7284-AEED-4A95-9750-BAB47CC755F7}"/>
              </a:ext>
            </a:extLst>
          </p:cNvPr>
          <p:cNvSpPr>
            <a:spLocks noGrp="1"/>
          </p:cNvSpPr>
          <p:nvPr>
            <p:ph type="body" idx="13"/>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3668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10/27/2021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918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90000">
              <a:schemeClr val="tx2">
                <a:lumMod val="20000"/>
                <a:lumOff val="80000"/>
              </a:schemeClr>
            </a:gs>
            <a:gs pos="100000">
              <a:srgbClr val="67B1B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10/27/2021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10653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2" r:id="rId9"/>
    <p:sldLayoutId id="2147483693" r:id="rId10"/>
    <p:sldLayoutId id="2147483694" r:id="rId11"/>
    <p:sldLayoutId id="214748369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8.jp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hyperlink" Target="https://www.surveymonkey.com/r/WLJJH5B" TargetMode="External"/><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wma"/><Relationship Id="rId1" Type="http://schemas.microsoft.com/office/2007/relationships/media" Target="../media/media2.wm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9.png"/><Relationship Id="rId18" Type="http://schemas.openxmlformats.org/officeDocument/2006/relationships/customXml" Target="../ink/ink7.xml"/><Relationship Id="rId3" Type="http://schemas.openxmlformats.org/officeDocument/2006/relationships/slideLayout" Target="../slideLayouts/slideLayout8.xml"/><Relationship Id="rId7" Type="http://schemas.openxmlformats.org/officeDocument/2006/relationships/image" Target="../media/image6.png"/><Relationship Id="rId12" Type="http://schemas.openxmlformats.org/officeDocument/2006/relationships/customXml" Target="../ink/ink4.xml"/><Relationship Id="rId17" Type="http://schemas.openxmlformats.org/officeDocument/2006/relationships/image" Target="../media/image11.png"/><Relationship Id="rId2" Type="http://schemas.openxmlformats.org/officeDocument/2006/relationships/audio" Target="../media/media4.wma"/><Relationship Id="rId16" Type="http://schemas.openxmlformats.org/officeDocument/2006/relationships/customXml" Target="../ink/ink6.xml"/><Relationship Id="rId20" Type="http://schemas.openxmlformats.org/officeDocument/2006/relationships/image" Target="../media/image1.png"/><Relationship Id="rId1" Type="http://schemas.microsoft.com/office/2007/relationships/media" Target="../media/media4.wma"/><Relationship Id="rId6" Type="http://schemas.openxmlformats.org/officeDocument/2006/relationships/customXml" Target="../ink/ink1.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3.xml"/><Relationship Id="rId19"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7.png"/><Relationship Id="rId14" Type="http://schemas.openxmlformats.org/officeDocument/2006/relationships/customXml" Target="../ink/ink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xml"/><Relationship Id="rId7" Type="http://schemas.openxmlformats.org/officeDocument/2006/relationships/customXml" Target="../ink/ink8.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image" Target="../media/image14.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customXml" Target="../ink/ink9.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slideLayout" Target="../slideLayouts/slideLayout5.xml"/><Relationship Id="rId7" Type="http://schemas.openxmlformats.org/officeDocument/2006/relationships/image" Target="../media/image15.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customXml" Target="../ink/ink10.xml"/><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notesSlide" Target="../notesSlides/notesSlide7.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7.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6902" y="1045453"/>
            <a:ext cx="5437833" cy="1272783"/>
          </a:xfrm>
        </p:spPr>
        <p:txBody>
          <a:bodyPr>
            <a:noAutofit/>
          </a:bodyPr>
          <a:lstStyle/>
          <a:p>
            <a:r>
              <a:rPr lang="en-US" sz="4800" dirty="0"/>
              <a:t>CRP Training</a:t>
            </a:r>
            <a:br>
              <a:rPr lang="en-US" sz="4800" dirty="0"/>
            </a:br>
            <a:r>
              <a:rPr lang="en-US" sz="4400" dirty="0"/>
              <a:t>Common Mistakes</a:t>
            </a:r>
          </a:p>
        </p:txBody>
      </p:sp>
      <p:sp>
        <p:nvSpPr>
          <p:cNvPr id="3" name="Subtitle 2"/>
          <p:cNvSpPr>
            <a:spLocks noGrp="1"/>
          </p:cNvSpPr>
          <p:nvPr>
            <p:ph type="subTitle" idx="4294967295"/>
          </p:nvPr>
        </p:nvSpPr>
        <p:spPr>
          <a:xfrm>
            <a:off x="4172162" y="4188785"/>
            <a:ext cx="5357600" cy="1371598"/>
          </a:xfrm>
        </p:spPr>
        <p:txBody>
          <a:bodyPr>
            <a:normAutofit fontScale="85000" lnSpcReduction="20000"/>
          </a:bodyPr>
          <a:lstStyle/>
          <a:p>
            <a:endParaRPr lang="en-US" dirty="0"/>
          </a:p>
          <a:p>
            <a:pPr marL="0" indent="0" algn="r">
              <a:buNone/>
            </a:pPr>
            <a:r>
              <a:rPr lang="en-US" sz="2200" dirty="0"/>
              <a:t>State of Alaska, Division of Vocational Rehabilitation</a:t>
            </a:r>
          </a:p>
          <a:p>
            <a:pPr marL="0" indent="0" algn="r">
              <a:buNone/>
            </a:pPr>
            <a:r>
              <a:rPr lang="en-US" sz="2200" dirty="0"/>
              <a:t>Community Rehabilitation Providers</a:t>
            </a:r>
          </a:p>
          <a:p>
            <a:pPr marL="0" indent="0" algn="r">
              <a:buNone/>
            </a:pPr>
            <a:r>
              <a:rPr lang="en-US" sz="2200" dirty="0"/>
              <a:t>2020</a:t>
            </a:r>
          </a:p>
        </p:txBody>
      </p:sp>
      <p:cxnSp>
        <p:nvCxnSpPr>
          <p:cNvPr id="7" name="Curved Connector 3">
            <a:extLst>
              <a:ext uri="{FF2B5EF4-FFF2-40B4-BE49-F238E27FC236}">
                <a16:creationId xmlns:a16="http://schemas.microsoft.com/office/drawing/2014/main" id="{48B5D168-B1F1-4EF8-A330-B54C616B2CD0}"/>
              </a:ext>
              <a:ext uri="{C183D7F6-B498-43B3-948B-1728B52AA6E4}">
                <adec:decorative xmlns:adec="http://schemas.microsoft.com/office/drawing/2017/decorative" val="1"/>
              </a:ext>
            </a:extLst>
          </p:cNvPr>
          <p:cNvCxnSpPr/>
          <p:nvPr/>
        </p:nvCxnSpPr>
        <p:spPr>
          <a:xfrm>
            <a:off x="3413760" y="2595562"/>
            <a:ext cx="3172778" cy="133716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8" name="CRP Common Mistakes slide 4">
            <a:hlinkClick r:id="" action="ppaction://media"/>
            <a:extLst>
              <a:ext uri="{FF2B5EF4-FFF2-40B4-BE49-F238E27FC236}">
                <a16:creationId xmlns:a16="http://schemas.microsoft.com/office/drawing/2014/main" id="{A15C7E0D-A790-4A6E-BB53-B3390AA6A8B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pic>
        <p:nvPicPr>
          <p:cNvPr id="9" name="Picture 5" descr="My first sysadmin mistake | Opensource.com">
            <a:extLst>
              <a:ext uri="{FF2B5EF4-FFF2-40B4-BE49-F238E27FC236}">
                <a16:creationId xmlns:a16="http://schemas.microsoft.com/office/drawing/2014/main" id="{AE5250F7-86AC-4EDD-BA6A-D186CFD17E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8512" y="2595562"/>
            <a:ext cx="2381250" cy="1337163"/>
          </a:xfrm>
          <a:prstGeom prst="rect">
            <a:avLst/>
          </a:prstGeom>
        </p:spPr>
      </p:pic>
    </p:spTree>
    <p:extLst>
      <p:ext uri="{BB962C8B-B14F-4D97-AF65-F5344CB8AC3E}">
        <p14:creationId xmlns:p14="http://schemas.microsoft.com/office/powerpoint/2010/main" val="3840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5351075-BA59-46C9-BE04-11B2518A50FC}"/>
              </a:ext>
            </a:extLst>
          </p:cNvPr>
          <p:cNvSpPr>
            <a:spLocks noGrp="1"/>
          </p:cNvSpPr>
          <p:nvPr>
            <p:ph type="title" idx="4294967295"/>
          </p:nvPr>
        </p:nvSpPr>
        <p:spPr>
          <a:xfrm>
            <a:off x="1752600" y="566738"/>
            <a:ext cx="6578600"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Adequately explain all necessary elements in the report:</a:t>
            </a:r>
          </a:p>
        </p:txBody>
      </p:sp>
      <p:sp>
        <p:nvSpPr>
          <p:cNvPr id="3" name="Text Placeholder 2">
            <a:extLst>
              <a:ext uri="{FF2B5EF4-FFF2-40B4-BE49-F238E27FC236}">
                <a16:creationId xmlns:a16="http://schemas.microsoft.com/office/drawing/2014/main" id="{FE36FA90-04D4-41AA-9443-04E0B14FBF5D}"/>
              </a:ext>
            </a:extLst>
          </p:cNvPr>
          <p:cNvSpPr>
            <a:spLocks noGrp="1"/>
          </p:cNvSpPr>
          <p:nvPr>
            <p:ph type="body" sz="half" idx="2"/>
          </p:nvPr>
        </p:nvSpPr>
        <p:spPr>
          <a:xfrm>
            <a:off x="1754188" y="1231900"/>
            <a:ext cx="9142412" cy="28448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Remember to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AFP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Who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Client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What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Service being purchased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When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Dates of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Where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Where the service occurred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Why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What are the goals of the purchased service in the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How</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How was the service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following slides will suggest information for a good report.</a:t>
            </a:r>
            <a:endParaRPr lang="en-IN" sz="1800" dirty="0"/>
          </a:p>
        </p:txBody>
      </p:sp>
      <p:pic>
        <p:nvPicPr>
          <p:cNvPr id="6" name="CRP Common Mistakes slide 10">
            <a:hlinkClick r:id="" action="ppaction://media"/>
            <a:extLst>
              <a:ext uri="{FF2B5EF4-FFF2-40B4-BE49-F238E27FC236}">
                <a16:creationId xmlns:a16="http://schemas.microsoft.com/office/drawing/2014/main" id="{8328F42C-4137-49DD-B926-BABE0DBA866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pic>
        <p:nvPicPr>
          <p:cNvPr id="5" name="Picture 4" descr="“crs_stat” obsoleto em 11gR2 e quais o substituíram | Oracle Home">
            <a:extLst>
              <a:ext uri="{FF2B5EF4-FFF2-40B4-BE49-F238E27FC236}">
                <a16:creationId xmlns:a16="http://schemas.microsoft.com/office/drawing/2014/main" id="{14D1AB1D-A969-4C12-AD35-2025C4AB9E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5313" y="3610376"/>
            <a:ext cx="2528887" cy="2033720"/>
          </a:xfrm>
          <a:prstGeom prst="rect">
            <a:avLst/>
          </a:prstGeom>
        </p:spPr>
      </p:pic>
      <p:sp>
        <p:nvSpPr>
          <p:cNvPr id="4" name="Text Placeholder 3">
            <a:extLst>
              <a:ext uri="{FF2B5EF4-FFF2-40B4-BE49-F238E27FC236}">
                <a16:creationId xmlns:a16="http://schemas.microsoft.com/office/drawing/2014/main" id="{764378EA-ED2F-4A53-8999-AF82F2A00D94}"/>
              </a:ext>
            </a:extLst>
          </p:cNvPr>
          <p:cNvSpPr>
            <a:spLocks noGrp="1"/>
          </p:cNvSpPr>
          <p:nvPr>
            <p:ph type="body" idx="13"/>
          </p:nvPr>
        </p:nvSpPr>
        <p:spPr>
          <a:xfrm>
            <a:off x="5194300" y="5892800"/>
            <a:ext cx="4438650" cy="863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State of Alaska, Division of Vocational Rehabilitation</a:t>
            </a:r>
            <a:b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Community Rehabilitation Providers</a:t>
            </a:r>
            <a:b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2020</a:t>
            </a:r>
            <a:endParaRPr kumimoji="0" lang="en-US" sz="15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0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89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47646F-7578-4553-9D1E-6A5BD0EE06D2}"/>
              </a:ext>
            </a:extLst>
          </p:cNvPr>
          <p:cNvSpPr>
            <a:spLocks noGrp="1"/>
          </p:cNvSpPr>
          <p:nvPr>
            <p:ph type="title" idx="4294967295"/>
          </p:nvPr>
        </p:nvSpPr>
        <p:spPr>
          <a:xfrm>
            <a:off x="1752600" y="566738"/>
            <a:ext cx="2667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CRP Report Format:</a:t>
            </a:r>
          </a:p>
        </p:txBody>
      </p:sp>
      <p:sp>
        <p:nvSpPr>
          <p:cNvPr id="3" name="Text Placeholder 2">
            <a:extLst>
              <a:ext uri="{FF2B5EF4-FFF2-40B4-BE49-F238E27FC236}">
                <a16:creationId xmlns:a16="http://schemas.microsoft.com/office/drawing/2014/main" id="{0C790C47-F244-4F44-8291-D1AE7D9C7F2C}"/>
              </a:ext>
            </a:extLst>
          </p:cNvPr>
          <p:cNvSpPr>
            <a:spLocks noGrp="1"/>
          </p:cNvSpPr>
          <p:nvPr>
            <p:ph type="body" sz="half" idx="2"/>
          </p:nvPr>
        </p:nvSpPr>
        <p:spPr>
          <a:xfrm>
            <a:off x="1754188" y="1143000"/>
            <a:ext cx="7802562" cy="52197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Client’s Name:  </a:t>
            </a:r>
            <a:r>
              <a:rPr kumimoji="0" lang="en-US" sz="1700" b="0" i="1" u="none" strike="noStrike" kern="1200" cap="none" spc="0" normalizeH="0" baseline="0" noProof="0" dirty="0">
                <a:ln>
                  <a:noFill/>
                </a:ln>
                <a:solidFill>
                  <a:srgbClr val="FF0000"/>
                </a:solidFill>
                <a:effectLst/>
                <a:uLnTx/>
                <a:uFillTx/>
                <a:latin typeface="Calibri" panose="020F0502020204030204"/>
                <a:ea typeface="+mn-ea"/>
                <a:cs typeface="+mn-cs"/>
              </a:rPr>
              <a:t>(Who)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Service:  </a:t>
            </a:r>
            <a:r>
              <a:rPr kumimoji="0" lang="en-US" sz="1700" b="0" i="1" u="none" strike="noStrike" kern="1200" cap="none" spc="0" normalizeH="0" baseline="0" noProof="0" dirty="0">
                <a:ln>
                  <a:noFill/>
                </a:ln>
                <a:solidFill>
                  <a:srgbClr val="FF0000"/>
                </a:solidFill>
                <a:effectLst/>
                <a:uLnTx/>
                <a:uFillTx/>
                <a:latin typeface="Calibri" panose="020F0502020204030204"/>
                <a:ea typeface="+mn-ea"/>
                <a:cs typeface="+mn-cs"/>
              </a:rPr>
              <a:t>(What)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Referred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0" normalizeH="0" baseline="0" noProof="0" dirty="0">
                <a:ln>
                  <a:noFill/>
                </a:ln>
                <a:solidFill>
                  <a:prstClr val="black"/>
                </a:solidFill>
                <a:effectLst/>
                <a:uLnTx/>
                <a:uFillTx/>
                <a:latin typeface="Calibri" panose="020F0502020204030204"/>
                <a:ea typeface="+mn-ea"/>
                <a:cs typeface="+mn-cs"/>
              </a:rPr>
              <a:t>Actual</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Dates of Service:  From:    To:   </a:t>
            </a:r>
            <a:r>
              <a:rPr kumimoji="0" lang="en-US" sz="1700" b="0" i="1" u="none" strike="noStrike" kern="1200" cap="none" spc="0" normalizeH="0" baseline="0" noProof="0" dirty="0">
                <a:ln>
                  <a:noFill/>
                </a:ln>
                <a:solidFill>
                  <a:srgbClr val="FF0000"/>
                </a:solidFill>
                <a:effectLst/>
                <a:uLnTx/>
                <a:uFillTx/>
                <a:latin typeface="Calibri" panose="020F0502020204030204"/>
                <a:ea typeface="+mn-ea"/>
                <a:cs typeface="+mn-cs"/>
              </a:rPr>
              <a:t>(When)</a:t>
            </a:r>
            <a:endParaRPr kumimoji="0" lang="en-US" sz="17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AFP#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Reason for Referral:  </a:t>
            </a: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(Client’s name)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was referred by </a:t>
            </a: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(Counselor’s name)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for a </a:t>
            </a: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(Service)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to determine ________________.  </a:t>
            </a:r>
            <a:r>
              <a:rPr kumimoji="0" lang="en-US" sz="1700" b="0" i="1" u="none" strike="noStrike" kern="1200" cap="none" spc="0" normalizeH="0" baseline="0" noProof="0" dirty="0">
                <a:ln>
                  <a:noFill/>
                </a:ln>
                <a:solidFill>
                  <a:srgbClr val="FF0000"/>
                </a:solidFill>
                <a:effectLst/>
                <a:uLnTx/>
                <a:uFillTx/>
                <a:latin typeface="Calibri" panose="020F0502020204030204"/>
                <a:ea typeface="+mn-ea"/>
                <a:cs typeface="+mn-cs"/>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Counselor’s 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7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700" b="0" i="1" u="none" strike="noStrike" kern="1200" cap="none" spc="0" normalizeH="0" baseline="0" noProof="0" dirty="0">
                <a:ln>
                  <a:noFill/>
                </a:ln>
                <a:solidFill>
                  <a:srgbClr val="FF0000"/>
                </a:solidFill>
                <a:effectLst/>
                <a:uLnTx/>
                <a:uFillTx/>
                <a:latin typeface="Calibri" panose="020F0502020204030204"/>
                <a:ea typeface="+mn-ea"/>
                <a:cs typeface="+mn-cs"/>
              </a:rPr>
              <a:t>Where, How)</a:t>
            </a:r>
            <a:endParaRPr kumimoji="0" lang="en-US" sz="17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Services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Answers to Counselor’s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Summary &amp;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CRP Signature &amp; Date:</a:t>
            </a:r>
            <a:endParaRPr lang="en-IN" dirty="0"/>
          </a:p>
        </p:txBody>
      </p:sp>
      <p:sp>
        <p:nvSpPr>
          <p:cNvPr id="5" name="Right Brace 3" descr="Right Brace">
            <a:extLst>
              <a:ext uri="{FF2B5EF4-FFF2-40B4-BE49-F238E27FC236}">
                <a16:creationId xmlns:a16="http://schemas.microsoft.com/office/drawing/2014/main" id="{3DA49577-3990-4D71-BDB8-C6CD03FD4126}"/>
              </a:ext>
            </a:extLst>
          </p:cNvPr>
          <p:cNvSpPr/>
          <p:nvPr/>
        </p:nvSpPr>
        <p:spPr>
          <a:xfrm>
            <a:off x="3751379" y="3539144"/>
            <a:ext cx="285750" cy="728663"/>
          </a:xfrm>
          <a:prstGeom prst="rightBrace">
            <a:avLst/>
          </a:prstGeom>
          <a:solidFill>
            <a:schemeClr val="accent3">
              <a:lumMod val="20000"/>
              <a:lumOff val="8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 name="Text Placeholder 4">
            <a:extLst>
              <a:ext uri="{FF2B5EF4-FFF2-40B4-BE49-F238E27FC236}">
                <a16:creationId xmlns:a16="http://schemas.microsoft.com/office/drawing/2014/main" id="{FE2F0A0B-4488-4C00-8F3B-6FA423CAA764}"/>
              </a:ext>
            </a:extLst>
          </p:cNvPr>
          <p:cNvSpPr>
            <a:spLocks noGrp="1"/>
          </p:cNvSpPr>
          <p:nvPr>
            <p:ph type="body" idx="13"/>
          </p:nvPr>
        </p:nvSpPr>
        <p:spPr>
          <a:xfrm>
            <a:off x="5016500" y="6070600"/>
            <a:ext cx="4616450" cy="8810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State of Alaska, Division of Vocational Rehabilitation</a:t>
            </a:r>
            <a:b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Community Rehabilitation Providers</a:t>
            </a:r>
            <a:b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2020</a:t>
            </a:r>
            <a:endParaRPr kumimoji="0" lang="en-US" sz="15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6" name="CRP Common Mistakes slide 5">
            <a:hlinkClick r:id="" action="ppaction://media"/>
            <a:extLst>
              <a:ext uri="{FF2B5EF4-FFF2-40B4-BE49-F238E27FC236}">
                <a16:creationId xmlns:a16="http://schemas.microsoft.com/office/drawing/2014/main" id="{5E5B5C1B-4008-4FFD-9186-8A4375BC1B6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8886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4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BEF901D-95C5-4057-B1E8-968C0C558061}"/>
              </a:ext>
            </a:extLst>
          </p:cNvPr>
          <p:cNvSpPr>
            <a:spLocks noGrp="1"/>
          </p:cNvSpPr>
          <p:nvPr>
            <p:ph type="title" idx="4294967295"/>
          </p:nvPr>
        </p:nvSpPr>
        <p:spPr>
          <a:xfrm>
            <a:off x="1754188" y="736600"/>
            <a:ext cx="7897812" cy="6057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Client’s Name: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Client S. Joe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Service:</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Job Search Assistance – 77488 - 15 hours @ $70/hr.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Referred by: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Ms. Counselor, VRC III</a:t>
            </a:r>
            <a:endParaRPr kumimoji="0" lang="en-US" sz="12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C00000"/>
                </a:solidFill>
                <a:effectLst/>
                <a:uLnTx/>
                <a:uFillTx/>
                <a:latin typeface="Calibri" panose="020F0502020204030204"/>
                <a:ea typeface="+mn-ea"/>
                <a:cs typeface="+mn-cs"/>
              </a:rPr>
              <a:t>Actual</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 Dates of Service:  From: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3/16/20</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To:</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4/10/20</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AFP#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254495</a:t>
            </a:r>
            <a:endPar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Reason for Referral:</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Client S. Joe</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was referred by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Ms. Counselor, VRC III</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for</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Job Search Assistance - 77488</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to</a:t>
            </a:r>
            <a:r>
              <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assist with developing a resume; identifying, searching for and applying for potential jobs; and developing interview skills.</a:t>
            </a:r>
            <a:endPar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Counselor’s Requests: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Can Client S. Joe provide adequate information for resume development?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Can Client S. Joe identify and help search for potential jobs?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Can Client S. Joe learn basic interviewing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Services Provided: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3/16/20</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 Client came to my office. We discussed his prior work experience and developed a resume. </a:t>
            </a: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2 hrs</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3/19/20 </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Client and I visited the mall and observed workers in several businesses.  We discussed what the workers were doing and if Client was interested in doing similar type work.  Client was mostly interested in doing stocking-type jobs that required little interaction with other people.  He likes patterns and organizing things, and is very particular about how the shelves appear in an organized manner.  </a:t>
            </a: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3 hrs</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3/20/20</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 Client and I visited Fred Meyers, Home Depot and Lowes to again observe what workers were doing in various jobs.  We observed the Stockers, Janitors and someone who appeared to be taking inventory at Fred Meyers.  We discussed the job tasks, his ability to be able to stand for the job, and the expectations necessary for performing the tasks.  Client was only interested in the Stocker positions at the mall.  </a:t>
            </a: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2.5 hrs</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3/24/20</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 I searched on the on-line job banks for suitable openings for Client.  I telephoned 4 stores in the mall (JoAnn’s, The Kitchen Store, Payless Shoes and Sportsman’s Warehouse).  The hiring managers in JoAnn’s, Payless Shoes and Sportsman’s Warehouse spoke with me.  Explained what I do, vague information on my client and his abilities, the purpose and goals, and the possibilities of Client working there.  Payless Shoes was not interested in working with us.  JoAnn’s and Sportsman’s Warehouse referred me to their websites to submit applications, and both provided specific coding for me to use to “flag” the application.  </a:t>
            </a: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4 hrs</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6158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25E1556-F438-4AFB-800A-EAEC76F058AC}"/>
              </a:ext>
            </a:extLst>
          </p:cNvPr>
          <p:cNvSpPr>
            <a:spLocks noGrp="1"/>
          </p:cNvSpPr>
          <p:nvPr>
            <p:ph type="title" idx="4294967295"/>
          </p:nvPr>
        </p:nvSpPr>
        <p:spPr>
          <a:xfrm>
            <a:off x="1754188" y="558800"/>
            <a:ext cx="7834312" cy="6248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3/27/20</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 Client came to my office.  We applied for part-time Stocker positions online for JoAnn’s and Sportsman’s Warehouse.  Client needed a fair amount of assistance during the application process, even though he had told me he was very comfortable on computers.  We uploaded the resume we had created together.  We discussed the process, expectations and what would happen next.  </a:t>
            </a: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2 hrs.</a:t>
            </a:r>
            <a:endPar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4/06/20</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 Client came to my office.  We went over common interview questions and did a mock interview.  </a:t>
            </a: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1 hr</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rPr>
              <a:t>4/10/20</a:t>
            </a: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 – Report writing.  0.5 hrs. </a:t>
            </a:r>
            <a:endParaRPr kumimoji="0" lang="en-US" sz="1200" b="1" i="1"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Answers to Counselor’s Requests: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Can Client S. Joe provide adequate information for resume development?  Yes, Client was able to provide adequate information with minimal prompting.  He was able to recall his prior work experience and the general dates well.  He was not as fluent on the computer as he had led me to believe, and needed some assistance and guidance.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Can Client S. Joe identify and help search for potential jobs?  Yes, Client provided a good amount of feedback when asked if he could imagine himself working in a variety of jobs.  He interacted well with me and was comfortable saying “no” if he was not interested in a particular job or task.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Can Client S. Joe learn basic interviewing skills?  Yes.  Though Client was nervous at first, he relaxed with prompts and was able to follow simple directions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Summary &amp; 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rPr>
              <a:t>Working with Client S. Joe in his Job Search Assistance was enjoyable.  He arrived to my office timely on all days except for one, when he said his ride was late to pick him up.  He recalled his prior work history and was eager to search for potential jobs.  He interacted well with me.  He was clean and dressed appropriately for all appointments.  Though we haven’t heard back from the applications submitted to JoAnn’s and Sportsman’s Warehouse yet, I feel he has a good chance at one of them wanting to interview him.  I feel he could benefit from Job Readiness Training to improve on his interviewing skills, and hopefully if hired, On-the-Job Supports.  I would be delighted to continue working with Client S. Joe again.  Thank you for this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CRP Signature &amp;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Bradley Hand ITC" panose="03070402050302030203" pitchFamily="66" charset="0"/>
                <a:ea typeface="+mn-ea"/>
                <a:cs typeface="+mn-cs"/>
              </a:rPr>
              <a:t>Susie Q CRP   </a:t>
            </a:r>
            <a:r>
              <a:rPr kumimoji="0" lang="en-US" sz="1200" b="0" i="0" u="none" strike="noStrike" kern="1200" cap="none" spc="0" normalizeH="0" baseline="0" noProof="0" dirty="0">
                <a:ln>
                  <a:noFill/>
                </a:ln>
                <a:solidFill>
                  <a:srgbClr val="44546A"/>
                </a:solidFill>
                <a:effectLst/>
                <a:uLnTx/>
                <a:uFillTx/>
                <a:latin typeface="Calibri" panose="020F0502020204030204"/>
                <a:ea typeface="+mn-ea"/>
                <a:cs typeface="+mn-cs"/>
              </a:rPr>
              <a:t>Susie Q. CRP   4/10/20</a:t>
            </a:r>
            <a:endParaRPr kumimoji="0" lang="en-US" sz="1800" b="0" i="0" u="none" strike="noStrike" kern="1200" cap="none" spc="0" normalizeH="0" baseline="0" noProof="0" dirty="0">
              <a:ln>
                <a:noFill/>
              </a:ln>
              <a:solidFill>
                <a:srgbClr val="44546A"/>
              </a:solidFill>
              <a:effectLst/>
              <a:uLnTx/>
              <a:uFillTx/>
              <a:latin typeface="Bradley Hand ITC" panose="03070402050302030203" pitchFamily="66" charset="0"/>
              <a:ea typeface="+mn-ea"/>
              <a:cs typeface="+mn-cs"/>
            </a:endParaRPr>
          </a:p>
        </p:txBody>
      </p:sp>
      <p:pic>
        <p:nvPicPr>
          <p:cNvPr id="5" name="CRP Common Mistakes slide 12_13 2">
            <a:hlinkClick r:id="" action="ppaction://media"/>
            <a:extLst>
              <a:ext uri="{FF2B5EF4-FFF2-40B4-BE49-F238E27FC236}">
                <a16:creationId xmlns:a16="http://schemas.microsoft.com/office/drawing/2014/main" id="{CD2EA2F5-3775-4FA8-93DE-B95756F8E7B9}"/>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8630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87D52-43BA-4247-8E82-209EF0CFEE72}"/>
              </a:ext>
            </a:extLst>
          </p:cNvPr>
          <p:cNvSpPr>
            <a:spLocks noGrp="1"/>
          </p:cNvSpPr>
          <p:nvPr>
            <p:ph type="title"/>
          </p:nvPr>
        </p:nvSpPr>
        <p:spPr>
          <a:xfrm>
            <a:off x="2616200" y="873125"/>
            <a:ext cx="8064500" cy="1325563"/>
          </a:xfrm>
        </p:spPr>
        <p:txBody>
          <a:bodyPr/>
          <a:lstStyle/>
          <a:p>
            <a:r>
              <a:rPr kumimoji="0" lang="en-US" sz="2200" b="0" i="0" u="none" strike="noStrike" kern="1200" cap="none" spc="0" normalizeH="0" baseline="0" noProof="0" dirty="0">
                <a:ln>
                  <a:noFill/>
                </a:ln>
                <a:solidFill>
                  <a:prstClr val="black"/>
                </a:solidFill>
                <a:effectLst/>
                <a:uLnTx/>
                <a:uFillTx/>
                <a:latin typeface="Calibri Light" panose="020F0302020204030204"/>
                <a:ea typeface="+mj-ea"/>
                <a:cs typeface="+mj-cs"/>
              </a:rPr>
              <a:t>Thank you!  Please contact your VRC if you have any additional questions on any of these common CRP Mistakes.</a:t>
            </a:r>
            <a:endParaRPr lang="en-IN" dirty="0"/>
          </a:p>
        </p:txBody>
      </p:sp>
      <p:sp>
        <p:nvSpPr>
          <p:cNvPr id="4" name="Content Placeholder 3">
            <a:extLst>
              <a:ext uri="{FF2B5EF4-FFF2-40B4-BE49-F238E27FC236}">
                <a16:creationId xmlns:a16="http://schemas.microsoft.com/office/drawing/2014/main" id="{CE47D37F-5060-4882-B082-47B04D602B0B}"/>
              </a:ext>
            </a:extLst>
          </p:cNvPr>
          <p:cNvSpPr>
            <a:spLocks noGrp="1"/>
          </p:cNvSpPr>
          <p:nvPr>
            <p:ph sz="half" idx="1"/>
          </p:nvPr>
        </p:nvSpPr>
        <p:spPr>
          <a:xfrm>
            <a:off x="2616200" y="2536825"/>
            <a:ext cx="8064500" cy="765175"/>
          </a:xfrm>
        </p:spPr>
        <p:txBody>
          <a:bodyPr/>
          <a:lstStyle/>
          <a:p>
            <a:pPr marL="0" indent="0">
              <a:buNone/>
            </a:pPr>
            <a:r>
              <a:rPr kumimoji="0" lang="en-US" sz="2200" b="0" i="0" u="none" strike="noStrike" kern="1200" cap="none" spc="0" normalizeH="0" baseline="0" noProof="0" dirty="0">
                <a:ln>
                  <a:noFill/>
                </a:ln>
                <a:solidFill>
                  <a:prstClr val="black"/>
                </a:solidFill>
                <a:effectLst/>
                <a:uLnTx/>
                <a:uFillTx/>
                <a:latin typeface="Calibri Light" panose="020F0302020204030204"/>
                <a:ea typeface="+mj-ea"/>
                <a:cs typeface="+mj-cs"/>
              </a:rPr>
              <a:t>Please click on this link to take a brief quiz.  You must take this quiz to complete this unit.</a:t>
            </a:r>
            <a:endParaRPr lang="en-IN" dirty="0"/>
          </a:p>
        </p:txBody>
      </p:sp>
      <p:pic>
        <p:nvPicPr>
          <p:cNvPr id="7" name="CRP Common Mistakes slide 4">
            <a:hlinkClick r:id="" action="ppaction://media"/>
            <a:extLst>
              <a:ext uri="{FF2B5EF4-FFF2-40B4-BE49-F238E27FC236}">
                <a16:creationId xmlns:a16="http://schemas.microsoft.com/office/drawing/2014/main" id="{6ECF7667-D723-48CC-9100-E49BC644C3A4}"/>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pic>
        <p:nvPicPr>
          <p:cNvPr id="6" name="Picture 5" descr="Click Here Button PNG Transparent Images | PNG All">
            <a:hlinkClick r:id="rId6"/>
            <a:extLst>
              <a:ext uri="{FF2B5EF4-FFF2-40B4-BE49-F238E27FC236}">
                <a16:creationId xmlns:a16="http://schemas.microsoft.com/office/drawing/2014/main" id="{888C9B14-6C98-40BD-A5E9-34A8327F96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0130" y="2909453"/>
            <a:ext cx="2978475" cy="2071473"/>
          </a:xfrm>
          <a:prstGeom prst="rect">
            <a:avLst/>
          </a:prstGeom>
        </p:spPr>
      </p:pic>
      <p:sp>
        <p:nvSpPr>
          <p:cNvPr id="5" name="Content Placeholder 6">
            <a:extLst>
              <a:ext uri="{FF2B5EF4-FFF2-40B4-BE49-F238E27FC236}">
                <a16:creationId xmlns:a16="http://schemas.microsoft.com/office/drawing/2014/main" id="{5487DD1E-3993-4A92-816D-E282D49B7158}"/>
              </a:ext>
            </a:extLst>
          </p:cNvPr>
          <p:cNvSpPr>
            <a:spLocks noGrp="1"/>
          </p:cNvSpPr>
          <p:nvPr>
            <p:ph sz="half" idx="2"/>
          </p:nvPr>
        </p:nvSpPr>
        <p:spPr>
          <a:xfrm>
            <a:off x="5715000" y="5092699"/>
            <a:ext cx="4406902" cy="927101"/>
          </a:xfrm>
        </p:spPr>
        <p:txBody>
          <a:bodyPr/>
          <a:lstStyle/>
          <a:p>
            <a:pPr marL="0" indent="0" algn="r">
              <a:spcBef>
                <a:spcPts val="0"/>
              </a:spcBef>
              <a:buNone/>
            </a:pPr>
            <a:r>
              <a:rPr kumimoji="0" lang="en-US" sz="1400" b="0" i="0" u="none" strike="noStrike" kern="1200" cap="none" spc="0" normalizeH="0" baseline="0" noProof="0" dirty="0">
                <a:ln>
                  <a:noFill/>
                </a:ln>
                <a:solidFill>
                  <a:prstClr val="black"/>
                </a:solidFill>
                <a:effectLst/>
                <a:uLnTx/>
                <a:uFillTx/>
                <a:latin typeface="Calibri Light" panose="020F0302020204030204"/>
                <a:ea typeface="+mj-ea"/>
                <a:cs typeface="+mj-cs"/>
              </a:rPr>
              <a:t>State of Alaska, Division of Vocational Rehabilitation</a:t>
            </a:r>
          </a:p>
          <a:p>
            <a:pPr marL="0" indent="0" algn="r">
              <a:spcBef>
                <a:spcPts val="0"/>
              </a:spcBef>
              <a:buNone/>
            </a:pPr>
            <a:r>
              <a:rPr kumimoji="0" lang="en-US" sz="1400" b="0" i="0" u="none" strike="noStrike" kern="1200" cap="none" spc="0" normalizeH="0" baseline="0" noProof="0" dirty="0">
                <a:ln>
                  <a:noFill/>
                </a:ln>
                <a:solidFill>
                  <a:prstClr val="black"/>
                </a:solidFill>
                <a:effectLst/>
                <a:uLnTx/>
                <a:uFillTx/>
                <a:latin typeface="Calibri Light" panose="020F0302020204030204"/>
                <a:ea typeface="+mj-ea"/>
                <a:cs typeface="+mj-cs"/>
              </a:rPr>
              <a:t>Community Rehabilitation Providers</a:t>
            </a:r>
          </a:p>
          <a:p>
            <a:pPr marL="0" indent="0" algn="r">
              <a:spcBef>
                <a:spcPts val="0"/>
              </a:spcBef>
              <a:buNone/>
            </a:pPr>
            <a:r>
              <a:rPr kumimoji="0" lang="en-US" sz="1400" b="0" i="0" u="none" strike="noStrike" kern="1200" cap="none" spc="0" normalizeH="0" baseline="0" noProof="0" dirty="0">
                <a:ln>
                  <a:noFill/>
                </a:ln>
                <a:solidFill>
                  <a:prstClr val="black"/>
                </a:solidFill>
                <a:effectLst/>
                <a:uLnTx/>
                <a:uFillTx/>
                <a:latin typeface="Calibri Light" panose="020F0302020204030204"/>
                <a:ea typeface="+mj-ea"/>
                <a:cs typeface="+mj-cs"/>
              </a:rPr>
              <a:t>2020</a:t>
            </a:r>
            <a:endParaRPr lang="en-IN" dirty="0"/>
          </a:p>
        </p:txBody>
      </p:sp>
    </p:spTree>
    <p:extLst>
      <p:ext uri="{BB962C8B-B14F-4D97-AF65-F5344CB8AC3E}">
        <p14:creationId xmlns:p14="http://schemas.microsoft.com/office/powerpoint/2010/main" val="29735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2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83" y="4708544"/>
            <a:ext cx="7958331" cy="1077229"/>
          </a:xfrm>
        </p:spPr>
        <p:txBody>
          <a:bodyPr>
            <a:normAutofit/>
          </a:bodyPr>
          <a:lstStyle/>
          <a:p>
            <a:pPr algn="r"/>
            <a:r>
              <a:rPr lang="en-US" sz="1500" dirty="0"/>
              <a:t>State of Alaska, Division of Vocational Rehabilitation</a:t>
            </a:r>
            <a:br>
              <a:rPr lang="en-US" sz="1500" dirty="0"/>
            </a:br>
            <a:r>
              <a:rPr lang="en-US" sz="1500" dirty="0"/>
              <a:t>Community Rehabilitation Providers</a:t>
            </a:r>
            <a:br>
              <a:rPr lang="en-US" sz="1500" dirty="0"/>
            </a:br>
            <a:r>
              <a:rPr lang="en-US" sz="1500" dirty="0"/>
              <a:t>2020</a:t>
            </a:r>
          </a:p>
        </p:txBody>
      </p:sp>
      <p:sp>
        <p:nvSpPr>
          <p:cNvPr id="3" name="Content Placeholder 2"/>
          <p:cNvSpPr>
            <a:spLocks noGrp="1"/>
          </p:cNvSpPr>
          <p:nvPr>
            <p:ph idx="1"/>
          </p:nvPr>
        </p:nvSpPr>
        <p:spPr>
          <a:xfrm>
            <a:off x="2211758" y="585787"/>
            <a:ext cx="7741214" cy="3303469"/>
          </a:xfrm>
        </p:spPr>
        <p:txBody>
          <a:bodyPr/>
          <a:lstStyle/>
          <a:p>
            <a:pPr marL="6160" indent="0">
              <a:buNone/>
            </a:pPr>
            <a:r>
              <a:rPr lang="en-US" sz="2800" b="1" i="1" dirty="0"/>
              <a:t>Common Mistakes…</a:t>
            </a:r>
          </a:p>
          <a:p>
            <a:pPr>
              <a:buFont typeface="Arial" panose="020B0604020202020204" pitchFamily="34" charset="0"/>
              <a:buChar char="•"/>
            </a:pPr>
            <a:r>
              <a:rPr lang="en-US" dirty="0"/>
              <a:t>consume time and energy</a:t>
            </a:r>
          </a:p>
          <a:p>
            <a:pPr>
              <a:buFont typeface="Arial" panose="020B0604020202020204" pitchFamily="34" charset="0"/>
              <a:buChar char="•"/>
            </a:pPr>
            <a:r>
              <a:rPr lang="en-US" dirty="0"/>
              <a:t>can cause the CRP to not be paid timely</a:t>
            </a:r>
          </a:p>
          <a:p>
            <a:pPr>
              <a:buFont typeface="Arial" panose="020B0604020202020204" pitchFamily="34" charset="0"/>
              <a:buChar char="•"/>
            </a:pPr>
            <a:r>
              <a:rPr lang="en-US" dirty="0"/>
              <a:t>can affect the amount of business you receive from DVR</a:t>
            </a:r>
          </a:p>
        </p:txBody>
      </p:sp>
      <p:pic>
        <p:nvPicPr>
          <p:cNvPr id="5" name="Picture 3" descr="Paralegal Writing- 15 Words and Phrases You May be Using Wrong – Paralegal Alliance"/>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211758" y="3889256"/>
            <a:ext cx="2462213" cy="1638575"/>
          </a:xfrm>
          <a:prstGeom prst="rect">
            <a:avLst/>
          </a:prstGeom>
        </p:spPr>
      </p:pic>
      <p:pic>
        <p:nvPicPr>
          <p:cNvPr id="4" name="CRP Common Mistakes slide 4">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8588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619" y="4965718"/>
            <a:ext cx="7958331" cy="1077229"/>
          </a:xfrm>
        </p:spPr>
        <p:txBody>
          <a:bodyPr>
            <a:normAutofit/>
          </a:bodyPr>
          <a:lstStyle/>
          <a:p>
            <a:pPr algn="r"/>
            <a:r>
              <a:rPr lang="en-US" sz="1500" dirty="0"/>
              <a:t>State of Alaska, Division of Vocational Rehabilitation</a:t>
            </a:r>
            <a:br>
              <a:rPr lang="en-US" sz="1500" dirty="0"/>
            </a:br>
            <a:r>
              <a:rPr lang="en-US" sz="1500" dirty="0"/>
              <a:t>Community Rehabilitation Providers</a:t>
            </a:r>
            <a:br>
              <a:rPr lang="en-US" sz="1500" dirty="0"/>
            </a:br>
            <a:r>
              <a:rPr lang="en-US" sz="1500" dirty="0"/>
              <a:t>2020 </a:t>
            </a:r>
            <a:r>
              <a:rPr lang="en-US" sz="1500" dirty="0">
                <a:solidFill>
                  <a:schemeClr val="bg1"/>
                </a:solidFill>
              </a:rPr>
              <a:t>1</a:t>
            </a:r>
          </a:p>
        </p:txBody>
      </p:sp>
      <p:sp>
        <p:nvSpPr>
          <p:cNvPr id="3" name="Content Placeholder 2"/>
          <p:cNvSpPr>
            <a:spLocks noGrp="1"/>
          </p:cNvSpPr>
          <p:nvPr>
            <p:ph idx="1"/>
          </p:nvPr>
        </p:nvSpPr>
        <p:spPr>
          <a:xfrm>
            <a:off x="2232497" y="639278"/>
            <a:ext cx="7796540" cy="3997828"/>
          </a:xfrm>
        </p:spPr>
        <p:txBody>
          <a:bodyPr/>
          <a:lstStyle/>
          <a:p>
            <a:pPr marL="6160" indent="0">
              <a:buNone/>
            </a:pPr>
            <a:r>
              <a:rPr lang="en-US" sz="2800" b="1" i="1" dirty="0"/>
              <a:t>Frequent mistakes:</a:t>
            </a:r>
          </a:p>
          <a:p>
            <a:r>
              <a:rPr lang="en-US" dirty="0"/>
              <a:t>Service provided is outside of the AFP dates</a:t>
            </a:r>
          </a:p>
          <a:p>
            <a:r>
              <a:rPr lang="en-US" dirty="0"/>
              <a:t>Service provided doesn’t match the AFP service authorized</a:t>
            </a:r>
          </a:p>
          <a:p>
            <a:r>
              <a:rPr lang="en-US" dirty="0"/>
              <a:t>Invoice and report is late</a:t>
            </a:r>
          </a:p>
          <a:p>
            <a:r>
              <a:rPr lang="en-US" dirty="0"/>
              <a:t>Invoice and report don’t match the AFP</a:t>
            </a:r>
          </a:p>
          <a:p>
            <a:r>
              <a:rPr lang="en-US" dirty="0"/>
              <a:t>Invoice combines more than one client</a:t>
            </a:r>
          </a:p>
          <a:p>
            <a:r>
              <a:rPr lang="en-US" dirty="0"/>
              <a:t>Report isn’t adequately explained</a:t>
            </a:r>
          </a:p>
        </p:txBody>
      </p:sp>
      <p:pic>
        <p:nvPicPr>
          <p:cNvPr id="5" name="CRP Common Mistake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pic>
        <p:nvPicPr>
          <p:cNvPr id="9" name="Picture 4" descr="Free vector graphic: Homer Simpsons, Cartoon, Comic - Free Image on Pixabay - 155238">
            <a:extLst>
              <a:ext uri="{FF2B5EF4-FFF2-40B4-BE49-F238E27FC236}">
                <a16:creationId xmlns:a16="http://schemas.microsoft.com/office/drawing/2014/main" id="{1ABE2E7D-FBC0-4D96-8591-CE0D057C7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5511" y="2406523"/>
            <a:ext cx="1533526" cy="2230583"/>
          </a:xfrm>
          <a:prstGeom prst="rect">
            <a:avLst/>
          </a:prstGeom>
        </p:spPr>
      </p:pic>
    </p:spTree>
    <p:extLst>
      <p:ext uri="{BB962C8B-B14F-4D97-AF65-F5344CB8AC3E}">
        <p14:creationId xmlns:p14="http://schemas.microsoft.com/office/powerpoint/2010/main" val="7176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31660DC-7008-4EB3-8CC7-B13CB983F2B9}"/>
              </a:ext>
            </a:extLst>
          </p:cNvPr>
          <p:cNvSpPr>
            <a:spLocks noGrp="1"/>
          </p:cNvSpPr>
          <p:nvPr>
            <p:ph type="title" idx="4294967295"/>
          </p:nvPr>
        </p:nvSpPr>
        <p:spPr>
          <a:xfrm>
            <a:off x="881063" y="1655763"/>
            <a:ext cx="1660525"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We will use this sample AFP for the following scenarios</a:t>
            </a:r>
          </a:p>
        </p:txBody>
      </p:sp>
      <p:pic>
        <p:nvPicPr>
          <p:cNvPr id="4" name="Picture 2" descr="Application form, Division of Vocational Rehabilitation Authorization for Purchase">
            <a:extLst>
              <a:ext uri="{FF2B5EF4-FFF2-40B4-BE49-F238E27FC236}">
                <a16:creationId xmlns:a16="http://schemas.microsoft.com/office/drawing/2014/main" id="{12F43BF7-5C6D-4E05-858E-FF00DD1F8204}"/>
              </a:ext>
            </a:extLst>
          </p:cNvPr>
          <p:cNvPicPr>
            <a:picLocks noChangeAspect="1"/>
          </p:cNvPicPr>
          <p:nvPr/>
        </p:nvPicPr>
        <p:blipFill>
          <a:blip r:embed="rId5"/>
          <a:stretch>
            <a:fillRect/>
          </a:stretch>
        </p:blipFill>
        <p:spPr>
          <a:xfrm>
            <a:off x="2728913" y="81070"/>
            <a:ext cx="6829425" cy="6603756"/>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3" descr="3/12/2020">
                <a:extLst>
                  <a:ext uri="{FF2B5EF4-FFF2-40B4-BE49-F238E27FC236}">
                    <a16:creationId xmlns:a16="http://schemas.microsoft.com/office/drawing/2014/main" id="{F47A67CD-5C53-4C75-AFD6-DFD668E25981}"/>
                  </a:ext>
                </a:extLst>
              </p14:cNvPr>
              <p14:cNvContentPartPr/>
              <p14:nvPr/>
            </p14:nvContentPartPr>
            <p14:xfrm>
              <a:off x="6134924" y="660796"/>
              <a:ext cx="632520" cy="37800"/>
            </p14:xfrm>
          </p:contentPart>
        </mc:Choice>
        <mc:Fallback xmlns="">
          <p:pic>
            <p:nvPicPr>
              <p:cNvPr id="5" name="Ink 3" descr="3/12/2020">
                <a:extLst>
                  <a:ext uri="{FF2B5EF4-FFF2-40B4-BE49-F238E27FC236}">
                    <a16:creationId xmlns:a16="http://schemas.microsoft.com/office/drawing/2014/main" id="{F47A67CD-5C53-4C75-AFD6-DFD668E25981}"/>
                  </a:ext>
                </a:extLst>
              </p:cNvPr>
              <p:cNvPicPr/>
              <p:nvPr/>
            </p:nvPicPr>
            <p:blipFill>
              <a:blip r:embed="rId7"/>
              <a:stretch>
                <a:fillRect/>
              </a:stretch>
            </p:blipFill>
            <p:spPr>
              <a:xfrm>
                <a:off x="6082334" y="556668"/>
                <a:ext cx="737340" cy="24534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4" descr="254495">
                <a:extLst>
                  <a:ext uri="{FF2B5EF4-FFF2-40B4-BE49-F238E27FC236}">
                    <a16:creationId xmlns:a16="http://schemas.microsoft.com/office/drawing/2014/main" id="{AF57BBDE-5DD1-419B-A4D6-97177AA1033D}"/>
                  </a:ext>
                </a:extLst>
              </p14:cNvPr>
              <p14:cNvContentPartPr/>
              <p14:nvPr/>
            </p14:nvContentPartPr>
            <p14:xfrm>
              <a:off x="8262884" y="687076"/>
              <a:ext cx="465840" cy="28080"/>
            </p14:xfrm>
          </p:contentPart>
        </mc:Choice>
        <mc:Fallback xmlns="">
          <p:pic>
            <p:nvPicPr>
              <p:cNvPr id="6" name="Ink 4" descr="254495">
                <a:extLst>
                  <a:ext uri="{FF2B5EF4-FFF2-40B4-BE49-F238E27FC236}">
                    <a16:creationId xmlns:a16="http://schemas.microsoft.com/office/drawing/2014/main" id="{AF57BBDE-5DD1-419B-A4D6-97177AA1033D}"/>
                  </a:ext>
                </a:extLst>
              </p:cNvPr>
              <p:cNvPicPr/>
              <p:nvPr/>
            </p:nvPicPr>
            <p:blipFill>
              <a:blip r:embed="rId9"/>
              <a:stretch>
                <a:fillRect/>
              </a:stretch>
            </p:blipFill>
            <p:spPr>
              <a:xfrm>
                <a:off x="8210324" y="581956"/>
                <a:ext cx="5706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5" descr="Job search assistance">
                <a:extLst>
                  <a:ext uri="{FF2B5EF4-FFF2-40B4-BE49-F238E27FC236}">
                    <a16:creationId xmlns:a16="http://schemas.microsoft.com/office/drawing/2014/main" id="{C6805B92-FF13-4DB7-B08C-851240008E8B}"/>
                  </a:ext>
                </a:extLst>
              </p14:cNvPr>
              <p14:cNvContentPartPr/>
              <p14:nvPr/>
            </p14:nvContentPartPr>
            <p14:xfrm>
              <a:off x="3757484" y="3167116"/>
              <a:ext cx="1080720" cy="44280"/>
            </p14:xfrm>
          </p:contentPart>
        </mc:Choice>
        <mc:Fallback xmlns="">
          <p:pic>
            <p:nvPicPr>
              <p:cNvPr id="7" name="Ink 5" descr="Job search assistance">
                <a:extLst>
                  <a:ext uri="{FF2B5EF4-FFF2-40B4-BE49-F238E27FC236}">
                    <a16:creationId xmlns:a16="http://schemas.microsoft.com/office/drawing/2014/main" id="{C6805B92-FF13-4DB7-B08C-851240008E8B}"/>
                  </a:ext>
                </a:extLst>
              </p:cNvPr>
              <p:cNvPicPr/>
              <p:nvPr/>
            </p:nvPicPr>
            <p:blipFill>
              <a:blip r:embed="rId11"/>
              <a:stretch>
                <a:fillRect/>
              </a:stretch>
            </p:blipFill>
            <p:spPr>
              <a:xfrm>
                <a:off x="3704924" y="3062844"/>
                <a:ext cx="1185480" cy="25211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6" descr="15.00">
                <a:extLst>
                  <a:ext uri="{FF2B5EF4-FFF2-40B4-BE49-F238E27FC236}">
                    <a16:creationId xmlns:a16="http://schemas.microsoft.com/office/drawing/2014/main" id="{FEB9856E-E47D-4141-9180-2DC40DBC633F}"/>
                  </a:ext>
                </a:extLst>
              </p14:cNvPr>
              <p14:cNvContentPartPr/>
              <p14:nvPr/>
            </p14:nvContentPartPr>
            <p14:xfrm>
              <a:off x="7032044" y="3142276"/>
              <a:ext cx="266760" cy="720"/>
            </p14:xfrm>
          </p:contentPart>
        </mc:Choice>
        <mc:Fallback xmlns="">
          <p:pic>
            <p:nvPicPr>
              <p:cNvPr id="8" name="Ink 6" descr="15.00">
                <a:extLst>
                  <a:ext uri="{FF2B5EF4-FFF2-40B4-BE49-F238E27FC236}">
                    <a16:creationId xmlns:a16="http://schemas.microsoft.com/office/drawing/2014/main" id="{FEB9856E-E47D-4141-9180-2DC40DBC633F}"/>
                  </a:ext>
                </a:extLst>
              </p:cNvPr>
              <p:cNvPicPr/>
              <p:nvPr/>
            </p:nvPicPr>
            <p:blipFill>
              <a:blip r:embed="rId13"/>
              <a:stretch>
                <a:fillRect/>
              </a:stretch>
            </p:blipFill>
            <p:spPr>
              <a:xfrm>
                <a:off x="6979413" y="2932036"/>
                <a:ext cx="371662"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7" descr="$70.00">
                <a:extLst>
                  <a:ext uri="{FF2B5EF4-FFF2-40B4-BE49-F238E27FC236}">
                    <a16:creationId xmlns:a16="http://schemas.microsoft.com/office/drawing/2014/main" id="{61E782BE-5CFD-4FB1-A57D-91952956E456}"/>
                  </a:ext>
                </a:extLst>
              </p14:cNvPr>
              <p14:cNvContentPartPr/>
              <p14:nvPr/>
            </p14:nvContentPartPr>
            <p14:xfrm>
              <a:off x="7647644" y="3175036"/>
              <a:ext cx="366120" cy="34560"/>
            </p14:xfrm>
          </p:contentPart>
        </mc:Choice>
        <mc:Fallback xmlns="">
          <p:pic>
            <p:nvPicPr>
              <p:cNvPr id="9" name="Ink 7" descr="$70.00">
                <a:extLst>
                  <a:ext uri="{FF2B5EF4-FFF2-40B4-BE49-F238E27FC236}">
                    <a16:creationId xmlns:a16="http://schemas.microsoft.com/office/drawing/2014/main" id="{61E782BE-5CFD-4FB1-A57D-91952956E456}"/>
                  </a:ext>
                </a:extLst>
              </p:cNvPr>
              <p:cNvPicPr/>
              <p:nvPr/>
            </p:nvPicPr>
            <p:blipFill>
              <a:blip r:embed="rId15"/>
              <a:stretch>
                <a:fillRect/>
              </a:stretch>
            </p:blipFill>
            <p:spPr>
              <a:xfrm>
                <a:off x="7595084" y="3069916"/>
                <a:ext cx="470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8" descr="$1,050.00">
                <a:extLst>
                  <a:ext uri="{FF2B5EF4-FFF2-40B4-BE49-F238E27FC236}">
                    <a16:creationId xmlns:a16="http://schemas.microsoft.com/office/drawing/2014/main" id="{600627D5-0971-41AE-8135-C53E221253DE}"/>
                  </a:ext>
                </a:extLst>
              </p14:cNvPr>
              <p14:cNvContentPartPr/>
              <p14:nvPr/>
            </p14:nvContentPartPr>
            <p14:xfrm>
              <a:off x="8612084" y="3125716"/>
              <a:ext cx="482400" cy="50040"/>
            </p14:xfrm>
          </p:contentPart>
        </mc:Choice>
        <mc:Fallback xmlns="">
          <p:pic>
            <p:nvPicPr>
              <p:cNvPr id="10" name="Ink 8" descr="$1,050.00">
                <a:extLst>
                  <a:ext uri="{FF2B5EF4-FFF2-40B4-BE49-F238E27FC236}">
                    <a16:creationId xmlns:a16="http://schemas.microsoft.com/office/drawing/2014/main" id="{600627D5-0971-41AE-8135-C53E221253DE}"/>
                  </a:ext>
                </a:extLst>
              </p:cNvPr>
              <p:cNvPicPr/>
              <p:nvPr/>
            </p:nvPicPr>
            <p:blipFill>
              <a:blip r:embed="rId17"/>
              <a:stretch>
                <a:fillRect/>
              </a:stretch>
            </p:blipFill>
            <p:spPr>
              <a:xfrm>
                <a:off x="8559524" y="3020596"/>
                <a:ext cx="587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9" descr="3/12/2020 - 4/30/2020">
                <a:extLst>
                  <a:ext uri="{FF2B5EF4-FFF2-40B4-BE49-F238E27FC236}">
                    <a16:creationId xmlns:a16="http://schemas.microsoft.com/office/drawing/2014/main" id="{01DBAD52-8E43-4821-99DB-134BD4722E0E}"/>
                  </a:ext>
                </a:extLst>
              </p14:cNvPr>
              <p14:cNvContentPartPr/>
              <p14:nvPr/>
            </p14:nvContentPartPr>
            <p14:xfrm>
              <a:off x="4389284" y="3740236"/>
              <a:ext cx="997560" cy="39240"/>
            </p14:xfrm>
          </p:contentPart>
        </mc:Choice>
        <mc:Fallback xmlns="">
          <p:pic>
            <p:nvPicPr>
              <p:cNvPr id="11" name="Ink 9" descr="3/12/2020 - 4/30/2020">
                <a:extLst>
                  <a:ext uri="{FF2B5EF4-FFF2-40B4-BE49-F238E27FC236}">
                    <a16:creationId xmlns:a16="http://schemas.microsoft.com/office/drawing/2014/main" id="{01DBAD52-8E43-4821-99DB-134BD4722E0E}"/>
                  </a:ext>
                </a:extLst>
              </p:cNvPr>
              <p:cNvPicPr/>
              <p:nvPr/>
            </p:nvPicPr>
            <p:blipFill>
              <a:blip r:embed="rId19"/>
              <a:stretch>
                <a:fillRect/>
              </a:stretch>
            </p:blipFill>
            <p:spPr>
              <a:xfrm>
                <a:off x="4336724" y="3636072"/>
                <a:ext cx="1102320" cy="246855"/>
              </a:xfrm>
              <a:prstGeom prst="rect">
                <a:avLst/>
              </a:prstGeom>
            </p:spPr>
          </p:pic>
        </mc:Fallback>
      </mc:AlternateContent>
      <p:pic>
        <p:nvPicPr>
          <p:cNvPr id="12" name="CRP Common Mistakes slide 10">
            <a:hlinkClick r:id="" action="ppaction://media"/>
            <a:extLst>
              <a:ext uri="{FF2B5EF4-FFF2-40B4-BE49-F238E27FC236}">
                <a16:creationId xmlns:a16="http://schemas.microsoft.com/office/drawing/2014/main" id="{34230FE1-E498-477E-8BD7-995752BF288F}"/>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0968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6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6887-0CD2-43BD-8F21-CF3F80DC5E2F}"/>
              </a:ext>
            </a:extLst>
          </p:cNvPr>
          <p:cNvSpPr>
            <a:spLocks noGrp="1"/>
          </p:cNvSpPr>
          <p:nvPr>
            <p:ph type="title"/>
          </p:nvPr>
        </p:nvSpPr>
        <p:spPr>
          <a:xfrm>
            <a:off x="2392138" y="630947"/>
            <a:ext cx="8017200" cy="1080000"/>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Example:</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t>Service provided is outside the AFP dates:</a:t>
            </a:r>
            <a:b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7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Provided AFP:			     Invoice received as:</a:t>
            </a:r>
            <a:endParaRPr lang="en-IN" dirty="0"/>
          </a:p>
        </p:txBody>
      </p:sp>
      <p:sp>
        <p:nvSpPr>
          <p:cNvPr id="6" name="Content Placeholder 2">
            <a:extLst>
              <a:ext uri="{FF2B5EF4-FFF2-40B4-BE49-F238E27FC236}">
                <a16:creationId xmlns:a16="http://schemas.microsoft.com/office/drawing/2014/main" id="{A2D09793-4E52-4413-A2E3-101D150360F4}"/>
              </a:ext>
            </a:extLst>
          </p:cNvPr>
          <p:cNvSpPr>
            <a:spLocks noGrp="1"/>
          </p:cNvSpPr>
          <p:nvPr>
            <p:ph sz="quarter" idx="4294967295"/>
          </p:nvPr>
        </p:nvSpPr>
        <p:spPr>
          <a:xfrm>
            <a:off x="2450805" y="5506377"/>
            <a:ext cx="5183188" cy="780385"/>
          </a:xfrm>
        </p:spPr>
        <p:txBody>
          <a:bodyPr/>
          <a:lstStyle/>
          <a:p>
            <a:pPr marL="0" indent="0">
              <a:buNone/>
            </a:pP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State of Alaska, Division of Vocational Rehabilitation</a:t>
            </a:r>
            <a:b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Community Rehabilitation Providers</a:t>
            </a:r>
            <a:b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2020</a:t>
            </a:r>
            <a:endParaRPr lang="en-IN" dirty="0"/>
          </a:p>
        </p:txBody>
      </p:sp>
      <p:pic>
        <p:nvPicPr>
          <p:cNvPr id="16" name="CRP Common Mistakes slide 3">
            <a:hlinkClick r:id="" action="ppaction://media"/>
            <a:extLst>
              <a:ext uri="{FF2B5EF4-FFF2-40B4-BE49-F238E27FC236}">
                <a16:creationId xmlns:a16="http://schemas.microsoft.com/office/drawing/2014/main" id="{933BBD74-48BF-4290-B769-660BA626C05F}"/>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95750" y="3189288"/>
            <a:ext cx="487363" cy="487362"/>
          </a:xfrm>
          <a:prstGeom prst="rect">
            <a:avLst/>
          </a:prstGeom>
        </p:spPr>
      </p:pic>
      <p:pic>
        <p:nvPicPr>
          <p:cNvPr id="8" name="Picture 4" descr="Image indicating the date of Service: 3/12/2020 - 4/30/2020">
            <a:extLst>
              <a:ext uri="{FF2B5EF4-FFF2-40B4-BE49-F238E27FC236}">
                <a16:creationId xmlns:a16="http://schemas.microsoft.com/office/drawing/2014/main" id="{3AE114AA-86C1-4E72-A614-86C88C7322F0}"/>
              </a:ext>
            </a:extLst>
          </p:cNvPr>
          <p:cNvPicPr>
            <a:picLocks noChangeAspect="1"/>
          </p:cNvPicPr>
          <p:nvPr/>
        </p:nvPicPr>
        <p:blipFill rotWithShape="1">
          <a:blip r:embed="rId6"/>
          <a:srcRect l="6116" t="53509" r="55971" b="30546"/>
          <a:stretch/>
        </p:blipFill>
        <p:spPr>
          <a:xfrm>
            <a:off x="2404238" y="2526594"/>
            <a:ext cx="3823008" cy="1812650"/>
          </a:xfrm>
          <a:prstGeom prst="rect">
            <a:avLst/>
          </a:prstGeom>
        </p:spPr>
      </p:pic>
      <mc:AlternateContent xmlns:mc="http://schemas.openxmlformats.org/markup-compatibility/2006">
        <mc:Choice xmlns:p14="http://schemas.microsoft.com/office/powerpoint/2010/main" Requires="p14">
          <p:contentPart p14:bwMode="auto" r:id="rId7">
            <p14:nvContentPartPr>
              <p14:cNvPr id="13" name="Ink 5">
                <a:extLst>
                  <a:ext uri="{FF2B5EF4-FFF2-40B4-BE49-F238E27FC236}">
                    <a16:creationId xmlns:a16="http://schemas.microsoft.com/office/drawing/2014/main" id="{403DAB9C-3AF7-4C68-A31A-6608EFE37701}"/>
                  </a:ext>
                  <a:ext uri="{C183D7F6-B498-43B3-948B-1728B52AA6E4}">
                    <adec:decorative xmlns:adec="http://schemas.microsoft.com/office/drawing/2017/decorative" val="1"/>
                  </a:ext>
                </a:extLst>
              </p14:cNvPr>
              <p14:cNvContentPartPr/>
              <p14:nvPr/>
            </p14:nvContentPartPr>
            <p14:xfrm>
              <a:off x="4040084" y="2782636"/>
              <a:ext cx="1446840" cy="106560"/>
            </p14:xfrm>
          </p:contentPart>
        </mc:Choice>
        <mc:Fallback>
          <p:pic>
            <p:nvPicPr>
              <p:cNvPr id="13" name="Ink 5">
                <a:extLst>
                  <a:ext uri="{FF2B5EF4-FFF2-40B4-BE49-F238E27FC236}">
                    <a16:creationId xmlns:a16="http://schemas.microsoft.com/office/drawing/2014/main" id="{403DAB9C-3AF7-4C68-A31A-6608EFE37701}"/>
                  </a:ext>
                  <a:ext uri="{C183D7F6-B498-43B3-948B-1728B52AA6E4}">
                    <adec:decorative xmlns:adec="http://schemas.microsoft.com/office/drawing/2017/decorative" val="1"/>
                  </a:ext>
                </a:extLst>
              </p:cNvPr>
              <p:cNvPicPr/>
              <p:nvPr/>
            </p:nvPicPr>
            <p:blipFill>
              <a:blip r:embed="rId8"/>
              <a:stretch>
                <a:fillRect/>
              </a:stretch>
            </p:blipFill>
            <p:spPr>
              <a:xfrm>
                <a:off x="3987524" y="2678222"/>
                <a:ext cx="1551600" cy="314674"/>
              </a:xfrm>
              <a:prstGeom prst="rect">
                <a:avLst/>
              </a:prstGeom>
            </p:spPr>
          </p:pic>
        </mc:Fallback>
      </mc:AlternateContent>
      <p:sp>
        <p:nvSpPr>
          <p:cNvPr id="4" name="Content Placeholder 6">
            <a:extLst>
              <a:ext uri="{FF2B5EF4-FFF2-40B4-BE49-F238E27FC236}">
                <a16:creationId xmlns:a16="http://schemas.microsoft.com/office/drawing/2014/main" id="{1F2B887B-B9E1-4069-85C3-FCA039F60642}"/>
              </a:ext>
            </a:extLst>
          </p:cNvPr>
          <p:cNvSpPr>
            <a:spLocks noGrp="1"/>
          </p:cNvSpPr>
          <p:nvPr>
            <p:ph sz="half" idx="4294967295"/>
          </p:nvPr>
        </p:nvSpPr>
        <p:spPr>
          <a:xfrm>
            <a:off x="6506939" y="1887688"/>
            <a:ext cx="5157787" cy="368458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AFP # 254495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Joe, Client 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Issued 3/12/20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Job Search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15 units @ $70 = $1,050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Dates:  3/02/20 – 4/30/20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Invoice received 5/04/20</a:t>
            </a:r>
          </a:p>
        </p:txBody>
      </p:sp>
      <p:sp>
        <p:nvSpPr>
          <p:cNvPr id="21" name="Striped Right Arrow 7">
            <a:extLst>
              <a:ext uri="{FF2B5EF4-FFF2-40B4-BE49-F238E27FC236}">
                <a16:creationId xmlns:a16="http://schemas.microsoft.com/office/drawing/2014/main" id="{7DCA19ED-3B48-45FC-8D4C-C1FC62A0D408}"/>
              </a:ext>
              <a:ext uri="{C183D7F6-B498-43B3-948B-1728B52AA6E4}">
                <adec:decorative xmlns:adec="http://schemas.microsoft.com/office/drawing/2017/decorative" val="1"/>
              </a:ext>
            </a:extLst>
          </p:cNvPr>
          <p:cNvSpPr/>
          <p:nvPr/>
        </p:nvSpPr>
        <p:spPr>
          <a:xfrm>
            <a:off x="1558756" y="2732932"/>
            <a:ext cx="845482" cy="31252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riped Right Arrow 8">
            <a:extLst>
              <a:ext uri="{FF2B5EF4-FFF2-40B4-BE49-F238E27FC236}">
                <a16:creationId xmlns:a16="http://schemas.microsoft.com/office/drawing/2014/main" id="{9FBBD6F3-F8A3-4C02-B34E-988B87620E48}"/>
              </a:ext>
              <a:ext uri="{C183D7F6-B498-43B3-948B-1728B52AA6E4}">
                <adec:decorative xmlns:adec="http://schemas.microsoft.com/office/drawing/2017/decorative" val="1"/>
              </a:ext>
            </a:extLst>
          </p:cNvPr>
          <p:cNvSpPr/>
          <p:nvPr/>
        </p:nvSpPr>
        <p:spPr>
          <a:xfrm rot="10800000">
            <a:off x="10409269" y="4339244"/>
            <a:ext cx="962542" cy="36576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2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7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29DA-FFD0-41DD-956D-7A425AB9D24D}"/>
              </a:ext>
            </a:extLst>
          </p:cNvPr>
          <p:cNvSpPr>
            <a:spLocks noGrp="1"/>
          </p:cNvSpPr>
          <p:nvPr>
            <p:ph type="title"/>
          </p:nvPr>
        </p:nvSpPr>
        <p:spPr>
          <a:xfrm>
            <a:off x="2452688" y="606425"/>
            <a:ext cx="10515600" cy="1325563"/>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Example:</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t>Service provided doesn’t match the AFP service authorized:</a:t>
            </a:r>
            <a:b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7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Provided AFP:			     Invoice received as:</a:t>
            </a:r>
            <a:endParaRPr lang="en-IN" dirty="0"/>
          </a:p>
        </p:txBody>
      </p:sp>
      <p:sp>
        <p:nvSpPr>
          <p:cNvPr id="15" name="Striped Right Arrow 1">
            <a:extLst>
              <a:ext uri="{FF2B5EF4-FFF2-40B4-BE49-F238E27FC236}">
                <a16:creationId xmlns:a16="http://schemas.microsoft.com/office/drawing/2014/main" id="{E2DCEFC7-8C2E-469D-836A-093C39F0B05C}"/>
              </a:ext>
              <a:ext uri="{C183D7F6-B498-43B3-948B-1728B52AA6E4}">
                <adec:decorative xmlns:adec="http://schemas.microsoft.com/office/drawing/2017/decorative" val="1"/>
              </a:ext>
            </a:extLst>
          </p:cNvPr>
          <p:cNvSpPr/>
          <p:nvPr/>
        </p:nvSpPr>
        <p:spPr>
          <a:xfrm>
            <a:off x="1192019" y="3306181"/>
            <a:ext cx="714894" cy="28253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2" descr="Description / Account Code&#10;Job Search Assistance - 77488&#10;15 Hours of Job Search Assistance">
            <a:extLst>
              <a:ext uri="{FF2B5EF4-FFF2-40B4-BE49-F238E27FC236}">
                <a16:creationId xmlns:a16="http://schemas.microsoft.com/office/drawing/2014/main" id="{181C34B0-8636-45B1-8EB9-3A8C207FB088}"/>
              </a:ext>
            </a:extLst>
          </p:cNvPr>
          <p:cNvPicPr>
            <a:picLocks noChangeAspect="1"/>
          </p:cNvPicPr>
          <p:nvPr/>
        </p:nvPicPr>
        <p:blipFill rotWithShape="1">
          <a:blip r:embed="rId5"/>
          <a:srcRect l="13193" t="41485" r="43333" b="48059"/>
          <a:stretch/>
        </p:blipFill>
        <p:spPr>
          <a:xfrm>
            <a:off x="1906913" y="2709947"/>
            <a:ext cx="4463016" cy="1413165"/>
          </a:xfrm>
          <a:prstGeom prst="rect">
            <a:avLst/>
          </a:prstGeom>
        </p:spPr>
      </p:pic>
      <mc:AlternateContent xmlns:mc="http://schemas.openxmlformats.org/markup-compatibility/2006">
        <mc:Choice xmlns:p14="http://schemas.microsoft.com/office/powerpoint/2010/main" Requires="p14">
          <p:contentPart p14:bwMode="auto" r:id="rId6">
            <p14:nvContentPartPr>
              <p14:cNvPr id="14" name="Ink 3">
                <a:extLst>
                  <a:ext uri="{FF2B5EF4-FFF2-40B4-BE49-F238E27FC236}">
                    <a16:creationId xmlns:a16="http://schemas.microsoft.com/office/drawing/2014/main" id="{53AF0A9D-707D-4FEC-9B5E-8B7BB4920A78}"/>
                  </a:ext>
                  <a:ext uri="{C183D7F6-B498-43B3-948B-1728B52AA6E4}">
                    <adec:decorative xmlns:adec="http://schemas.microsoft.com/office/drawing/2017/decorative" val="1"/>
                  </a:ext>
                </a:extLst>
              </p14:cNvPr>
              <p14:cNvContentPartPr/>
              <p14:nvPr/>
            </p14:nvContentPartPr>
            <p14:xfrm>
              <a:off x="2094284" y="3408316"/>
              <a:ext cx="1546920" cy="720"/>
            </p14:xfrm>
          </p:contentPart>
        </mc:Choice>
        <mc:Fallback>
          <p:pic>
            <p:nvPicPr>
              <p:cNvPr id="14" name="Ink 3">
                <a:extLst>
                  <a:ext uri="{FF2B5EF4-FFF2-40B4-BE49-F238E27FC236}">
                    <a16:creationId xmlns:a16="http://schemas.microsoft.com/office/drawing/2014/main" id="{53AF0A9D-707D-4FEC-9B5E-8B7BB4920A78}"/>
                  </a:ext>
                  <a:ext uri="{C183D7F6-B498-43B3-948B-1728B52AA6E4}">
                    <adec:decorative xmlns:adec="http://schemas.microsoft.com/office/drawing/2017/decorative" val="1"/>
                  </a:ext>
                </a:extLst>
              </p:cNvPr>
              <p:cNvPicPr/>
              <p:nvPr/>
            </p:nvPicPr>
            <p:blipFill>
              <a:blip r:embed="rId7"/>
              <a:stretch>
                <a:fillRect/>
              </a:stretch>
            </p:blipFill>
            <p:spPr>
              <a:xfrm>
                <a:off x="2041712" y="3198076"/>
                <a:ext cx="1651704" cy="419760"/>
              </a:xfrm>
              <a:prstGeom prst="rect">
                <a:avLst/>
              </a:prstGeom>
            </p:spPr>
          </p:pic>
        </mc:Fallback>
      </mc:AlternateContent>
      <p:pic>
        <p:nvPicPr>
          <p:cNvPr id="16" name="CRP Common Mistakes slide 4">
            <a:hlinkClick r:id="" action="ppaction://media"/>
            <a:extLst>
              <a:ext uri="{FF2B5EF4-FFF2-40B4-BE49-F238E27FC236}">
                <a16:creationId xmlns:a16="http://schemas.microsoft.com/office/drawing/2014/main" id="{986A8497-C046-4735-92A2-2852706260F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51525" y="3184525"/>
            <a:ext cx="487363" cy="487363"/>
          </a:xfrm>
          <a:prstGeom prst="rect">
            <a:avLst/>
          </a:prstGeom>
        </p:spPr>
      </p:pic>
      <p:sp>
        <p:nvSpPr>
          <p:cNvPr id="5" name="Content Placeholder 5">
            <a:extLst>
              <a:ext uri="{FF2B5EF4-FFF2-40B4-BE49-F238E27FC236}">
                <a16:creationId xmlns:a16="http://schemas.microsoft.com/office/drawing/2014/main" id="{800A1DA9-5073-4DC8-9DC3-0C5DF9FDA99C}"/>
              </a:ext>
            </a:extLst>
          </p:cNvPr>
          <p:cNvSpPr>
            <a:spLocks noGrp="1"/>
          </p:cNvSpPr>
          <p:nvPr>
            <p:ph sz="half" idx="2"/>
          </p:nvPr>
        </p:nvSpPr>
        <p:spPr>
          <a:xfrm>
            <a:off x="6625081" y="1776449"/>
            <a:ext cx="5157787" cy="368458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AFP # 254495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Joe, Client 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Issued 3/12/20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Job Placement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15 units @ $70 = $1,050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Dates:  3/12/20 – 4/30/20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Invoice received 5/04/20</a:t>
            </a:r>
          </a:p>
        </p:txBody>
      </p:sp>
      <p:sp>
        <p:nvSpPr>
          <p:cNvPr id="6" name="Content Placeholder 6">
            <a:extLst>
              <a:ext uri="{FF2B5EF4-FFF2-40B4-BE49-F238E27FC236}">
                <a16:creationId xmlns:a16="http://schemas.microsoft.com/office/drawing/2014/main" id="{FD24F45E-B520-4B8D-85C9-B96DAEB485B7}"/>
              </a:ext>
            </a:extLst>
          </p:cNvPr>
          <p:cNvSpPr>
            <a:spLocks noGrp="1"/>
          </p:cNvSpPr>
          <p:nvPr>
            <p:ph sz="quarter" idx="4"/>
          </p:nvPr>
        </p:nvSpPr>
        <p:spPr>
          <a:xfrm>
            <a:off x="2365856" y="5503552"/>
            <a:ext cx="5256213" cy="1048470"/>
          </a:xfrm>
        </p:spPr>
        <p:txBody>
          <a:bodyPr/>
          <a:lstStyle/>
          <a:p>
            <a:pPr marL="0" indent="0">
              <a:buNone/>
            </a:pP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mj-cs"/>
              </a:rPr>
              <a:t>State of Alaska, Division of Vocational Rehabilitation</a:t>
            </a:r>
            <a:b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mj-cs"/>
              </a:rPr>
              <a:t>Community Rehabilitation Providers</a:t>
            </a:r>
            <a:b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mj-cs"/>
              </a:rPr>
              <a:t>2020</a:t>
            </a:r>
            <a:endParaRPr lang="en-IN" dirty="0">
              <a:latin typeface="Calibri Light" panose="020F0302020204030204" pitchFamily="34" charset="0"/>
            </a:endParaRPr>
          </a:p>
        </p:txBody>
      </p:sp>
      <p:sp>
        <p:nvSpPr>
          <p:cNvPr id="9" name="Striped Right Arrow 7">
            <a:extLst>
              <a:ext uri="{FF2B5EF4-FFF2-40B4-BE49-F238E27FC236}">
                <a16:creationId xmlns:a16="http://schemas.microsoft.com/office/drawing/2014/main" id="{DABAC819-96D1-48D3-ABA6-BFA3D5AEE204}"/>
              </a:ext>
              <a:ext uri="{C183D7F6-B498-43B3-948B-1728B52AA6E4}">
                <adec:decorative xmlns:adec="http://schemas.microsoft.com/office/drawing/2017/decorative" val="1"/>
              </a:ext>
            </a:extLst>
          </p:cNvPr>
          <p:cNvSpPr/>
          <p:nvPr/>
        </p:nvSpPr>
        <p:spPr>
          <a:xfrm rot="10800000">
            <a:off x="10409269" y="3408316"/>
            <a:ext cx="679909" cy="29916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9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2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FF85-F0F4-4D43-9E5C-F9CED76A060C}"/>
              </a:ext>
            </a:extLst>
          </p:cNvPr>
          <p:cNvSpPr>
            <a:spLocks noGrp="1"/>
          </p:cNvSpPr>
          <p:nvPr>
            <p:ph type="title"/>
          </p:nvPr>
        </p:nvSpPr>
        <p:spPr>
          <a:xfrm>
            <a:off x="2452688" y="530225"/>
            <a:ext cx="10515600" cy="1325563"/>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Example:</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Invoice</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and report don’t match the AFP:</a:t>
            </a:r>
            <a:b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Provided AFP:			     Invoice received as:</a:t>
            </a:r>
            <a:endParaRPr lang="en-IN" dirty="0"/>
          </a:p>
        </p:txBody>
      </p:sp>
      <p:sp>
        <p:nvSpPr>
          <p:cNvPr id="10" name="Striped Right Arrow 12">
            <a:extLst>
              <a:ext uri="{FF2B5EF4-FFF2-40B4-BE49-F238E27FC236}">
                <a16:creationId xmlns:a16="http://schemas.microsoft.com/office/drawing/2014/main" id="{AF216C6D-4A5A-4E96-8BDD-7B56F94D8DF1}"/>
              </a:ext>
              <a:ext uri="{C183D7F6-B498-43B3-948B-1728B52AA6E4}">
                <adec:decorative xmlns:adec="http://schemas.microsoft.com/office/drawing/2017/decorative" val="1"/>
              </a:ext>
            </a:extLst>
          </p:cNvPr>
          <p:cNvSpPr/>
          <p:nvPr/>
        </p:nvSpPr>
        <p:spPr>
          <a:xfrm>
            <a:off x="1612669" y="2726116"/>
            <a:ext cx="778980" cy="2664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 name="Content Placeholder 7" descr="Joe. Client S.">
            <a:extLst>
              <a:ext uri="{FF2B5EF4-FFF2-40B4-BE49-F238E27FC236}">
                <a16:creationId xmlns:a16="http://schemas.microsoft.com/office/drawing/2014/main" id="{ED3DD39C-69F9-4D42-8297-F519B273D376}"/>
              </a:ext>
            </a:extLst>
          </p:cNvPr>
          <p:cNvPicPr>
            <a:picLocks/>
          </p:cNvPicPr>
          <p:nvPr/>
        </p:nvPicPr>
        <p:blipFill rotWithShape="1">
          <a:blip r:embed="rId5"/>
          <a:srcRect l="214" t="7735" r="70299" b="88066"/>
          <a:stretch/>
        </p:blipFill>
        <p:spPr bwMode="auto">
          <a:xfrm>
            <a:off x="2510445" y="2460567"/>
            <a:ext cx="2393490" cy="532013"/>
          </a:xfrm>
          <a:prstGeom prst="rect">
            <a:avLst/>
          </a:prstGeom>
          <a:ln>
            <a:noFill/>
          </a:ln>
          <a:extLst>
            <a:ext uri="{53640926-AAD7-44D8-BBD7-CCE9431645EC}">
              <a14:shadowObscured xmlns:a14="http://schemas.microsoft.com/office/drawing/2010/main"/>
            </a:ext>
          </a:extLst>
        </p:spPr>
      </p:pic>
      <p:pic>
        <p:nvPicPr>
          <p:cNvPr id="11" name="Picture 10" descr="Image showing 15 units which prices $70 and the total amount is $1,050.">
            <a:extLst>
              <a:ext uri="{FF2B5EF4-FFF2-40B4-BE49-F238E27FC236}">
                <a16:creationId xmlns:a16="http://schemas.microsoft.com/office/drawing/2014/main" id="{61C8C054-0A35-4A36-AE03-B001CACCB74C}"/>
              </a:ext>
            </a:extLst>
          </p:cNvPr>
          <p:cNvPicPr/>
          <p:nvPr/>
        </p:nvPicPr>
        <p:blipFill rotWithShape="1">
          <a:blip r:embed="rId5"/>
          <a:srcRect l="57692" t="41990" b="49170"/>
          <a:stretch/>
        </p:blipFill>
        <p:spPr bwMode="auto">
          <a:xfrm>
            <a:off x="2510444" y="3198322"/>
            <a:ext cx="3275214" cy="103217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ED6CE525-E03A-411F-88A1-77E40E11DF31}"/>
                  </a:ext>
                  <a:ext uri="{C183D7F6-B498-43B3-948B-1728B52AA6E4}">
                    <adec:decorative xmlns:adec="http://schemas.microsoft.com/office/drawing/2017/decorative" val="1"/>
                  </a:ext>
                </a:extLst>
              </p14:cNvPr>
              <p14:cNvContentPartPr/>
              <p14:nvPr/>
            </p14:nvContentPartPr>
            <p14:xfrm>
              <a:off x="3640484" y="3740236"/>
              <a:ext cx="366480" cy="720"/>
            </p14:xfrm>
          </p:contentPart>
        </mc:Choice>
        <mc:Fallback>
          <p:pic>
            <p:nvPicPr>
              <p:cNvPr id="12" name="Ink 11">
                <a:extLst>
                  <a:ext uri="{FF2B5EF4-FFF2-40B4-BE49-F238E27FC236}">
                    <a16:creationId xmlns:a16="http://schemas.microsoft.com/office/drawing/2014/main" id="{ED6CE525-E03A-411F-88A1-77E40E11DF31}"/>
                  </a:ext>
                  <a:ext uri="{C183D7F6-B498-43B3-948B-1728B52AA6E4}">
                    <adec:decorative xmlns:adec="http://schemas.microsoft.com/office/drawing/2017/decorative" val="1"/>
                  </a:ext>
                </a:extLst>
              </p:cNvPr>
              <p:cNvPicPr/>
              <p:nvPr/>
            </p:nvPicPr>
            <p:blipFill>
              <a:blip r:embed="rId7"/>
              <a:stretch>
                <a:fillRect/>
              </a:stretch>
            </p:blipFill>
            <p:spPr>
              <a:xfrm>
                <a:off x="3587872" y="3529996"/>
                <a:ext cx="471343" cy="419760"/>
              </a:xfrm>
              <a:prstGeom prst="rect">
                <a:avLst/>
              </a:prstGeom>
            </p:spPr>
          </p:pic>
        </mc:Fallback>
      </mc:AlternateContent>
      <p:sp>
        <p:nvSpPr>
          <p:cNvPr id="13" name="Striped Right Arrow 14">
            <a:extLst>
              <a:ext uri="{FF2B5EF4-FFF2-40B4-BE49-F238E27FC236}">
                <a16:creationId xmlns:a16="http://schemas.microsoft.com/office/drawing/2014/main" id="{4C28AAFA-A8C8-41CA-98AF-ADBB94F7E1E2}"/>
              </a:ext>
              <a:ext uri="{C183D7F6-B498-43B3-948B-1728B52AA6E4}">
                <adec:decorative xmlns:adec="http://schemas.microsoft.com/office/drawing/2017/decorative" val="1"/>
              </a:ext>
            </a:extLst>
          </p:cNvPr>
          <p:cNvSpPr/>
          <p:nvPr/>
        </p:nvSpPr>
        <p:spPr>
          <a:xfrm rot="17681876">
            <a:off x="3193369" y="4222996"/>
            <a:ext cx="778980" cy="2664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CC75F81A-64C7-4911-B08D-A8367D67FED8}"/>
                  </a:ext>
                  <a:ext uri="{C183D7F6-B498-43B3-948B-1728B52AA6E4}">
                    <adec:decorative xmlns:adec="http://schemas.microsoft.com/office/drawing/2017/decorative" val="1"/>
                  </a:ext>
                </a:extLst>
              </p14:cNvPr>
              <p14:cNvContentPartPr/>
              <p14:nvPr/>
            </p14:nvContentPartPr>
            <p14:xfrm>
              <a:off x="4737764" y="3757516"/>
              <a:ext cx="549360" cy="52560"/>
            </p14:xfrm>
          </p:contentPart>
        </mc:Choice>
        <mc:Fallback>
          <p:pic>
            <p:nvPicPr>
              <p:cNvPr id="14" name="Ink 13">
                <a:extLst>
                  <a:ext uri="{FF2B5EF4-FFF2-40B4-BE49-F238E27FC236}">
                    <a16:creationId xmlns:a16="http://schemas.microsoft.com/office/drawing/2014/main" id="{CC75F81A-64C7-4911-B08D-A8367D67FED8}"/>
                  </a:ext>
                  <a:ext uri="{C183D7F6-B498-43B3-948B-1728B52AA6E4}">
                    <adec:decorative xmlns:adec="http://schemas.microsoft.com/office/drawing/2017/decorative" val="1"/>
                  </a:ext>
                </a:extLst>
              </p:cNvPr>
              <p:cNvPicPr/>
              <p:nvPr/>
            </p:nvPicPr>
            <p:blipFill>
              <a:blip r:embed="rId9"/>
              <a:stretch>
                <a:fillRect/>
              </a:stretch>
            </p:blipFill>
            <p:spPr>
              <a:xfrm>
                <a:off x="4685170" y="3652396"/>
                <a:ext cx="654189" cy="262080"/>
              </a:xfrm>
              <a:prstGeom prst="rect">
                <a:avLst/>
              </a:prstGeom>
            </p:spPr>
          </p:pic>
        </mc:Fallback>
      </mc:AlternateContent>
      <p:sp>
        <p:nvSpPr>
          <p:cNvPr id="15" name="Striped Right Arrow 18">
            <a:extLst>
              <a:ext uri="{FF2B5EF4-FFF2-40B4-BE49-F238E27FC236}">
                <a16:creationId xmlns:a16="http://schemas.microsoft.com/office/drawing/2014/main" id="{14ED7C72-8D9F-4C98-B503-CBE5CE02F37C}"/>
              </a:ext>
              <a:ext uri="{C183D7F6-B498-43B3-948B-1728B52AA6E4}">
                <adec:decorative xmlns:adec="http://schemas.microsoft.com/office/drawing/2017/decorative" val="1"/>
              </a:ext>
            </a:extLst>
          </p:cNvPr>
          <p:cNvSpPr/>
          <p:nvPr/>
        </p:nvSpPr>
        <p:spPr>
          <a:xfrm rot="17681876">
            <a:off x="4305631" y="4220242"/>
            <a:ext cx="778980" cy="2664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08CC42A-FDAE-4DB4-A60B-C3E80CDBB9BB}"/>
              </a:ext>
            </a:extLst>
          </p:cNvPr>
          <p:cNvSpPr>
            <a:spLocks noGrp="1"/>
          </p:cNvSpPr>
          <p:nvPr>
            <p:ph sz="half" idx="2"/>
          </p:nvPr>
        </p:nvSpPr>
        <p:spPr>
          <a:xfrm>
            <a:off x="6527800" y="1911350"/>
            <a:ext cx="5157787" cy="368458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AFP # 254495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Joe, Suzy 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Issued 3/12/20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Job Search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15 units @ $75 = $1,125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Dates:  3/12/20 – 4/30/20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Invoice received 5/04/20</a:t>
            </a:r>
          </a:p>
        </p:txBody>
      </p:sp>
      <p:sp>
        <p:nvSpPr>
          <p:cNvPr id="6" name="Content Placeholder 5">
            <a:extLst>
              <a:ext uri="{FF2B5EF4-FFF2-40B4-BE49-F238E27FC236}">
                <a16:creationId xmlns:a16="http://schemas.microsoft.com/office/drawing/2014/main" id="{E1283883-E61D-4219-A6B1-C08A361C42BC}"/>
              </a:ext>
            </a:extLst>
          </p:cNvPr>
          <p:cNvSpPr>
            <a:spLocks noGrp="1"/>
          </p:cNvSpPr>
          <p:nvPr>
            <p:ph sz="quarter" idx="4"/>
          </p:nvPr>
        </p:nvSpPr>
        <p:spPr>
          <a:xfrm>
            <a:off x="2387600" y="5507038"/>
            <a:ext cx="5183188" cy="758825"/>
          </a:xfrm>
        </p:spPr>
        <p:txBody>
          <a:bodyPr/>
          <a:lstStyle/>
          <a:p>
            <a:pPr marL="0" indent="0">
              <a:buNone/>
            </a:pP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State of Alaska, Division of Vocational Rehabilitation</a:t>
            </a:r>
            <a:b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Community Rehabilitation Providers</a:t>
            </a:r>
            <a:b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2020</a:t>
            </a:r>
            <a:endParaRPr lang="en-IN" dirty="0"/>
          </a:p>
        </p:txBody>
      </p:sp>
      <p:sp>
        <p:nvSpPr>
          <p:cNvPr id="7" name="Striped Right Arrow 16">
            <a:extLst>
              <a:ext uri="{FF2B5EF4-FFF2-40B4-BE49-F238E27FC236}">
                <a16:creationId xmlns:a16="http://schemas.microsoft.com/office/drawing/2014/main" id="{97F44DD3-93A6-4F96-83CF-1612D25D112C}"/>
              </a:ext>
              <a:ext uri="{C183D7F6-B498-43B3-948B-1728B52AA6E4}">
                <adec:decorative xmlns:adec="http://schemas.microsoft.com/office/drawing/2017/decorative" val="1"/>
              </a:ext>
            </a:extLst>
          </p:cNvPr>
          <p:cNvSpPr/>
          <p:nvPr/>
        </p:nvSpPr>
        <p:spPr>
          <a:xfrm rot="10800000">
            <a:off x="8864138" y="2460567"/>
            <a:ext cx="778980" cy="2664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RP Common Mistakes slide 7">
            <a:hlinkClick r:id="" action="ppaction://media"/>
            <a:extLst>
              <a:ext uri="{FF2B5EF4-FFF2-40B4-BE49-F238E27FC236}">
                <a16:creationId xmlns:a16="http://schemas.microsoft.com/office/drawing/2014/main" id="{FB84ED08-ADEE-4162-AF0F-29020EC618E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851525" y="3184525"/>
            <a:ext cx="487363" cy="487363"/>
          </a:xfrm>
          <a:prstGeom prst="rect">
            <a:avLst/>
          </a:prstGeom>
        </p:spPr>
      </p:pic>
      <p:sp>
        <p:nvSpPr>
          <p:cNvPr id="8" name="Striped Right Arrow 15">
            <a:extLst>
              <a:ext uri="{FF2B5EF4-FFF2-40B4-BE49-F238E27FC236}">
                <a16:creationId xmlns:a16="http://schemas.microsoft.com/office/drawing/2014/main" id="{EEB7041F-2B52-497A-BB3C-CA00D0DDC3A4}"/>
              </a:ext>
              <a:ext uri="{C183D7F6-B498-43B3-948B-1728B52AA6E4}">
                <adec:decorative xmlns:adec="http://schemas.microsoft.com/office/drawing/2017/decorative" val="1"/>
              </a:ext>
            </a:extLst>
          </p:cNvPr>
          <p:cNvSpPr/>
          <p:nvPr/>
        </p:nvSpPr>
        <p:spPr>
          <a:xfrm rot="10800000">
            <a:off x="10338688" y="3897532"/>
            <a:ext cx="778980" cy="2664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83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5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649" y="5477830"/>
            <a:ext cx="7956560" cy="794382"/>
          </a:xfrm>
        </p:spPr>
        <p:txBody>
          <a:bodyPr>
            <a:normAutofit/>
          </a:bodyPr>
          <a:lstStyle/>
          <a:p>
            <a:r>
              <a:rPr lang="en-US" sz="1500" dirty="0"/>
              <a:t>State of Alaska, Division of Vocational Rehabilitation</a:t>
            </a:r>
            <a:br>
              <a:rPr lang="en-US" sz="1500" dirty="0"/>
            </a:br>
            <a:r>
              <a:rPr lang="en-US" sz="1500" dirty="0"/>
              <a:t>Community Rehabilitation Providers</a:t>
            </a:r>
            <a:br>
              <a:rPr lang="en-US" sz="1500" dirty="0"/>
            </a:br>
            <a:r>
              <a:rPr lang="en-US" sz="1500" dirty="0"/>
              <a:t>2020 </a:t>
            </a:r>
            <a:r>
              <a:rPr lang="en-US" sz="1500" dirty="0">
                <a:solidFill>
                  <a:schemeClr val="bg1"/>
                </a:solidFill>
              </a:rPr>
              <a:t>2</a:t>
            </a:r>
          </a:p>
        </p:txBody>
      </p:sp>
      <p:pic>
        <p:nvPicPr>
          <p:cNvPr id="8" name="Content Placeholder 2" descr="Image showing of a Name, AFP Date, Status and AFP Number are Joe, Client S., 03/12/2020, Application and 254495 accordingly"/>
          <p:cNvPicPr>
            <a:picLocks noGrp="1"/>
          </p:cNvPicPr>
          <p:nvPr>
            <p:ph sz="half" idx="4294967295"/>
          </p:nvPr>
        </p:nvPicPr>
        <p:blipFill rotWithShape="1">
          <a:blip r:embed="rId5"/>
          <a:srcRect t="7956" b="83204"/>
          <a:stretch/>
        </p:blipFill>
        <p:spPr bwMode="auto">
          <a:xfrm>
            <a:off x="1047404" y="2851094"/>
            <a:ext cx="5462067" cy="1039261"/>
          </a:xfrm>
          <a:prstGeom prst="rect">
            <a:avLst/>
          </a:prstGeom>
          <a:ln>
            <a:noFill/>
          </a:ln>
          <a:extLst>
            <a:ext uri="{53640926-AAD7-44D8-BBD7-CCE9431645EC}">
              <a14:shadowObscured xmlns:a14="http://schemas.microsoft.com/office/drawing/2010/main"/>
            </a:ext>
          </a:extLst>
        </p:spPr>
      </p:pic>
      <p:sp>
        <p:nvSpPr>
          <p:cNvPr id="5" name="Striped Right Arrow 3">
            <a:extLst>
              <a:ext uri="{C183D7F6-B498-43B3-948B-1728B52AA6E4}">
                <adec:decorative xmlns:adec="http://schemas.microsoft.com/office/drawing/2017/decorative" val="1"/>
              </a:ext>
            </a:extLst>
          </p:cNvPr>
          <p:cNvSpPr/>
          <p:nvPr/>
        </p:nvSpPr>
        <p:spPr>
          <a:xfrm rot="8125648">
            <a:off x="1976013" y="2540192"/>
            <a:ext cx="831273" cy="24938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4">
            <a:extLst>
              <a:ext uri="{C183D7F6-B498-43B3-948B-1728B52AA6E4}">
                <adec:decorative xmlns:adec="http://schemas.microsoft.com/office/drawing/2017/decorative" val="1"/>
              </a:ext>
            </a:extLst>
          </p:cNvPr>
          <p:cNvSpPr/>
          <p:nvPr/>
        </p:nvSpPr>
        <p:spPr>
          <a:xfrm rot="2448366">
            <a:off x="4706176" y="2457236"/>
            <a:ext cx="831273" cy="24938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RP Common Mistakes slide 5">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6" name="Content Placeholder 6"/>
          <p:cNvSpPr>
            <a:spLocks noGrp="1"/>
          </p:cNvSpPr>
          <p:nvPr>
            <p:ph sz="quarter" idx="4294967295"/>
          </p:nvPr>
        </p:nvSpPr>
        <p:spPr>
          <a:xfrm>
            <a:off x="6509471" y="1891060"/>
            <a:ext cx="3899798" cy="3381028"/>
          </a:xfrm>
        </p:spPr>
        <p:txBody>
          <a:bodyPr>
            <a:normAutofit fontScale="92500" lnSpcReduction="20000"/>
          </a:bodyPr>
          <a:lstStyle/>
          <a:p>
            <a:r>
              <a:rPr lang="en-US" dirty="0">
                <a:solidFill>
                  <a:srgbClr val="FF0000"/>
                </a:solidFill>
              </a:rPr>
              <a:t>AFP # 254495 &amp; #254599</a:t>
            </a:r>
          </a:p>
          <a:p>
            <a:r>
              <a:rPr lang="en-US" dirty="0">
                <a:solidFill>
                  <a:srgbClr val="FF0000"/>
                </a:solidFill>
              </a:rPr>
              <a:t>Joe, Client S. &amp; Joe, Suzy C.</a:t>
            </a:r>
          </a:p>
          <a:p>
            <a:r>
              <a:rPr lang="en-US" dirty="0">
                <a:solidFill>
                  <a:schemeClr val="bg2">
                    <a:lumMod val="50000"/>
                  </a:schemeClr>
                </a:solidFill>
              </a:rPr>
              <a:t>Issued 3/12/20</a:t>
            </a:r>
          </a:p>
          <a:p>
            <a:r>
              <a:rPr lang="en-US" dirty="0">
                <a:solidFill>
                  <a:schemeClr val="bg2">
                    <a:lumMod val="50000"/>
                  </a:schemeClr>
                </a:solidFill>
              </a:rPr>
              <a:t>Job Search Assistance</a:t>
            </a:r>
          </a:p>
          <a:p>
            <a:r>
              <a:rPr lang="en-US" dirty="0">
                <a:solidFill>
                  <a:schemeClr val="bg2">
                    <a:lumMod val="50000"/>
                  </a:schemeClr>
                </a:solidFill>
              </a:rPr>
              <a:t>15 units @ $70 = $1,050</a:t>
            </a:r>
          </a:p>
          <a:p>
            <a:r>
              <a:rPr lang="en-US" dirty="0">
                <a:solidFill>
                  <a:schemeClr val="bg2">
                    <a:lumMod val="50000"/>
                  </a:schemeClr>
                </a:solidFill>
              </a:rPr>
              <a:t>Dates:  3/12/20 – 4/30/20</a:t>
            </a:r>
          </a:p>
          <a:p>
            <a:r>
              <a:rPr lang="en-US" dirty="0">
                <a:solidFill>
                  <a:schemeClr val="bg2">
                    <a:lumMod val="50000"/>
                  </a:schemeClr>
                </a:solidFill>
              </a:rPr>
              <a:t>Invoice received 5/04/20</a:t>
            </a:r>
          </a:p>
        </p:txBody>
      </p:sp>
      <p:sp>
        <p:nvSpPr>
          <p:cNvPr id="3" name="Text Placeholder 7"/>
          <p:cNvSpPr>
            <a:spLocks noGrp="1"/>
          </p:cNvSpPr>
          <p:nvPr>
            <p:ph type="body" idx="1"/>
          </p:nvPr>
        </p:nvSpPr>
        <p:spPr>
          <a:xfrm>
            <a:off x="2391649" y="834193"/>
            <a:ext cx="8017620" cy="1056868"/>
          </a:xfrm>
        </p:spPr>
        <p:txBody>
          <a:bodyPr>
            <a:normAutofit fontScale="92500" lnSpcReduction="20000"/>
          </a:bodyPr>
          <a:lstStyle/>
          <a:p>
            <a:r>
              <a:rPr lang="en-US" b="0" dirty="0"/>
              <a:t>Example:</a:t>
            </a:r>
          </a:p>
          <a:p>
            <a:r>
              <a:rPr lang="en-US" i="1" dirty="0"/>
              <a:t>Invoice combines more than one client:</a:t>
            </a:r>
          </a:p>
          <a:p>
            <a:r>
              <a:rPr lang="en-US" sz="1800" b="1" dirty="0">
                <a:solidFill>
                  <a:schemeClr val="accent1">
                    <a:lumMod val="75000"/>
                  </a:schemeClr>
                </a:solidFill>
              </a:rPr>
              <a:t>Provided AFP:			     Invoice received as:</a:t>
            </a:r>
          </a:p>
        </p:txBody>
      </p:sp>
    </p:spTree>
    <p:extLst>
      <p:ext uri="{BB962C8B-B14F-4D97-AF65-F5344CB8AC3E}">
        <p14:creationId xmlns:p14="http://schemas.microsoft.com/office/powerpoint/2010/main" val="2913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EF27-9C06-43F8-95CE-C5160621333C}"/>
              </a:ext>
            </a:extLst>
          </p:cNvPr>
          <p:cNvSpPr>
            <a:spLocks noGrp="1"/>
          </p:cNvSpPr>
          <p:nvPr>
            <p:ph type="title"/>
          </p:nvPr>
        </p:nvSpPr>
        <p:spPr>
          <a:xfrm>
            <a:off x="2389188" y="669925"/>
            <a:ext cx="4506912" cy="1325563"/>
          </a:xfrm>
        </p:spPr>
        <p:txBody>
          <a:bodyPr/>
          <a:lstStyle/>
          <a:p>
            <a:pPr marL="0" marR="0" lvl="0" indent="0" defTabSz="914400" rtl="0" eaLnBrk="1" fontAlgn="auto" latinLnBrk="0" hangingPunct="1">
              <a:lnSpc>
                <a:spcPct val="90000"/>
              </a:lnSpc>
              <a:spcBef>
                <a:spcPts val="1000"/>
              </a:spcBef>
              <a:spcAft>
                <a:spcPts val="0"/>
              </a:spcAft>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Example:</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t>Invoice and report is late:</a:t>
            </a:r>
            <a:endParaRPr lang="en-IN" dirty="0"/>
          </a:p>
        </p:txBody>
      </p:sp>
      <p:pic>
        <p:nvPicPr>
          <p:cNvPr id="10" name="Picture 2" descr="Image shows the date of Service: 3/12/2020 - 4/30/2020">
            <a:extLst>
              <a:ext uri="{FF2B5EF4-FFF2-40B4-BE49-F238E27FC236}">
                <a16:creationId xmlns:a16="http://schemas.microsoft.com/office/drawing/2014/main" id="{0B7A2FCC-5422-47A2-AED5-1C597729A083}"/>
              </a:ext>
            </a:extLst>
          </p:cNvPr>
          <p:cNvPicPr/>
          <p:nvPr/>
        </p:nvPicPr>
        <p:blipFill rotWithShape="1">
          <a:blip r:embed="rId5"/>
          <a:srcRect l="5128" t="53703" r="49359" b="41435"/>
          <a:stretch/>
        </p:blipFill>
        <p:spPr bwMode="auto">
          <a:xfrm>
            <a:off x="2177934" y="2125518"/>
            <a:ext cx="3517331" cy="634308"/>
          </a:xfrm>
          <a:prstGeom prst="rect">
            <a:avLst/>
          </a:prstGeom>
          <a:ln>
            <a:noFill/>
          </a:ln>
          <a:extLst>
            <a:ext uri="{53640926-AAD7-44D8-BBD7-CCE9431645EC}">
              <a14:shadowObscured xmlns:a14="http://schemas.microsoft.com/office/drawing/2010/main"/>
            </a:ext>
          </a:extLst>
        </p:spPr>
      </p:pic>
      <p:sp>
        <p:nvSpPr>
          <p:cNvPr id="11" name="Striped Right Arrow 3">
            <a:extLst>
              <a:ext uri="{FF2B5EF4-FFF2-40B4-BE49-F238E27FC236}">
                <a16:creationId xmlns:a16="http://schemas.microsoft.com/office/drawing/2014/main" id="{3BE8F058-819D-405F-899E-4BC4E6765EA9}"/>
              </a:ext>
              <a:ext uri="{C183D7F6-B498-43B3-948B-1728B52AA6E4}">
                <adec:decorative xmlns:adec="http://schemas.microsoft.com/office/drawing/2017/decorative" val="1"/>
              </a:ext>
            </a:extLst>
          </p:cNvPr>
          <p:cNvSpPr/>
          <p:nvPr/>
        </p:nvSpPr>
        <p:spPr>
          <a:xfrm rot="18237970">
            <a:off x="3164961" y="3034186"/>
            <a:ext cx="831273" cy="29850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RP Common Mistakes slide 4">
            <a:hlinkClick r:id="" action="ppaction://media"/>
            <a:extLst>
              <a:ext uri="{FF2B5EF4-FFF2-40B4-BE49-F238E27FC236}">
                <a16:creationId xmlns:a16="http://schemas.microsoft.com/office/drawing/2014/main" id="{6D12AE18-44B0-4B2F-9A89-BAD17CA59C8E}"/>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5" name="Content Placeholder 5">
            <a:extLst>
              <a:ext uri="{FF2B5EF4-FFF2-40B4-BE49-F238E27FC236}">
                <a16:creationId xmlns:a16="http://schemas.microsoft.com/office/drawing/2014/main" id="{D429D1BB-E01A-4012-B143-16A0A099A66C}"/>
              </a:ext>
            </a:extLst>
          </p:cNvPr>
          <p:cNvSpPr>
            <a:spLocks noGrp="1"/>
          </p:cNvSpPr>
          <p:nvPr>
            <p:ph sz="half" idx="2"/>
          </p:nvPr>
        </p:nvSpPr>
        <p:spPr>
          <a:xfrm>
            <a:off x="6415089" y="2124075"/>
            <a:ext cx="3935412" cy="14192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the dates of service are from 3/12/20 – 4/30/20, the invoice and report for this AFP should be submitted no later than 5/30/20.</a:t>
            </a:r>
          </a:p>
        </p:txBody>
      </p:sp>
      <p:sp>
        <p:nvSpPr>
          <p:cNvPr id="12" name="Striped Right Arrow 6">
            <a:extLst>
              <a:ext uri="{FF2B5EF4-FFF2-40B4-BE49-F238E27FC236}">
                <a16:creationId xmlns:a16="http://schemas.microsoft.com/office/drawing/2014/main" id="{D1300473-A280-4B77-B22D-63A3DDC5741C}"/>
              </a:ext>
              <a:ext uri="{C183D7F6-B498-43B3-948B-1728B52AA6E4}">
                <adec:decorative xmlns:adec="http://schemas.microsoft.com/office/drawing/2017/decorative" val="1"/>
              </a:ext>
            </a:extLst>
          </p:cNvPr>
          <p:cNvSpPr/>
          <p:nvPr/>
        </p:nvSpPr>
        <p:spPr>
          <a:xfrm rot="18237970">
            <a:off x="7340720" y="3604699"/>
            <a:ext cx="831273" cy="29850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4" name="Picture 7" descr="My submissive journey: September 2012">
            <a:extLst>
              <a:ext uri="{FF2B5EF4-FFF2-40B4-BE49-F238E27FC236}">
                <a16:creationId xmlns:a16="http://schemas.microsoft.com/office/drawing/2014/main" id="{6715F2B5-5C91-4E92-8ACF-D5D09B8C4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817" y="3478974"/>
            <a:ext cx="1713163" cy="1713163"/>
          </a:xfrm>
          <a:prstGeom prst="rect">
            <a:avLst/>
          </a:prstGeom>
        </p:spPr>
      </p:pic>
      <p:sp>
        <p:nvSpPr>
          <p:cNvPr id="6" name="Content Placeholder 8">
            <a:extLst>
              <a:ext uri="{FF2B5EF4-FFF2-40B4-BE49-F238E27FC236}">
                <a16:creationId xmlns:a16="http://schemas.microsoft.com/office/drawing/2014/main" id="{5093C4BD-7484-44E9-97BD-F264E9437D10}"/>
              </a:ext>
            </a:extLst>
          </p:cNvPr>
          <p:cNvSpPr>
            <a:spLocks noGrp="1"/>
          </p:cNvSpPr>
          <p:nvPr>
            <p:ph sz="quarter" idx="4"/>
          </p:nvPr>
        </p:nvSpPr>
        <p:spPr>
          <a:xfrm>
            <a:off x="2389188" y="5514975"/>
            <a:ext cx="4699000" cy="1076325"/>
          </a:xfrm>
        </p:spPr>
        <p:txBody>
          <a:bodyPr/>
          <a:lstStyle/>
          <a:p>
            <a:pPr marL="0" indent="0">
              <a:buNone/>
            </a:pP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State of Alaska, Division of Vocational Rehabilitation</a:t>
            </a:r>
            <a:b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Community Rehabilitation Providers</a:t>
            </a:r>
            <a:b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500" b="0" i="0" u="none" strike="noStrike" kern="1200" cap="none" spc="0" normalizeH="0" baseline="0" noProof="0" dirty="0">
                <a:ln>
                  <a:noFill/>
                </a:ln>
                <a:solidFill>
                  <a:prstClr val="black"/>
                </a:solidFill>
                <a:effectLst/>
                <a:uLnTx/>
                <a:uFillTx/>
                <a:latin typeface="Calibri Light" panose="020F0302020204030204"/>
                <a:ea typeface="+mj-ea"/>
                <a:cs typeface="+mj-cs"/>
              </a:rPr>
              <a:t>2020</a:t>
            </a:r>
            <a:endParaRPr lang="en-IN" dirty="0"/>
          </a:p>
        </p:txBody>
      </p:sp>
    </p:spTree>
    <p:extLst>
      <p:ext uri="{BB962C8B-B14F-4D97-AF65-F5344CB8AC3E}">
        <p14:creationId xmlns:p14="http://schemas.microsoft.com/office/powerpoint/2010/main" val="357601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7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1943</TotalTime>
  <Words>2573</Words>
  <Application>Microsoft Office PowerPoint</Application>
  <PresentationFormat>Widescreen</PresentationFormat>
  <Paragraphs>196</Paragraphs>
  <Slides>14</Slides>
  <Notes>14</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Bradley Hand ITC</vt:lpstr>
      <vt:lpstr>Calibri</vt:lpstr>
      <vt:lpstr>Calibri Light</vt:lpstr>
      <vt:lpstr>Office Theme</vt:lpstr>
      <vt:lpstr>CRP Training Common Mistakes</vt:lpstr>
      <vt:lpstr>State of Alaska, Division of Vocational Rehabilitation Community Rehabilitation Providers 2020</vt:lpstr>
      <vt:lpstr>State of Alaska, Division of Vocational Rehabilitation Community Rehabilitation Providers 2020 1</vt:lpstr>
      <vt:lpstr>We will use this sample AFP for the following scenarios</vt:lpstr>
      <vt:lpstr>Example: Service provided is outside the AFP dates: Provided AFP:        Invoice received as:</vt:lpstr>
      <vt:lpstr>Example: Service provided doesn’t match the AFP service authorized: Provided AFP:        Invoice received as:</vt:lpstr>
      <vt:lpstr>Example: Invoice and report don’t match the AFP: Provided AFP:        Invoice received as:</vt:lpstr>
      <vt:lpstr>State of Alaska, Division of Vocational Rehabilitation Community Rehabilitation Providers 2020 2</vt:lpstr>
      <vt:lpstr>Example: Invoice and report is late:</vt:lpstr>
      <vt:lpstr>Adequately explain all necessary elements in the report:</vt:lpstr>
      <vt:lpstr>CRP Report Format:</vt:lpstr>
      <vt:lpstr>Client’s Name:  Client S. Joe Service:  Job Search Assistance – 77488 - 15 hours @ $70/hr. Referred by:  Ms. Counselor, VRC III Actual Dates of Service:  From: 3/16/20   To: 4/10/20   AFP#  254495 Reason for Referral:  Client S. Joe was referred by Ms. Counselor, VRC III for Job Search Assistance - 77488 to assist with developing a resume; identifying, searching for and applying for potential jobs; and developing interview skills. Counselor’s Requests: Can Client S. Joe provide adequate information for resume development? Can Client S. Joe identify and help search for potential jobs? Can Client S. Joe learn basic interviewing skills? Services Provided: 3/16/20 – Client came to my office. We discussed his prior work experience and developed a resume. 2 hrs. 3/19/20 – Client and I visited the mall and observed workers in several businesses.  We discussed what the workers were doing and if Client was interested in doing similar type work.  Client was mostly interested in doing stocking-type jobs that required little interaction with other people.  He likes patterns and organizing things, and is very particular about how the shelves appear in an organized manner.  3 hrs. 3/20/20 – Client and I visited Fred Meyers, Home Depot and Lowes to again observe what workers were doing in various jobs.  We observed the Stockers, Janitors and someone who appeared to be taking inventory at Fred Meyers.  We discussed the job tasks, his ability to be able to stand for the job, and the expectations necessary for performing the tasks.  Client was only interested in the Stocker positions at the mall.  2.5 hrs. 3/24/20 – I searched on the on-line job banks for suitable openings for Client.  I telephoned 4 stores in the mall (JoAnn’s, The Kitchen Store, Payless Shoes and Sportsman’s Warehouse).  The hiring managers in JoAnn’s, Payless Shoes and Sportsman’s Warehouse spoke with me.  Explained what I do, vague information on my client and his abilities, the purpose and goals, and the possibilities of Client working there.  Payless Shoes was not interested in working with us.  JoAnn’s and Sportsman’s Warehouse referred me to their websites to submit applications, and both provided specific coding for me to use to “flag” the application.  4 hrs. </vt:lpstr>
      <vt:lpstr>3/27/20 – Client came to my office.  We applied for part-time Stocker positions online for JoAnn’s and Sportsman’s Warehouse.  Client needed a fair amount of assistance during the application process, even though he had told me he was very comfortable on computers.  We uploaded the resume we had created together.  We discussed the process, expectations and what would happen next.  2 hrs. 4/06/20 – Client came to my office.  We went over common interview questions and did a mock interview.  1 hr.  4/10/20 – Report writing.  0.5 hrs.   Answers to Counselor’s Requests: Can Client S. Joe provide adequate information for resume development?  Yes, Client was able to provide adequate information with minimal prompting.  He was able to recall his prior work experience and the general dates well.  He was not as fluent on the computer as he had led me to believe, and needed some assistance and guidance.   Can Client S. Joe identify and help search for potential jobs?  Yes, Client provided a good amount of feedback when asked if he could imagine himself working in a variety of jobs.  He interacted well with me and was comfortable saying “no” if he was not interested in a particular job or task.   Can Client S. Joe learn basic interviewing skills?  Yes.  Though Client was nervous at first, he relaxed with prompts and was able to follow simple directions well.    Summary &amp; Recommendations: Working with Client S. Joe in his Job Search Assistance was enjoyable.  He arrived to my office timely on all days except for one, when he said his ride was late to pick him up.  He recalled his prior work history and was eager to search for potential jobs.  He interacted well with me.  He was clean and dressed appropriately for all appointments.  Though we haven’t heard back from the applications submitted to JoAnn’s and Sportsman’s Warehouse yet, I feel he has a good chance at one of them wanting to interview him.  I feel he could benefit from Job Readiness Training to improve on his interviewing skills, and hopefully if hired, On-the-Job Supports.  I would be delighted to continue working with Client S. Joe again.  Thank you for this referral.    CRP Signature &amp; Date: Susie Q CRP   Susie Q. CRP   4/10/20</vt:lpstr>
      <vt:lpstr>Thank you!  Please contact your VRC if you have any additional questions on any of these common CRP Mistakes.</vt:lpstr>
    </vt:vector>
  </TitlesOfParts>
  <Company>State of Alaska -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CRP Training Common Mistakes</dc:title>
  <dc:creator>Chartrand, Robyn  M (DOL)</dc:creator>
  <cp:lastModifiedBy>Johnlee Chappidi</cp:lastModifiedBy>
  <cp:revision>108</cp:revision>
  <dcterms:created xsi:type="dcterms:W3CDTF">2020-04-07T22:42:10Z</dcterms:created>
  <dcterms:modified xsi:type="dcterms:W3CDTF">2021-10-27T07:04:32Z</dcterms:modified>
</cp:coreProperties>
</file>