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8" r:id="rId2"/>
  </p:sldMasterIdLst>
  <p:notesMasterIdLst>
    <p:notesMasterId r:id="rId52"/>
  </p:notesMasterIdLst>
  <p:sldIdLst>
    <p:sldId id="315" r:id="rId3"/>
    <p:sldId id="257" r:id="rId4"/>
    <p:sldId id="450" r:id="rId5"/>
    <p:sldId id="449" r:id="rId6"/>
    <p:sldId id="451" r:id="rId7"/>
    <p:sldId id="452" r:id="rId8"/>
    <p:sldId id="460" r:id="rId9"/>
    <p:sldId id="456" r:id="rId10"/>
    <p:sldId id="457" r:id="rId11"/>
    <p:sldId id="372" r:id="rId12"/>
    <p:sldId id="394" r:id="rId13"/>
    <p:sldId id="483" r:id="rId14"/>
    <p:sldId id="430" r:id="rId15"/>
    <p:sldId id="441" r:id="rId16"/>
    <p:sldId id="434" r:id="rId17"/>
    <p:sldId id="454" r:id="rId18"/>
    <p:sldId id="453" r:id="rId19"/>
    <p:sldId id="446" r:id="rId20"/>
    <p:sldId id="462" r:id="rId21"/>
    <p:sldId id="436" r:id="rId22"/>
    <p:sldId id="461" r:id="rId23"/>
    <p:sldId id="468" r:id="rId24"/>
    <p:sldId id="467" r:id="rId25"/>
    <p:sldId id="447" r:id="rId26"/>
    <p:sldId id="458" r:id="rId27"/>
    <p:sldId id="477" r:id="rId28"/>
    <p:sldId id="478" r:id="rId29"/>
    <p:sldId id="469" r:id="rId30"/>
    <p:sldId id="471" r:id="rId31"/>
    <p:sldId id="470" r:id="rId32"/>
    <p:sldId id="472" r:id="rId33"/>
    <p:sldId id="479" r:id="rId34"/>
    <p:sldId id="480" r:id="rId35"/>
    <p:sldId id="482" r:id="rId36"/>
    <p:sldId id="484" r:id="rId37"/>
    <p:sldId id="476" r:id="rId38"/>
    <p:sldId id="440" r:id="rId39"/>
    <p:sldId id="455" r:id="rId40"/>
    <p:sldId id="445" r:id="rId41"/>
    <p:sldId id="439" r:id="rId42"/>
    <p:sldId id="432" r:id="rId43"/>
    <p:sldId id="475" r:id="rId44"/>
    <p:sldId id="333" r:id="rId45"/>
    <p:sldId id="474" r:id="rId46"/>
    <p:sldId id="444" r:id="rId47"/>
    <p:sldId id="459" r:id="rId48"/>
    <p:sldId id="473" r:id="rId49"/>
    <p:sldId id="481" r:id="rId50"/>
    <p:sldId id="331"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ol-dr-dfs1\data_wc\jnu\Director\Reemployment\number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ol-dr-dfs1\data_wc\jnu\Director\Reemployment\number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ol-dr-dfs1\data_wc\jnu\Director\Reemployment\number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Injury versus Lost Time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tx>
            <c:strRef>
              <c:f>'Injury with lost time'!$C$3</c:f>
              <c:strCache>
                <c:ptCount val="1"/>
                <c:pt idx="0">
                  <c:v>FROI</c:v>
                </c:pt>
              </c:strCache>
            </c:strRef>
          </c:tx>
          <c:spPr>
            <a:solidFill>
              <a:schemeClr val="accent2"/>
            </a:solidFill>
            <a:ln>
              <a:noFill/>
            </a:ln>
            <a:effectLst/>
          </c:spPr>
          <c:invertIfNegative val="0"/>
          <c:cat>
            <c:numRef>
              <c:f>'Injury with lost time'!$A$4:$A$15</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'Injury with lost time'!$C$4:$C$15</c:f>
              <c:numCache>
                <c:formatCode>_(* #,##0_);_(* \(#,##0\);_(* "-"??_);_(@_)</c:formatCode>
                <c:ptCount val="12"/>
                <c:pt idx="0">
                  <c:v>19140</c:v>
                </c:pt>
                <c:pt idx="1">
                  <c:v>18686</c:v>
                </c:pt>
                <c:pt idx="2">
                  <c:v>19909</c:v>
                </c:pt>
                <c:pt idx="3">
                  <c:v>18555</c:v>
                </c:pt>
                <c:pt idx="4">
                  <c:v>18396</c:v>
                </c:pt>
                <c:pt idx="5">
                  <c:v>17694</c:v>
                </c:pt>
                <c:pt idx="6">
                  <c:v>17075</c:v>
                </c:pt>
                <c:pt idx="7">
                  <c:v>14985</c:v>
                </c:pt>
                <c:pt idx="8">
                  <c:v>16470</c:v>
                </c:pt>
                <c:pt idx="9">
                  <c:v>17956</c:v>
                </c:pt>
                <c:pt idx="10">
                  <c:v>17135</c:v>
                </c:pt>
                <c:pt idx="11">
                  <c:v>16892</c:v>
                </c:pt>
              </c:numCache>
            </c:numRef>
          </c:val>
          <c:extLst>
            <c:ext xmlns:c16="http://schemas.microsoft.com/office/drawing/2014/chart" uri="{C3380CC4-5D6E-409C-BE32-E72D297353CC}">
              <c16:uniqueId val="{00000000-1F17-4041-BD08-2C5692E1FDD0}"/>
            </c:ext>
          </c:extLst>
        </c:ser>
        <c:ser>
          <c:idx val="2"/>
          <c:order val="2"/>
          <c:tx>
            <c:strRef>
              <c:f>'Injury with lost time'!$D$3</c:f>
              <c:strCache>
                <c:ptCount val="1"/>
                <c:pt idx="0">
                  <c:v>Lost Time</c:v>
                </c:pt>
              </c:strCache>
            </c:strRef>
          </c:tx>
          <c:spPr>
            <a:solidFill>
              <a:schemeClr val="accent3"/>
            </a:solidFill>
            <a:ln>
              <a:noFill/>
            </a:ln>
            <a:effectLst/>
          </c:spPr>
          <c:invertIfNegative val="0"/>
          <c:cat>
            <c:numRef>
              <c:f>'Injury with lost time'!$A$4:$A$15</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'Injury with lost time'!$D$4:$D$15</c:f>
              <c:numCache>
                <c:formatCode>_(* #,##0_);_(* \(#,##0\);_(* "-"??_);_(@_)</c:formatCode>
                <c:ptCount val="12"/>
                <c:pt idx="0">
                  <c:v>4036</c:v>
                </c:pt>
                <c:pt idx="1">
                  <c:v>6046</c:v>
                </c:pt>
                <c:pt idx="2">
                  <c:v>7467</c:v>
                </c:pt>
                <c:pt idx="3">
                  <c:v>3711</c:v>
                </c:pt>
                <c:pt idx="4">
                  <c:v>3670</c:v>
                </c:pt>
                <c:pt idx="5">
                  <c:v>3589</c:v>
                </c:pt>
                <c:pt idx="6">
                  <c:v>3488</c:v>
                </c:pt>
                <c:pt idx="7">
                  <c:v>4037</c:v>
                </c:pt>
                <c:pt idx="8">
                  <c:v>5018</c:v>
                </c:pt>
                <c:pt idx="9">
                  <c:v>4637</c:v>
                </c:pt>
                <c:pt idx="10">
                  <c:v>3867</c:v>
                </c:pt>
                <c:pt idx="11">
                  <c:v>3457</c:v>
                </c:pt>
              </c:numCache>
            </c:numRef>
          </c:val>
          <c:extLst>
            <c:ext xmlns:c16="http://schemas.microsoft.com/office/drawing/2014/chart" uri="{C3380CC4-5D6E-409C-BE32-E72D297353CC}">
              <c16:uniqueId val="{00000001-1F17-4041-BD08-2C5692E1FDD0}"/>
            </c:ext>
          </c:extLst>
        </c:ser>
        <c:ser>
          <c:idx val="3"/>
          <c:order val="3"/>
          <c:tx>
            <c:strRef>
              <c:f>'Injury with lost time'!$E$3</c:f>
              <c:strCache>
                <c:ptCount val="1"/>
                <c:pt idx="0">
                  <c:v>Controversions</c:v>
                </c:pt>
              </c:strCache>
            </c:strRef>
          </c:tx>
          <c:spPr>
            <a:solidFill>
              <a:schemeClr val="accent4"/>
            </a:solidFill>
            <a:ln>
              <a:noFill/>
            </a:ln>
            <a:effectLst/>
          </c:spPr>
          <c:invertIfNegative val="0"/>
          <c:cat>
            <c:numRef>
              <c:f>'Injury with lost time'!$A$4:$A$15</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'Injury with lost time'!$E$4:$E$15</c:f>
              <c:numCache>
                <c:formatCode>_(* #,##0_);_(* \(#,##0\);_(* "-"??_);_(@_)</c:formatCode>
                <c:ptCount val="12"/>
                <c:pt idx="0">
                  <c:v>3422</c:v>
                </c:pt>
                <c:pt idx="1">
                  <c:v>4313</c:v>
                </c:pt>
                <c:pt idx="2">
                  <c:v>3682</c:v>
                </c:pt>
                <c:pt idx="3">
                  <c:v>3485</c:v>
                </c:pt>
                <c:pt idx="4">
                  <c:v>3064</c:v>
                </c:pt>
                <c:pt idx="5">
                  <c:v>3495</c:v>
                </c:pt>
                <c:pt idx="6">
                  <c:v>3191</c:v>
                </c:pt>
                <c:pt idx="7">
                  <c:v>2886</c:v>
                </c:pt>
                <c:pt idx="8">
                  <c:v>3605</c:v>
                </c:pt>
                <c:pt idx="9">
                  <c:v>3126</c:v>
                </c:pt>
                <c:pt idx="10">
                  <c:v>3118</c:v>
                </c:pt>
                <c:pt idx="11">
                  <c:v>3105</c:v>
                </c:pt>
              </c:numCache>
            </c:numRef>
          </c:val>
          <c:extLst>
            <c:ext xmlns:c16="http://schemas.microsoft.com/office/drawing/2014/chart" uri="{C3380CC4-5D6E-409C-BE32-E72D297353CC}">
              <c16:uniqueId val="{00000002-1F17-4041-BD08-2C5692E1FDD0}"/>
            </c:ext>
          </c:extLst>
        </c:ser>
        <c:ser>
          <c:idx val="4"/>
          <c:order val="4"/>
          <c:tx>
            <c:strRef>
              <c:f>'Injury with lost time'!$F$3</c:f>
              <c:strCache>
                <c:ptCount val="1"/>
                <c:pt idx="0">
                  <c:v>Claims</c:v>
                </c:pt>
              </c:strCache>
            </c:strRef>
          </c:tx>
          <c:spPr>
            <a:solidFill>
              <a:schemeClr val="accent5"/>
            </a:solidFill>
            <a:ln>
              <a:noFill/>
            </a:ln>
            <a:effectLst/>
          </c:spPr>
          <c:invertIfNegative val="0"/>
          <c:cat>
            <c:numRef>
              <c:f>'Injury with lost time'!$A$4:$A$15</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'Injury with lost time'!$F$4:$F$15</c:f>
              <c:numCache>
                <c:formatCode>_(* #,##0_);_(* \(#,##0\);_(* "-"??_);_(@_)</c:formatCode>
                <c:ptCount val="12"/>
                <c:pt idx="0">
                  <c:v>843</c:v>
                </c:pt>
                <c:pt idx="1">
                  <c:v>1033</c:v>
                </c:pt>
                <c:pt idx="2">
                  <c:v>1200</c:v>
                </c:pt>
                <c:pt idx="3">
                  <c:v>1533</c:v>
                </c:pt>
                <c:pt idx="4">
                  <c:v>1198</c:v>
                </c:pt>
                <c:pt idx="5">
                  <c:v>1155</c:v>
                </c:pt>
                <c:pt idx="6">
                  <c:v>1025</c:v>
                </c:pt>
                <c:pt idx="7">
                  <c:v>727</c:v>
                </c:pt>
                <c:pt idx="8">
                  <c:v>678</c:v>
                </c:pt>
                <c:pt idx="9">
                  <c:v>643</c:v>
                </c:pt>
                <c:pt idx="10">
                  <c:v>627</c:v>
                </c:pt>
                <c:pt idx="11">
                  <c:v>625</c:v>
                </c:pt>
              </c:numCache>
            </c:numRef>
          </c:val>
          <c:extLst>
            <c:ext xmlns:c16="http://schemas.microsoft.com/office/drawing/2014/chart" uri="{C3380CC4-5D6E-409C-BE32-E72D297353CC}">
              <c16:uniqueId val="{00000003-1F17-4041-BD08-2C5692E1FDD0}"/>
            </c:ext>
          </c:extLst>
        </c:ser>
        <c:ser>
          <c:idx val="5"/>
          <c:order val="5"/>
          <c:tx>
            <c:strRef>
              <c:f>'Injury with lost time'!$G$3</c:f>
              <c:strCache>
                <c:ptCount val="1"/>
                <c:pt idx="0">
                  <c:v>Petitions</c:v>
                </c:pt>
              </c:strCache>
            </c:strRef>
          </c:tx>
          <c:spPr>
            <a:solidFill>
              <a:schemeClr val="accent6"/>
            </a:solidFill>
            <a:ln>
              <a:noFill/>
            </a:ln>
            <a:effectLst/>
          </c:spPr>
          <c:invertIfNegative val="0"/>
          <c:cat>
            <c:numRef>
              <c:f>'Injury with lost time'!$A$4:$A$15</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'Injury with lost time'!$G$4:$G$15</c:f>
              <c:numCache>
                <c:formatCode>_(* #,##0_);_(* \(#,##0\);_(* "-"??_);_(@_)</c:formatCode>
                <c:ptCount val="12"/>
                <c:pt idx="0">
                  <c:v>770</c:v>
                </c:pt>
                <c:pt idx="1">
                  <c:v>888</c:v>
                </c:pt>
                <c:pt idx="2">
                  <c:v>890</c:v>
                </c:pt>
                <c:pt idx="3">
                  <c:v>1122</c:v>
                </c:pt>
                <c:pt idx="4">
                  <c:v>1012</c:v>
                </c:pt>
                <c:pt idx="5">
                  <c:v>1151</c:v>
                </c:pt>
                <c:pt idx="6">
                  <c:v>1006</c:v>
                </c:pt>
                <c:pt idx="7">
                  <c:v>863</c:v>
                </c:pt>
                <c:pt idx="8">
                  <c:v>723</c:v>
                </c:pt>
                <c:pt idx="9">
                  <c:v>747</c:v>
                </c:pt>
                <c:pt idx="10">
                  <c:v>853</c:v>
                </c:pt>
                <c:pt idx="11">
                  <c:v>807</c:v>
                </c:pt>
              </c:numCache>
            </c:numRef>
          </c:val>
          <c:extLst>
            <c:ext xmlns:c16="http://schemas.microsoft.com/office/drawing/2014/chart" uri="{C3380CC4-5D6E-409C-BE32-E72D297353CC}">
              <c16:uniqueId val="{00000004-1F17-4041-BD08-2C5692E1FDD0}"/>
            </c:ext>
          </c:extLst>
        </c:ser>
        <c:dLbls>
          <c:showLegendKey val="0"/>
          <c:showVal val="0"/>
          <c:showCatName val="0"/>
          <c:showSerName val="0"/>
          <c:showPercent val="0"/>
          <c:showBubbleSize val="0"/>
        </c:dLbls>
        <c:gapWidth val="219"/>
        <c:overlap val="-27"/>
        <c:axId val="1403096191"/>
        <c:axId val="1403093311"/>
        <c:extLst>
          <c:ext xmlns:c15="http://schemas.microsoft.com/office/drawing/2012/chart" uri="{02D57815-91ED-43cb-92C2-25804820EDAC}">
            <c15:filteredBarSeries>
              <c15:ser>
                <c:idx val="0"/>
                <c:order val="0"/>
                <c:tx>
                  <c:strRef>
                    <c:extLst>
                      <c:ext uri="{02D57815-91ED-43cb-92C2-25804820EDAC}">
                        <c15:formulaRef>
                          <c15:sqref>'Injury with lost time'!$B$3</c15:sqref>
                        </c15:formulaRef>
                      </c:ext>
                    </c:extLst>
                    <c:strCache>
                      <c:ptCount val="1"/>
                    </c:strCache>
                  </c:strRef>
                </c:tx>
                <c:spPr>
                  <a:solidFill>
                    <a:schemeClr val="accent1"/>
                  </a:solidFill>
                  <a:ln>
                    <a:noFill/>
                  </a:ln>
                  <a:effectLst/>
                </c:spPr>
                <c:invertIfNegative val="0"/>
                <c:cat>
                  <c:numRef>
                    <c:extLst>
                      <c:ext uri="{02D57815-91ED-43cb-92C2-25804820EDAC}">
                        <c15:formulaRef>
                          <c15:sqref>'Injury with lost time'!$A$4:$A$15</c15:sqref>
                        </c15:formulaRef>
                      </c:ext>
                    </c:extLst>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extLst>
                      <c:ext uri="{02D57815-91ED-43cb-92C2-25804820EDAC}">
                        <c15:formulaRef>
                          <c15:sqref>'Injury with lost time'!$B$4:$B$15</c15:sqref>
                        </c15:formulaRef>
                      </c:ext>
                    </c:extLst>
                    <c:numCache>
                      <c:formatCode>General</c:formatCode>
                      <c:ptCount val="12"/>
                    </c:numCache>
                  </c:numRef>
                </c:val>
                <c:extLst>
                  <c:ext xmlns:c16="http://schemas.microsoft.com/office/drawing/2014/chart" uri="{C3380CC4-5D6E-409C-BE32-E72D297353CC}">
                    <c16:uniqueId val="{00000005-1F17-4041-BD08-2C5692E1FDD0}"/>
                  </c:ext>
                </c:extLst>
              </c15:ser>
            </c15:filteredBarSeries>
          </c:ext>
        </c:extLst>
      </c:barChart>
      <c:catAx>
        <c:axId val="1403096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03093311"/>
        <c:crosses val="autoZero"/>
        <c:auto val="1"/>
        <c:lblAlgn val="ctr"/>
        <c:lblOffset val="100"/>
        <c:noMultiLvlLbl val="0"/>
      </c:catAx>
      <c:valAx>
        <c:axId val="1403093311"/>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03096191"/>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none" spc="50" baseline="0">
                <a:solidFill>
                  <a:schemeClr val="tx1">
                    <a:lumMod val="65000"/>
                    <a:lumOff val="35000"/>
                  </a:schemeClr>
                </a:solidFill>
                <a:latin typeface="+mn-lt"/>
                <a:ea typeface="+mn-ea"/>
                <a:cs typeface="+mn-cs"/>
              </a:defRPr>
            </a:pPr>
            <a:r>
              <a:rPr lang="en-US"/>
              <a:t>Claim Litigation Expense</a:t>
            </a:r>
          </a:p>
        </c:rich>
      </c:tx>
      <c:overlay val="0"/>
      <c:spPr>
        <a:noFill/>
        <a:ln>
          <a:noFill/>
        </a:ln>
        <a:effectLst/>
      </c:spPr>
      <c:txPr>
        <a:bodyPr rot="0" spcFirstLastPara="1" vertOverflow="ellipsis" vert="horz" wrap="square" anchor="ctr" anchorCtr="1"/>
        <a:lstStyle/>
        <a:p>
          <a:pPr>
            <a:defRPr sz="1800" b="0" i="0" u="none" strike="noStrike" kern="1200" cap="none" spc="5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5">
                <a:lumMod val="50000"/>
              </a:schemeClr>
            </a:solidFill>
            <a:ln w="25400" cap="flat" cmpd="sng" algn="ctr">
              <a:solidFill>
                <a:srgbClr val="00B050"/>
              </a:solidFill>
              <a:miter lim="800000"/>
            </a:ln>
            <a:effectLst/>
          </c:spPr>
          <c:invertIfNegative val="0"/>
          <c:cat>
            <c:numRef>
              <c:f>'Annual Bene Costs'!$A$4:$A$39</c:f>
              <c:numCache>
                <c:formatCode>General</c:formatCode>
                <c:ptCount val="36"/>
                <c:pt idx="0">
                  <c:v>2024</c:v>
                </c:pt>
                <c:pt idx="1">
                  <c:v>2023</c:v>
                </c:pt>
                <c:pt idx="2">
                  <c:v>2022</c:v>
                </c:pt>
                <c:pt idx="3">
                  <c:v>2021</c:v>
                </c:pt>
                <c:pt idx="4">
                  <c:v>2020</c:v>
                </c:pt>
                <c:pt idx="5">
                  <c:v>2019</c:v>
                </c:pt>
                <c:pt idx="6">
                  <c:v>2018</c:v>
                </c:pt>
                <c:pt idx="7">
                  <c:v>2017</c:v>
                </c:pt>
                <c:pt idx="8">
                  <c:v>2016</c:v>
                </c:pt>
                <c:pt idx="9">
                  <c:v>2015</c:v>
                </c:pt>
                <c:pt idx="10">
                  <c:v>2014</c:v>
                </c:pt>
                <c:pt idx="11">
                  <c:v>2013</c:v>
                </c:pt>
                <c:pt idx="12">
                  <c:v>2012</c:v>
                </c:pt>
                <c:pt idx="13">
                  <c:v>2011</c:v>
                </c:pt>
                <c:pt idx="14">
                  <c:v>2010</c:v>
                </c:pt>
                <c:pt idx="15">
                  <c:v>2009</c:v>
                </c:pt>
                <c:pt idx="16">
                  <c:v>2008</c:v>
                </c:pt>
                <c:pt idx="17">
                  <c:v>2007</c:v>
                </c:pt>
                <c:pt idx="18">
                  <c:v>2006</c:v>
                </c:pt>
                <c:pt idx="19">
                  <c:v>2005</c:v>
                </c:pt>
                <c:pt idx="20">
                  <c:v>2004</c:v>
                </c:pt>
                <c:pt idx="21">
                  <c:v>2003</c:v>
                </c:pt>
                <c:pt idx="22">
                  <c:v>2002</c:v>
                </c:pt>
                <c:pt idx="23">
                  <c:v>2001</c:v>
                </c:pt>
                <c:pt idx="24">
                  <c:v>2000</c:v>
                </c:pt>
                <c:pt idx="25">
                  <c:v>1999</c:v>
                </c:pt>
                <c:pt idx="26">
                  <c:v>1998</c:v>
                </c:pt>
                <c:pt idx="27">
                  <c:v>1997</c:v>
                </c:pt>
                <c:pt idx="28">
                  <c:v>1996</c:v>
                </c:pt>
                <c:pt idx="29">
                  <c:v>1995</c:v>
                </c:pt>
                <c:pt idx="30">
                  <c:v>1994</c:v>
                </c:pt>
                <c:pt idx="31">
                  <c:v>1993</c:v>
                </c:pt>
                <c:pt idx="32">
                  <c:v>1992</c:v>
                </c:pt>
                <c:pt idx="33">
                  <c:v>1991</c:v>
                </c:pt>
                <c:pt idx="34">
                  <c:v>1990</c:v>
                </c:pt>
                <c:pt idx="35">
                  <c:v>1989</c:v>
                </c:pt>
              </c:numCache>
            </c:numRef>
          </c:cat>
          <c:val>
            <c:numRef>
              <c:f>'Annual Bene Costs'!$G$4:$G$39</c:f>
              <c:numCache>
                <c:formatCode>_("$"* #,##0.00_);_("$"* \(#,##0.00\);_("$"* "-"??_);_(@_)</c:formatCode>
                <c:ptCount val="36"/>
                <c:pt idx="0">
                  <c:v>15699324.119999999</c:v>
                </c:pt>
                <c:pt idx="1">
                  <c:v>13612861.779999999</c:v>
                </c:pt>
                <c:pt idx="2">
                  <c:v>11080538</c:v>
                </c:pt>
                <c:pt idx="3">
                  <c:v>12862473.469999999</c:v>
                </c:pt>
                <c:pt idx="4">
                  <c:v>13764586.08</c:v>
                </c:pt>
                <c:pt idx="5">
                  <c:v>15870264.369999999</c:v>
                </c:pt>
                <c:pt idx="6">
                  <c:v>14586179.470000001</c:v>
                </c:pt>
                <c:pt idx="7">
                  <c:v>16090949.446</c:v>
                </c:pt>
                <c:pt idx="8">
                  <c:v>14708799.76</c:v>
                </c:pt>
                <c:pt idx="9">
                  <c:v>18503148.70999999</c:v>
                </c:pt>
                <c:pt idx="10">
                  <c:v>16517508</c:v>
                </c:pt>
                <c:pt idx="11">
                  <c:v>17467704</c:v>
                </c:pt>
                <c:pt idx="12">
                  <c:v>15692257.6</c:v>
                </c:pt>
                <c:pt idx="13">
                  <c:v>15367363</c:v>
                </c:pt>
                <c:pt idx="14">
                  <c:v>15802869.560000001</c:v>
                </c:pt>
                <c:pt idx="15">
                  <c:v>15380019.120000001</c:v>
                </c:pt>
                <c:pt idx="16">
                  <c:v>14413295</c:v>
                </c:pt>
                <c:pt idx="17">
                  <c:v>14133152</c:v>
                </c:pt>
                <c:pt idx="18">
                  <c:v>13481121</c:v>
                </c:pt>
                <c:pt idx="19">
                  <c:v>13644536</c:v>
                </c:pt>
                <c:pt idx="20">
                  <c:v>12883830</c:v>
                </c:pt>
                <c:pt idx="21">
                  <c:v>10739530</c:v>
                </c:pt>
                <c:pt idx="22">
                  <c:v>10951580</c:v>
                </c:pt>
                <c:pt idx="23">
                  <c:v>9373293</c:v>
                </c:pt>
                <c:pt idx="24">
                  <c:v>9273749</c:v>
                </c:pt>
                <c:pt idx="25">
                  <c:v>8829089</c:v>
                </c:pt>
                <c:pt idx="26">
                  <c:v>10267089</c:v>
                </c:pt>
                <c:pt idx="27">
                  <c:v>8803086</c:v>
                </c:pt>
                <c:pt idx="28">
                  <c:v>8910845</c:v>
                </c:pt>
                <c:pt idx="29">
                  <c:v>7857187</c:v>
                </c:pt>
                <c:pt idx="30">
                  <c:v>8928681</c:v>
                </c:pt>
                <c:pt idx="31">
                  <c:v>9225710</c:v>
                </c:pt>
                <c:pt idx="32">
                  <c:v>11010453</c:v>
                </c:pt>
                <c:pt idx="33">
                  <c:v>9535797</c:v>
                </c:pt>
                <c:pt idx="34">
                  <c:v>8792343</c:v>
                </c:pt>
                <c:pt idx="35">
                  <c:v>9290551</c:v>
                </c:pt>
              </c:numCache>
            </c:numRef>
          </c:val>
          <c:extLst>
            <c:ext xmlns:c16="http://schemas.microsoft.com/office/drawing/2014/chart" uri="{C3380CC4-5D6E-409C-BE32-E72D297353CC}">
              <c16:uniqueId val="{00000000-FE94-4566-A969-A7ACD4A9AB01}"/>
            </c:ext>
          </c:extLst>
        </c:ser>
        <c:dLbls>
          <c:showLegendKey val="0"/>
          <c:showVal val="0"/>
          <c:showCatName val="0"/>
          <c:showSerName val="0"/>
          <c:showPercent val="0"/>
          <c:showBubbleSize val="0"/>
        </c:dLbls>
        <c:gapWidth val="164"/>
        <c:overlap val="-35"/>
        <c:axId val="207776384"/>
        <c:axId val="207780128"/>
      </c:barChart>
      <c:catAx>
        <c:axId val="207776384"/>
        <c:scaling>
          <c:orientation val="maxMin"/>
        </c:scaling>
        <c:delete val="0"/>
        <c:axPos val="b"/>
        <c:numFmt formatCode="General" sourceLinked="1"/>
        <c:majorTickMark val="none"/>
        <c:minorTickMark val="none"/>
        <c:tickLblPos val="nextTo"/>
        <c:spPr>
          <a:noFill/>
          <a:ln>
            <a:noFill/>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780128"/>
        <c:crosses val="autoZero"/>
        <c:auto val="1"/>
        <c:lblAlgn val="ctr"/>
        <c:lblOffset val="100"/>
        <c:noMultiLvlLbl val="0"/>
      </c:catAx>
      <c:valAx>
        <c:axId val="207780128"/>
        <c:scaling>
          <c:orientation val="minMax"/>
        </c:scaling>
        <c:delete val="0"/>
        <c:axPos val="l"/>
        <c:majorGridlines>
          <c:spPr>
            <a:ln w="9525">
              <a:solidFill>
                <a:schemeClr val="tx1">
                  <a:lumMod val="15000"/>
                  <a:lumOff val="85000"/>
                </a:schemeClr>
              </a:solidFill>
            </a:ln>
            <a:effectLst/>
          </c:spPr>
        </c:majorGridlines>
        <c:numFmt formatCode="_(&quot;$&quot;* #,##0.00_);_(&quot;$&quot;* \(#,##0.00\);_(&quot;$&quot;* &quot;-&quot;??_);_(@_)" sourceLinked="1"/>
        <c:majorTickMark val="none"/>
        <c:minorTickMark val="none"/>
        <c:tickLblPos val="nextTo"/>
        <c:spPr>
          <a:noFill/>
          <a:ln>
            <a:noFill/>
          </a:ln>
          <a:effectLst>
            <a:softEdge rad="0"/>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776384"/>
        <c:crosses val="max"/>
        <c:crossBetween val="between"/>
      </c:valAx>
      <c:spPr>
        <a:noFill/>
        <a:ln>
          <a:noFill/>
        </a:ln>
        <a:effectLst/>
      </c:spPr>
    </c:plotArea>
    <c:plotVisOnly val="1"/>
    <c:dispBlanksAs val="gap"/>
    <c:showDLblsOverMax val="0"/>
  </c:chart>
  <c:sp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ln w="9525" cap="flat" cmpd="sng" algn="ctr">
      <a:solidFill>
        <a:schemeClr val="tx1">
          <a:lumMod val="15000"/>
          <a:lumOff val="85000"/>
        </a:schemeClr>
      </a:solidFill>
      <a:round/>
    </a:ln>
    <a:effectLst/>
  </c:spPr>
  <c:txPr>
    <a:bodyPr/>
    <a:lstStyle/>
    <a:p>
      <a:pPr>
        <a:defRPr>
          <a:solidFill>
            <a:schemeClr val="tx1">
              <a:lumMod val="65000"/>
              <a:lumOff val="35000"/>
            </a:schemeClr>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Total WC Costs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numRef>
              <c:f>'Cost Equations'!$A$8:$A$19</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'Cost Equations'!$G$8:$G$19</c:f>
              <c:numCache>
                <c:formatCode>_("$"* #,##0.00_);_("$"* \(#,##0.00\);_("$"* "-"??_);_(@_)</c:formatCode>
                <c:ptCount val="12"/>
                <c:pt idx="0">
                  <c:v>548675166.71000004</c:v>
                </c:pt>
                <c:pt idx="1">
                  <c:v>532553314</c:v>
                </c:pt>
                <c:pt idx="2">
                  <c:v>551851863.76999915</c:v>
                </c:pt>
                <c:pt idx="3">
                  <c:v>490626963.55900002</c:v>
                </c:pt>
                <c:pt idx="4">
                  <c:v>468288938.85600007</c:v>
                </c:pt>
                <c:pt idx="5">
                  <c:v>450066063.78999996</c:v>
                </c:pt>
                <c:pt idx="6">
                  <c:v>438696703.82999998</c:v>
                </c:pt>
                <c:pt idx="7">
                  <c:v>388932032.81000006</c:v>
                </c:pt>
                <c:pt idx="8">
                  <c:v>359575691.26999998</c:v>
                </c:pt>
                <c:pt idx="9">
                  <c:v>367527296.59000003</c:v>
                </c:pt>
                <c:pt idx="10">
                  <c:v>385787629.41999996</c:v>
                </c:pt>
                <c:pt idx="11">
                  <c:v>390861544.02500004</c:v>
                </c:pt>
              </c:numCache>
            </c:numRef>
          </c:val>
          <c:extLst>
            <c:ext xmlns:c16="http://schemas.microsoft.com/office/drawing/2014/chart" uri="{C3380CC4-5D6E-409C-BE32-E72D297353CC}">
              <c16:uniqueId val="{00000000-3623-41B9-994C-A429FA1A8B01}"/>
            </c:ext>
          </c:extLst>
        </c:ser>
        <c:dLbls>
          <c:showLegendKey val="0"/>
          <c:showVal val="0"/>
          <c:showCatName val="0"/>
          <c:showSerName val="0"/>
          <c:showPercent val="0"/>
          <c:showBubbleSize val="0"/>
        </c:dLbls>
        <c:gapWidth val="219"/>
        <c:overlap val="-27"/>
        <c:axId val="821938271"/>
        <c:axId val="821939231"/>
      </c:barChart>
      <c:catAx>
        <c:axId val="8219382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1939231"/>
        <c:crosses val="autoZero"/>
        <c:auto val="1"/>
        <c:lblAlgn val="ctr"/>
        <c:lblOffset val="100"/>
        <c:noMultiLvlLbl val="0"/>
      </c:catAx>
      <c:valAx>
        <c:axId val="821939231"/>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219382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a:t>Employer Costs per $100 of Payroll</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'Cost Equations'!$B$83</c:f>
              <c:strCache>
                <c:ptCount val="1"/>
                <c:pt idx="0">
                  <c:v>Alaska</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50000"/>
                        <a:lumOff val="50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'Cost Equations'!$A$87:$A$99</c:f>
              <c:numCache>
                <c:formatCode>General</c:formatCode>
                <c:ptCount val="13"/>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numCache>
            </c:numRef>
          </c:cat>
          <c:val>
            <c:numRef>
              <c:f>'Cost Equations'!$B$87:$B$99</c:f>
              <c:numCache>
                <c:formatCode>_("$"* #,##0.00_);_("$"* \(#,##0.00\);_("$"* "-"??_);_(@_)</c:formatCode>
                <c:ptCount val="13"/>
                <c:pt idx="0">
                  <c:v>3.5125249239173999</c:v>
                </c:pt>
                <c:pt idx="1">
                  <c:v>3.402063137918101</c:v>
                </c:pt>
                <c:pt idx="2">
                  <c:v>3.1764190009223743</c:v>
                </c:pt>
                <c:pt idx="3">
                  <c:v>3.1998995853545393</c:v>
                </c:pt>
                <c:pt idx="4">
                  <c:v>2.9617967380328856</c:v>
                </c:pt>
                <c:pt idx="5">
                  <c:v>2.8844086298539708</c:v>
                </c:pt>
                <c:pt idx="6">
                  <c:v>2.681923176426082</c:v>
                </c:pt>
                <c:pt idx="7">
                  <c:v>2.5059580388504825</c:v>
                </c:pt>
                <c:pt idx="8">
                  <c:v>2.252992773001925</c:v>
                </c:pt>
                <c:pt idx="9">
                  <c:v>1.9483545213452527</c:v>
                </c:pt>
                <c:pt idx="10">
                  <c:v>1.86</c:v>
                </c:pt>
                <c:pt idx="11">
                  <c:v>1.85</c:v>
                </c:pt>
                <c:pt idx="12">
                  <c:v>1.77</c:v>
                </c:pt>
              </c:numCache>
            </c:numRef>
          </c:val>
          <c:smooth val="0"/>
          <c:extLst>
            <c:ext xmlns:c16="http://schemas.microsoft.com/office/drawing/2014/chart" uri="{C3380CC4-5D6E-409C-BE32-E72D297353CC}">
              <c16:uniqueId val="{00000000-ABF5-47A7-9355-447BEB1A5B96}"/>
            </c:ext>
          </c:extLst>
        </c:ser>
        <c:ser>
          <c:idx val="1"/>
          <c:order val="1"/>
          <c:tx>
            <c:strRef>
              <c:f>'Cost Equations'!$C$83</c:f>
              <c:strCache>
                <c:ptCount val="1"/>
                <c:pt idx="0">
                  <c:v>National Average</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50000"/>
                        <a:lumOff val="50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'Cost Equations'!$A$87:$A$99</c:f>
              <c:numCache>
                <c:formatCode>General</c:formatCode>
                <c:ptCount val="13"/>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numCache>
            </c:numRef>
          </c:cat>
          <c:val>
            <c:numRef>
              <c:f>'Cost Equations'!$C$87:$C$99</c:f>
              <c:numCache>
                <c:formatCode>_("$"* #,##0.00_);_("$"* \(#,##0.00\);_("$"* "-"??_);_(@_)</c:formatCode>
                <c:ptCount val="13"/>
                <c:pt idx="0">
                  <c:v>1.38</c:v>
                </c:pt>
                <c:pt idx="1">
                  <c:v>1.41</c:v>
                </c:pt>
                <c:pt idx="2">
                  <c:v>1.42</c:v>
                </c:pt>
                <c:pt idx="3">
                  <c:v>1.38</c:v>
                </c:pt>
                <c:pt idx="4">
                  <c:v>1.35</c:v>
                </c:pt>
                <c:pt idx="5">
                  <c:v>1.31</c:v>
                </c:pt>
                <c:pt idx="6">
                  <c:v>1.25</c:v>
                </c:pt>
                <c:pt idx="7">
                  <c:v>1.18</c:v>
                </c:pt>
                <c:pt idx="8">
                  <c:v>1.08</c:v>
                </c:pt>
                <c:pt idx="9">
                  <c:v>1.01</c:v>
                </c:pt>
                <c:pt idx="10">
                  <c:v>1</c:v>
                </c:pt>
              </c:numCache>
            </c:numRef>
          </c:val>
          <c:smooth val="0"/>
          <c:extLst>
            <c:ext xmlns:c16="http://schemas.microsoft.com/office/drawing/2014/chart" uri="{C3380CC4-5D6E-409C-BE32-E72D297353CC}">
              <c16:uniqueId val="{00000001-ABF5-47A7-9355-447BEB1A5B96}"/>
            </c:ext>
          </c:extLst>
        </c:ser>
        <c:dLbls>
          <c:dLblPos val="t"/>
          <c:showLegendKey val="0"/>
          <c:showVal val="1"/>
          <c:showCatName val="0"/>
          <c:showSerName val="0"/>
          <c:showPercent val="0"/>
          <c:showBubbleSize val="0"/>
        </c:dLbls>
        <c:marker val="1"/>
        <c:smooth val="0"/>
        <c:axId val="1111548176"/>
        <c:axId val="1111548592"/>
      </c:lineChart>
      <c:catAx>
        <c:axId val="1111548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1111548592"/>
        <c:crosses val="autoZero"/>
        <c:auto val="1"/>
        <c:lblAlgn val="ctr"/>
        <c:lblOffset val="100"/>
        <c:noMultiLvlLbl val="0"/>
      </c:catAx>
      <c:valAx>
        <c:axId val="1111548592"/>
        <c:scaling>
          <c:orientation val="minMax"/>
        </c:scaling>
        <c:delete val="0"/>
        <c:axPos val="l"/>
        <c:numFmt formatCode="_(&quot;$&quot;* #,##0.00_);_(&quot;$&quot;* \(#,##0.00\);_(&quot;$&quot;* &quot;-&quot;??_);_(@_)"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115481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Represented Industries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'FY2025 Stats Summary'!$P$43:$AF$43</c:f>
              <c:strCache>
                <c:ptCount val="17"/>
                <c:pt idx="0">
                  <c:v>Agriculture</c:v>
                </c:pt>
                <c:pt idx="1">
                  <c:v>Assisted Living/ Home Care</c:v>
                </c:pt>
                <c:pt idx="2">
                  <c:v>Arts/Ent/ Recreation</c:v>
                </c:pt>
                <c:pt idx="3">
                  <c:v>Construction &amp; Handyman</c:v>
                </c:pt>
                <c:pt idx="4">
                  <c:v>Fishing/ Hunting</c:v>
                </c:pt>
                <c:pt idx="5">
                  <c:v>General Services</c:v>
                </c:pt>
                <c:pt idx="6">
                  <c:v>Marijuana</c:v>
                </c:pt>
                <c:pt idx="7">
                  <c:v>Massage/ Salon</c:v>
                </c:pt>
                <c:pt idx="8">
                  <c:v>Medical/ Dental/ Health</c:v>
                </c:pt>
                <c:pt idx="9">
                  <c:v>Mining</c:v>
                </c:pt>
                <c:pt idx="10">
                  <c:v>Professional Services</c:v>
                </c:pt>
                <c:pt idx="11">
                  <c:v>Real Estate/ Rent/ Lease</c:v>
                </c:pt>
                <c:pt idx="12">
                  <c:v>Restaurant/  Lodging</c:v>
                </c:pt>
                <c:pt idx="13">
                  <c:v>Retail/ Wholesale</c:v>
                </c:pt>
                <c:pt idx="14">
                  <c:v>Transportation and Delivery</c:v>
                </c:pt>
                <c:pt idx="15">
                  <c:v>Utilities/ Pub Admin</c:v>
                </c:pt>
                <c:pt idx="16">
                  <c:v>Other</c:v>
                </c:pt>
              </c:strCache>
            </c:strRef>
          </c:cat>
          <c:val>
            <c:numRef>
              <c:f>'FY2025 Stats Summary'!$P$44:$AF$44</c:f>
              <c:numCache>
                <c:formatCode>General</c:formatCode>
                <c:ptCount val="17"/>
                <c:pt idx="0">
                  <c:v>5</c:v>
                </c:pt>
                <c:pt idx="1">
                  <c:v>45</c:v>
                </c:pt>
                <c:pt idx="2">
                  <c:v>21</c:v>
                </c:pt>
                <c:pt idx="3">
                  <c:v>117</c:v>
                </c:pt>
                <c:pt idx="4">
                  <c:v>49</c:v>
                </c:pt>
                <c:pt idx="5">
                  <c:v>21</c:v>
                </c:pt>
                <c:pt idx="6">
                  <c:v>16</c:v>
                </c:pt>
                <c:pt idx="7">
                  <c:v>15</c:v>
                </c:pt>
                <c:pt idx="8">
                  <c:v>18</c:v>
                </c:pt>
                <c:pt idx="9">
                  <c:v>3</c:v>
                </c:pt>
                <c:pt idx="10">
                  <c:v>44</c:v>
                </c:pt>
                <c:pt idx="11">
                  <c:v>6</c:v>
                </c:pt>
                <c:pt idx="12">
                  <c:v>58</c:v>
                </c:pt>
                <c:pt idx="13">
                  <c:v>58</c:v>
                </c:pt>
                <c:pt idx="14">
                  <c:v>17</c:v>
                </c:pt>
                <c:pt idx="15">
                  <c:v>9</c:v>
                </c:pt>
                <c:pt idx="16">
                  <c:v>91</c:v>
                </c:pt>
              </c:numCache>
            </c:numRef>
          </c:val>
          <c:extLst>
            <c:ext xmlns:c16="http://schemas.microsoft.com/office/drawing/2014/chart" uri="{C3380CC4-5D6E-409C-BE32-E72D297353CC}">
              <c16:uniqueId val="{00000000-1F3B-48A4-AB81-D4D3742D29B9}"/>
            </c:ext>
          </c:extLst>
        </c:ser>
        <c:dLbls>
          <c:dLblPos val="outEnd"/>
          <c:showLegendKey val="0"/>
          <c:showVal val="1"/>
          <c:showCatName val="0"/>
          <c:showSerName val="0"/>
          <c:showPercent val="0"/>
          <c:showBubbleSize val="0"/>
        </c:dLbls>
        <c:gapWidth val="182"/>
        <c:axId val="344991472"/>
        <c:axId val="344993392"/>
      </c:barChart>
      <c:catAx>
        <c:axId val="34499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4993392"/>
        <c:crosses val="autoZero"/>
        <c:auto val="1"/>
        <c:lblAlgn val="ctr"/>
        <c:lblOffset val="100"/>
        <c:noMultiLvlLbl val="0"/>
      </c:catAx>
      <c:valAx>
        <c:axId val="3449933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49914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'WSCAA Rev-Exp Fund Balance'!$A$6</c:f>
              <c:strCache>
                <c:ptCount val="1"/>
                <c:pt idx="0">
                  <c:v>REVENUE</c:v>
                </c:pt>
              </c:strCache>
            </c:strRef>
          </c:tx>
          <c:spPr>
            <a:ln w="28575"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Balance'!$B$6:$Z$6</c:f>
              <c:numCache>
                <c:formatCode>General</c:formatCode>
                <c:ptCount val="10"/>
              </c:numCache>
            </c:numRef>
          </c:val>
          <c:smooth val="0"/>
          <c:extLst>
            <c:ext xmlns:c16="http://schemas.microsoft.com/office/drawing/2014/chart" uri="{C3380CC4-5D6E-409C-BE32-E72D297353CC}">
              <c16:uniqueId val="{00000000-B205-465B-95AC-E5A2622AFAF5}"/>
            </c:ext>
          </c:extLst>
        </c:ser>
        <c:ser>
          <c:idx val="1"/>
          <c:order val="1"/>
          <c:tx>
            <c:strRef>
              <c:f>'WSCAA Rev-Exp Fund Balance'!$A$7</c:f>
              <c:strCache>
                <c:ptCount val="1"/>
                <c:pt idx="0">
                  <c:v>Insurer Premium Tax</c:v>
                </c:pt>
              </c:strCache>
            </c:strRef>
          </c:tx>
          <c:spPr>
            <a:ln w="28575"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Balance'!$B$7:$Z$7</c:f>
              <c:numCache>
                <c:formatCode>#,##0</c:formatCode>
                <c:ptCount val="10"/>
                <c:pt idx="0">
                  <c:v>5060941</c:v>
                </c:pt>
                <c:pt idx="1">
                  <c:v>4833256</c:v>
                </c:pt>
                <c:pt idx="2">
                  <c:v>4544123</c:v>
                </c:pt>
                <c:pt idx="3">
                  <c:v>5398947</c:v>
                </c:pt>
                <c:pt idx="4">
                  <c:v>5600176</c:v>
                </c:pt>
                <c:pt idx="5">
                  <c:v>4902503</c:v>
                </c:pt>
                <c:pt idx="6">
                  <c:v>4442776</c:v>
                </c:pt>
                <c:pt idx="7">
                  <c:v>4498567</c:v>
                </c:pt>
                <c:pt idx="8">
                  <c:v>4654752</c:v>
                </c:pt>
                <c:pt idx="9">
                  <c:v>4636345</c:v>
                </c:pt>
              </c:numCache>
            </c:numRef>
          </c:val>
          <c:smooth val="0"/>
          <c:extLst>
            <c:ext xmlns:c16="http://schemas.microsoft.com/office/drawing/2014/chart" uri="{C3380CC4-5D6E-409C-BE32-E72D297353CC}">
              <c16:uniqueId val="{00000001-B205-465B-95AC-E5A2622AFAF5}"/>
            </c:ext>
          </c:extLst>
        </c:ser>
        <c:ser>
          <c:idx val="2"/>
          <c:order val="2"/>
          <c:tx>
            <c:strRef>
              <c:f>'WSCAA Rev-Exp Fund Balance'!$A$8</c:f>
              <c:strCache>
                <c:ptCount val="1"/>
                <c:pt idx="0">
                  <c:v>Self-Insurer Service Fee</c:v>
                </c:pt>
              </c:strCache>
            </c:strRef>
          </c:tx>
          <c:spPr>
            <a:ln w="28575"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Balance'!$B$8:$Z$8</c:f>
              <c:numCache>
                <c:formatCode>#,##0</c:formatCode>
                <c:ptCount val="10"/>
                <c:pt idx="0">
                  <c:v>2134135</c:v>
                </c:pt>
                <c:pt idx="1">
                  <c:v>2130703.9900000002</c:v>
                </c:pt>
                <c:pt idx="2">
                  <c:v>2109489.17</c:v>
                </c:pt>
                <c:pt idx="3">
                  <c:v>2063407.91</c:v>
                </c:pt>
                <c:pt idx="4">
                  <c:v>1667541.7</c:v>
                </c:pt>
                <c:pt idx="5">
                  <c:v>1411006.66</c:v>
                </c:pt>
                <c:pt idx="6">
                  <c:v>1684669.81</c:v>
                </c:pt>
                <c:pt idx="7">
                  <c:v>1486444.92</c:v>
                </c:pt>
                <c:pt idx="8">
                  <c:v>1600136.36</c:v>
                </c:pt>
                <c:pt idx="9">
                  <c:v>1664867.82</c:v>
                </c:pt>
              </c:numCache>
            </c:numRef>
          </c:val>
          <c:smooth val="0"/>
          <c:extLst>
            <c:ext xmlns:c16="http://schemas.microsoft.com/office/drawing/2014/chart" uri="{C3380CC4-5D6E-409C-BE32-E72D297353CC}">
              <c16:uniqueId val="{00000002-B205-465B-95AC-E5A2622AFAF5}"/>
            </c:ext>
          </c:extLst>
        </c:ser>
        <c:ser>
          <c:idx val="3"/>
          <c:order val="3"/>
          <c:tx>
            <c:strRef>
              <c:f>'WSCAA Rev-Exp Fund Balance'!$A$9</c:f>
              <c:strCache>
                <c:ptCount val="1"/>
                <c:pt idx="0">
                  <c:v>WC Penalties</c:v>
                </c:pt>
              </c:strCache>
            </c:strRef>
          </c:tx>
          <c:spPr>
            <a:ln w="28575"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Balance'!$B$9:$Z$9</c:f>
              <c:numCache>
                <c:formatCode>#,##0</c:formatCode>
                <c:ptCount val="10"/>
                <c:pt idx="0">
                  <c:v>0</c:v>
                </c:pt>
                <c:pt idx="1">
                  <c:v>0</c:v>
                </c:pt>
                <c:pt idx="2">
                  <c:v>0</c:v>
                </c:pt>
                <c:pt idx="3">
                  <c:v>147602.5</c:v>
                </c:pt>
                <c:pt idx="4">
                  <c:v>434225</c:v>
                </c:pt>
                <c:pt idx="5">
                  <c:v>539791.79</c:v>
                </c:pt>
                <c:pt idx="6">
                  <c:v>306690</c:v>
                </c:pt>
                <c:pt idx="7">
                  <c:v>520436.18</c:v>
                </c:pt>
                <c:pt idx="8">
                  <c:v>464385.05</c:v>
                </c:pt>
                <c:pt idx="9">
                  <c:v>339755.41</c:v>
                </c:pt>
              </c:numCache>
            </c:numRef>
          </c:val>
          <c:smooth val="0"/>
          <c:extLst>
            <c:ext xmlns:c16="http://schemas.microsoft.com/office/drawing/2014/chart" uri="{C3380CC4-5D6E-409C-BE32-E72D297353CC}">
              <c16:uniqueId val="{00000003-B205-465B-95AC-E5A2622AFAF5}"/>
            </c:ext>
          </c:extLst>
        </c:ser>
        <c:ser>
          <c:idx val="4"/>
          <c:order val="4"/>
          <c:tx>
            <c:strRef>
              <c:f>'WSCAA Rev-Exp Fund Balance'!$A$10</c:f>
              <c:strCache>
                <c:ptCount val="1"/>
                <c:pt idx="0">
                  <c:v>Misc</c:v>
                </c:pt>
              </c:strCache>
            </c:strRef>
          </c:tx>
          <c:spPr>
            <a:ln w="28575"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Balance'!$B$10:$Z$10</c:f>
              <c:numCache>
                <c:formatCode>#,##0</c:formatCode>
                <c:ptCount val="10"/>
                <c:pt idx="0">
                  <c:v>8319.42</c:v>
                </c:pt>
                <c:pt idx="1">
                  <c:v>10267.969999999999</c:v>
                </c:pt>
                <c:pt idx="2">
                  <c:v>9789.15</c:v>
                </c:pt>
                <c:pt idx="3">
                  <c:v>6207</c:v>
                </c:pt>
                <c:pt idx="4">
                  <c:v>7251</c:v>
                </c:pt>
                <c:pt idx="5">
                  <c:v>13227.84</c:v>
                </c:pt>
                <c:pt idx="6">
                  <c:v>5210</c:v>
                </c:pt>
                <c:pt idx="7">
                  <c:v>1850</c:v>
                </c:pt>
                <c:pt idx="8">
                  <c:v>3385</c:v>
                </c:pt>
                <c:pt idx="9">
                  <c:v>10876.39</c:v>
                </c:pt>
              </c:numCache>
            </c:numRef>
          </c:val>
          <c:smooth val="0"/>
          <c:extLst>
            <c:ext xmlns:c16="http://schemas.microsoft.com/office/drawing/2014/chart" uri="{C3380CC4-5D6E-409C-BE32-E72D297353CC}">
              <c16:uniqueId val="{00000004-B205-465B-95AC-E5A2622AFAF5}"/>
            </c:ext>
          </c:extLst>
        </c:ser>
        <c:ser>
          <c:idx val="5"/>
          <c:order val="5"/>
          <c:tx>
            <c:strRef>
              <c:f>'WSCAA Rev-Exp Fund Balance'!$A$11</c:f>
              <c:strCache>
                <c:ptCount val="1"/>
                <c:pt idx="0">
                  <c:v>Revenue Total</c:v>
                </c:pt>
              </c:strCache>
            </c:strRef>
          </c:tx>
          <c:spPr>
            <a:ln w="28575" cap="rnd">
              <a:solidFill>
                <a:schemeClr val="accent6"/>
              </a:solid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Balance'!$B$11:$Z$11</c:f>
              <c:numCache>
                <c:formatCode>#,##0</c:formatCode>
                <c:ptCount val="10"/>
                <c:pt idx="0">
                  <c:v>7203395.4199999999</c:v>
                </c:pt>
                <c:pt idx="1">
                  <c:v>6974227.96</c:v>
                </c:pt>
                <c:pt idx="2">
                  <c:v>6663401.3200000003</c:v>
                </c:pt>
                <c:pt idx="3">
                  <c:v>7616164.4100000001</c:v>
                </c:pt>
                <c:pt idx="4">
                  <c:v>7709193.7000000002</c:v>
                </c:pt>
                <c:pt idx="5">
                  <c:v>6866529.29</c:v>
                </c:pt>
                <c:pt idx="6">
                  <c:v>6439345.8100000005</c:v>
                </c:pt>
                <c:pt idx="7">
                  <c:v>6507298.0999999996</c:v>
                </c:pt>
                <c:pt idx="8">
                  <c:v>6722658.4100000001</c:v>
                </c:pt>
                <c:pt idx="9">
                  <c:v>6651844.6200000001</c:v>
                </c:pt>
              </c:numCache>
            </c:numRef>
          </c:val>
          <c:smooth val="0"/>
          <c:extLst>
            <c:ext xmlns:c16="http://schemas.microsoft.com/office/drawing/2014/chart" uri="{C3380CC4-5D6E-409C-BE32-E72D297353CC}">
              <c16:uniqueId val="{00000005-B205-465B-95AC-E5A2622AFAF5}"/>
            </c:ext>
          </c:extLst>
        </c:ser>
        <c:ser>
          <c:idx val="6"/>
          <c:order val="6"/>
          <c:tx>
            <c:strRef>
              <c:f>'WSCAA Rev-Exp Fund Balance'!$A$12</c:f>
              <c:strCache>
                <c:ptCount val="1"/>
                <c:pt idx="0">
                  <c:v>from ASD Fund Balance History</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Balance'!$B$12:$Z$12</c:f>
            </c:numRef>
          </c:val>
          <c:smooth val="0"/>
          <c:extLst>
            <c:ext xmlns:c16="http://schemas.microsoft.com/office/drawing/2014/chart" uri="{C3380CC4-5D6E-409C-BE32-E72D297353CC}">
              <c16:uniqueId val="{00000006-B205-465B-95AC-E5A2622AFAF5}"/>
            </c:ext>
          </c:extLst>
        </c:ser>
        <c:ser>
          <c:idx val="7"/>
          <c:order val="7"/>
          <c:tx>
            <c:strRef>
              <c:f>'WSCAA Rev-Exp Fund Balance'!$A$13</c:f>
              <c:strCache>
                <c:ptCount val="1"/>
                <c:pt idx="0">
                  <c:v>Difference</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Balance'!$B$13:$Z$13</c:f>
            </c:numRef>
          </c:val>
          <c:smooth val="0"/>
          <c:extLst>
            <c:ext xmlns:c16="http://schemas.microsoft.com/office/drawing/2014/chart" uri="{C3380CC4-5D6E-409C-BE32-E72D297353CC}">
              <c16:uniqueId val="{00000007-B205-465B-95AC-E5A2622AFAF5}"/>
            </c:ext>
          </c:extLst>
        </c:ser>
        <c:ser>
          <c:idx val="8"/>
          <c:order val="8"/>
          <c:tx>
            <c:strRef>
              <c:f>'WSCAA Rev-Exp Fund Balance'!$A$14</c:f>
              <c:strCache>
                <c:ptCount val="1"/>
              </c:strCache>
            </c:strRef>
          </c:tx>
          <c:spPr>
            <a:ln w="28575"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Balance'!$B$14:$Z$14</c:f>
              <c:numCache>
                <c:formatCode>General</c:formatCode>
                <c:ptCount val="10"/>
              </c:numCache>
            </c:numRef>
          </c:val>
          <c:smooth val="0"/>
          <c:extLst>
            <c:ext xmlns:c16="http://schemas.microsoft.com/office/drawing/2014/chart" uri="{C3380CC4-5D6E-409C-BE32-E72D297353CC}">
              <c16:uniqueId val="{00000008-B205-465B-95AC-E5A2622AFAF5}"/>
            </c:ext>
          </c:extLst>
        </c:ser>
        <c:ser>
          <c:idx val="9"/>
          <c:order val="9"/>
          <c:tx>
            <c:strRef>
              <c:f>'WSCAA Rev-Exp Fund Balance'!$A$15</c:f>
              <c:strCache>
                <c:ptCount val="1"/>
                <c:pt idx="0">
                  <c:v>EXPENDITURE</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Balance'!$B$15:$Z$15</c:f>
              <c:numCache>
                <c:formatCode>General</c:formatCode>
                <c:ptCount val="10"/>
              </c:numCache>
            </c:numRef>
          </c:val>
          <c:smooth val="0"/>
          <c:extLst>
            <c:ext xmlns:c16="http://schemas.microsoft.com/office/drawing/2014/chart" uri="{C3380CC4-5D6E-409C-BE32-E72D297353CC}">
              <c16:uniqueId val="{00000009-B205-465B-95AC-E5A2622AFAF5}"/>
            </c:ext>
          </c:extLst>
        </c:ser>
        <c:ser>
          <c:idx val="10"/>
          <c:order val="10"/>
          <c:tx>
            <c:strRef>
              <c:f>'WSCAA Rev-Exp Fund Balance'!$A$16</c:f>
              <c:strCache>
                <c:ptCount val="1"/>
                <c:pt idx="0">
                  <c:v>Workers' Comp</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Balance'!$B$16:$Z$16</c:f>
              <c:numCache>
                <c:formatCode>#,##0</c:formatCode>
                <c:ptCount val="10"/>
                <c:pt idx="0">
                  <c:v>5522900.5999999996</c:v>
                </c:pt>
                <c:pt idx="1">
                  <c:v>5360428.79</c:v>
                </c:pt>
                <c:pt idx="2">
                  <c:v>5511057</c:v>
                </c:pt>
                <c:pt idx="3">
                  <c:v>5368922.8799999999</c:v>
                </c:pt>
                <c:pt idx="4">
                  <c:v>5330051.21</c:v>
                </c:pt>
                <c:pt idx="5">
                  <c:v>4849490.55</c:v>
                </c:pt>
                <c:pt idx="6">
                  <c:v>5568014.5099999998</c:v>
                </c:pt>
                <c:pt idx="7">
                  <c:v>5647669.8200000003</c:v>
                </c:pt>
                <c:pt idx="8">
                  <c:v>5679967.6799999997</c:v>
                </c:pt>
                <c:pt idx="9">
                  <c:v>5573382.2000000002</c:v>
                </c:pt>
              </c:numCache>
            </c:numRef>
          </c:val>
          <c:smooth val="0"/>
          <c:extLst>
            <c:ext xmlns:c16="http://schemas.microsoft.com/office/drawing/2014/chart" uri="{C3380CC4-5D6E-409C-BE32-E72D297353CC}">
              <c16:uniqueId val="{0000000A-B205-465B-95AC-E5A2622AFAF5}"/>
            </c:ext>
          </c:extLst>
        </c:ser>
        <c:ser>
          <c:idx val="11"/>
          <c:order val="11"/>
          <c:tx>
            <c:strRef>
              <c:f>'WSCAA Rev-Exp Fund Balance'!$A$17</c:f>
              <c:strCache>
                <c:ptCount val="1"/>
                <c:pt idx="0">
                  <c:v>WC Appeals Commission</c:v>
                </c:pt>
              </c:strCache>
            </c:strRef>
          </c:tx>
          <c:spPr>
            <a:ln w="28575"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Balance'!$B$17:$Z$17</c:f>
              <c:numCache>
                <c:formatCode>#,##0</c:formatCode>
                <c:ptCount val="10"/>
                <c:pt idx="0">
                  <c:v>377405.47</c:v>
                </c:pt>
                <c:pt idx="1">
                  <c:v>251146.03</c:v>
                </c:pt>
                <c:pt idx="2">
                  <c:v>301739</c:v>
                </c:pt>
                <c:pt idx="3">
                  <c:v>323041.26</c:v>
                </c:pt>
                <c:pt idx="4">
                  <c:v>344934.34</c:v>
                </c:pt>
                <c:pt idx="5">
                  <c:v>330967.61</c:v>
                </c:pt>
                <c:pt idx="6">
                  <c:v>349340.79</c:v>
                </c:pt>
                <c:pt idx="7">
                  <c:v>391564.18</c:v>
                </c:pt>
                <c:pt idx="8">
                  <c:v>373796.46</c:v>
                </c:pt>
                <c:pt idx="9">
                  <c:v>371610.22</c:v>
                </c:pt>
              </c:numCache>
            </c:numRef>
          </c:val>
          <c:smooth val="0"/>
          <c:extLst>
            <c:ext xmlns:c16="http://schemas.microsoft.com/office/drawing/2014/chart" uri="{C3380CC4-5D6E-409C-BE32-E72D297353CC}">
              <c16:uniqueId val="{0000000B-B205-465B-95AC-E5A2622AFAF5}"/>
            </c:ext>
          </c:extLst>
        </c:ser>
        <c:ser>
          <c:idx val="12"/>
          <c:order val="12"/>
          <c:tx>
            <c:strRef>
              <c:f>'WSCAA Rev-Exp Fund Balance'!$A$18</c:f>
              <c:strCache>
                <c:ptCount val="1"/>
                <c:pt idx="0">
                  <c:v>WC Capital Improvement Project</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Balance'!$B$18:$Z$18</c:f>
            </c:numRef>
          </c:val>
          <c:smooth val="0"/>
          <c:extLst xmlns:c15="http://schemas.microsoft.com/office/drawing/2012/chart">
            <c:ext xmlns:c16="http://schemas.microsoft.com/office/drawing/2014/chart" uri="{C3380CC4-5D6E-409C-BE32-E72D297353CC}">
              <c16:uniqueId val="{0000000C-B205-465B-95AC-E5A2622AFAF5}"/>
            </c:ext>
          </c:extLst>
        </c:ser>
        <c:ser>
          <c:idx val="13"/>
          <c:order val="13"/>
          <c:tx>
            <c:strRef>
              <c:f>'WSCAA Rev-Exp Fund Balance'!$A$19</c:f>
              <c:strCache>
                <c:ptCount val="1"/>
                <c:pt idx="0">
                  <c:v>Occupational Safety and Health</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Balance'!$B$19:$Z$19</c:f>
              <c:numCache>
                <c:formatCode>#,##0</c:formatCode>
                <c:ptCount val="10"/>
                <c:pt idx="0">
                  <c:v>1921533.44</c:v>
                </c:pt>
                <c:pt idx="1">
                  <c:v>1668807.75</c:v>
                </c:pt>
                <c:pt idx="2">
                  <c:v>2097546.56</c:v>
                </c:pt>
                <c:pt idx="3">
                  <c:v>1829103.94</c:v>
                </c:pt>
                <c:pt idx="4">
                  <c:v>1908692.29</c:v>
                </c:pt>
                <c:pt idx="5">
                  <c:v>2137114.85</c:v>
                </c:pt>
                <c:pt idx="6">
                  <c:v>1923530.97</c:v>
                </c:pt>
                <c:pt idx="7">
                  <c:v>157410.18</c:v>
                </c:pt>
                <c:pt idx="8">
                  <c:v>226803.12</c:v>
                </c:pt>
                <c:pt idx="9">
                  <c:v>616503.15</c:v>
                </c:pt>
              </c:numCache>
            </c:numRef>
          </c:val>
          <c:smooth val="0"/>
          <c:extLst>
            <c:ext xmlns:c16="http://schemas.microsoft.com/office/drawing/2014/chart" uri="{C3380CC4-5D6E-409C-BE32-E72D297353CC}">
              <c16:uniqueId val="{0000000D-B205-465B-95AC-E5A2622AFAF5}"/>
            </c:ext>
          </c:extLst>
        </c:ser>
        <c:ser>
          <c:idx val="14"/>
          <c:order val="14"/>
          <c:tx>
            <c:strRef>
              <c:f>'WSCAA Rev-Exp Fund Balance'!$A$20</c:f>
              <c:strCache>
                <c:ptCount val="1"/>
                <c:pt idx="0">
                  <c:v>Labor Market Info</c:v>
                </c:pt>
              </c:strCache>
            </c:strRef>
          </c:tx>
          <c:spPr>
            <a:ln w="28575"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Balance'!$B$20:$Z$20</c:f>
              <c:numCache>
                <c:formatCode>#,##0</c:formatCode>
                <c:ptCount val="10"/>
                <c:pt idx="0">
                  <c:v>108114.75</c:v>
                </c:pt>
                <c:pt idx="1">
                  <c:v>87083.39</c:v>
                </c:pt>
                <c:pt idx="2">
                  <c:v>60779</c:v>
                </c:pt>
                <c:pt idx="3">
                  <c:v>67645.570000000007</c:v>
                </c:pt>
                <c:pt idx="4">
                  <c:v>101346.88</c:v>
                </c:pt>
                <c:pt idx="5">
                  <c:v>71402.84</c:v>
                </c:pt>
                <c:pt idx="6">
                  <c:v>79270.12</c:v>
                </c:pt>
                <c:pt idx="7">
                  <c:v>83603.789999999994</c:v>
                </c:pt>
                <c:pt idx="8">
                  <c:v>69946.259999999995</c:v>
                </c:pt>
                <c:pt idx="9">
                  <c:v>77425.72</c:v>
                </c:pt>
              </c:numCache>
            </c:numRef>
          </c:val>
          <c:smooth val="0"/>
          <c:extLst xmlns:c15="http://schemas.microsoft.com/office/drawing/2012/chart">
            <c:ext xmlns:c16="http://schemas.microsoft.com/office/drawing/2014/chart" uri="{C3380CC4-5D6E-409C-BE32-E72D297353CC}">
              <c16:uniqueId val="{0000000E-B205-465B-95AC-E5A2622AFAF5}"/>
            </c:ext>
          </c:extLst>
        </c:ser>
        <c:ser>
          <c:idx val="15"/>
          <c:order val="15"/>
          <c:tx>
            <c:strRef>
              <c:f>'WSCAA Rev-Exp Fund Balance'!$A$21</c:f>
              <c:strCache>
                <c:ptCount val="1"/>
                <c:pt idx="0">
                  <c:v>Misc</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Balance'!$B$21:$Z$21</c:f>
            </c:numRef>
          </c:val>
          <c:smooth val="0"/>
          <c:extLst>
            <c:ext xmlns:c16="http://schemas.microsoft.com/office/drawing/2014/chart" uri="{C3380CC4-5D6E-409C-BE32-E72D297353CC}">
              <c16:uniqueId val="{0000000F-B205-465B-95AC-E5A2622AFAF5}"/>
            </c:ext>
          </c:extLst>
        </c:ser>
        <c:ser>
          <c:idx val="16"/>
          <c:order val="16"/>
          <c:tx>
            <c:strRef>
              <c:f>'WSCAA Rev-Exp Fund Balance'!$A$22</c:f>
              <c:strCache>
                <c:ptCount val="1"/>
                <c:pt idx="0">
                  <c:v>Expenditure Total</c:v>
                </c:pt>
              </c:strCache>
            </c:strRef>
          </c:tx>
          <c:spPr>
            <a:ln w="28575" cap="rnd">
              <a:solidFill>
                <a:schemeClr val="accent5">
                  <a:lumMod val="80000"/>
                  <a:lumOff val="20000"/>
                </a:schemeClr>
              </a:solid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Balance'!$B$22:$Z$22</c:f>
              <c:numCache>
                <c:formatCode>#,##0</c:formatCode>
                <c:ptCount val="10"/>
                <c:pt idx="0">
                  <c:v>7945200.459999999</c:v>
                </c:pt>
                <c:pt idx="1">
                  <c:v>7377341.7000000002</c:v>
                </c:pt>
                <c:pt idx="2">
                  <c:v>7971121.5600000005</c:v>
                </c:pt>
                <c:pt idx="3">
                  <c:v>7588713.6500000004</c:v>
                </c:pt>
                <c:pt idx="4">
                  <c:v>7685024.7199999997</c:v>
                </c:pt>
                <c:pt idx="5">
                  <c:v>7388975.8499999996</c:v>
                </c:pt>
                <c:pt idx="6">
                  <c:v>7920156.3899999997</c:v>
                </c:pt>
                <c:pt idx="7">
                  <c:v>6280247.9699999997</c:v>
                </c:pt>
                <c:pt idx="8">
                  <c:v>6350513.5199999996</c:v>
                </c:pt>
                <c:pt idx="9">
                  <c:v>6638921.29</c:v>
                </c:pt>
              </c:numCache>
            </c:numRef>
          </c:val>
          <c:smooth val="0"/>
          <c:extLst>
            <c:ext xmlns:c16="http://schemas.microsoft.com/office/drawing/2014/chart" uri="{C3380CC4-5D6E-409C-BE32-E72D297353CC}">
              <c16:uniqueId val="{00000010-B205-465B-95AC-E5A2622AFAF5}"/>
            </c:ext>
          </c:extLst>
        </c:ser>
        <c:ser>
          <c:idx val="17"/>
          <c:order val="17"/>
          <c:tx>
            <c:strRef>
              <c:f>'WSCAA Rev-Exp Fund Balance'!$A$23</c:f>
              <c:strCache>
                <c:ptCount val="1"/>
                <c:pt idx="0">
                  <c:v>from ASD Fund Balance History</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Balance'!$B$23:$Z$23</c:f>
            </c:numRef>
          </c:val>
          <c:smooth val="0"/>
          <c:extLst>
            <c:ext xmlns:c16="http://schemas.microsoft.com/office/drawing/2014/chart" uri="{C3380CC4-5D6E-409C-BE32-E72D297353CC}">
              <c16:uniqueId val="{00000011-B205-465B-95AC-E5A2622AFAF5}"/>
            </c:ext>
          </c:extLst>
        </c:ser>
        <c:ser>
          <c:idx val="18"/>
          <c:order val="18"/>
          <c:tx>
            <c:strRef>
              <c:f>'WSCAA Rev-Exp Fund Balance'!$A$24</c:f>
              <c:strCache>
                <c:ptCount val="1"/>
                <c:pt idx="0">
                  <c:v>Difference</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Balance'!$B$24:$Z$24</c:f>
            </c:numRef>
          </c:val>
          <c:smooth val="0"/>
          <c:extLst>
            <c:ext xmlns:c16="http://schemas.microsoft.com/office/drawing/2014/chart" uri="{C3380CC4-5D6E-409C-BE32-E72D297353CC}">
              <c16:uniqueId val="{00000012-B205-465B-95AC-E5A2622AFAF5}"/>
            </c:ext>
          </c:extLst>
        </c:ser>
        <c:ser>
          <c:idx val="19"/>
          <c:order val="19"/>
          <c:tx>
            <c:strRef>
              <c:f>'WSCAA Rev-Exp Fund Balance'!$A$26</c:f>
              <c:strCache>
                <c:ptCount val="1"/>
                <c:pt idx="0">
                  <c:v>Fund Sweep</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Balance'!$B$26:$Z$26</c:f>
              <c:numCache>
                <c:formatCode>General</c:formatCode>
                <c:ptCount val="10"/>
                <c:pt idx="6" formatCode="#,##0.0">
                  <c:v>2040403.09</c:v>
                </c:pt>
                <c:pt idx="7" formatCode="#,##0.0">
                  <c:v>332233.57</c:v>
                </c:pt>
                <c:pt idx="8" formatCode="#,##0.0">
                  <c:v>374562.32</c:v>
                </c:pt>
              </c:numCache>
            </c:numRef>
          </c:val>
          <c:smooth val="0"/>
          <c:extLst>
            <c:ext xmlns:c16="http://schemas.microsoft.com/office/drawing/2014/chart" uri="{C3380CC4-5D6E-409C-BE32-E72D297353CC}">
              <c16:uniqueId val="{00000013-B205-465B-95AC-E5A2622AFAF5}"/>
            </c:ext>
          </c:extLst>
        </c:ser>
        <c:ser>
          <c:idx val="20"/>
          <c:order val="20"/>
          <c:tx>
            <c:strRef>
              <c:f>'WSCAA Rev-Exp Fund Balance'!$A$28</c:f>
              <c:strCache>
                <c:ptCount val="1"/>
                <c:pt idx="0">
                  <c:v>FUND BALANCE (year end)</c:v>
                </c:pt>
              </c:strCache>
            </c:strRef>
          </c:tx>
          <c:spPr>
            <a:ln w="25400" cap="rnd">
              <a:noFill/>
              <a:round/>
            </a:ln>
            <a:effectLst/>
          </c:spPr>
          <c:marker>
            <c:symbol val="none"/>
          </c:marker>
          <c:cat>
            <c:strRef>
              <c:f>'WSCAA Rev-Exp Fund Balance'!$B$4:$Z$4</c:f>
              <c:strCache>
                <c:ptCount val="10"/>
                <c:pt idx="0">
                  <c:v>FY16</c:v>
                </c:pt>
                <c:pt idx="1">
                  <c:v>FY17</c:v>
                </c:pt>
                <c:pt idx="2">
                  <c:v>FY18</c:v>
                </c:pt>
                <c:pt idx="3">
                  <c:v>FY19</c:v>
                </c:pt>
                <c:pt idx="4">
                  <c:v>FY20</c:v>
                </c:pt>
                <c:pt idx="5">
                  <c:v>FY21</c:v>
                </c:pt>
                <c:pt idx="6">
                  <c:v>FY22</c:v>
                </c:pt>
                <c:pt idx="7">
                  <c:v>FY23</c:v>
                </c:pt>
                <c:pt idx="8">
                  <c:v>FY24</c:v>
                </c:pt>
                <c:pt idx="9">
                  <c:v>FY25</c:v>
                </c:pt>
              </c:strCache>
            </c:strRef>
          </c:cat>
          <c:val>
            <c:numRef>
              <c:f>'WSCAA Rev-Exp Fund Balance'!$B$28:$Z$28</c:f>
              <c:numCache>
                <c:formatCode>#,##0</c:formatCode>
                <c:ptCount val="10"/>
                <c:pt idx="0">
                  <c:v>5737409.9600000009</c:v>
                </c:pt>
                <c:pt idx="1">
                  <c:v>5334296.2200000016</c:v>
                </c:pt>
                <c:pt idx="2">
                  <c:v>4026575.9800000023</c:v>
                </c:pt>
                <c:pt idx="3">
                  <c:v>4054026.7400000021</c:v>
                </c:pt>
                <c:pt idx="4">
                  <c:v>4126314.09</c:v>
                </c:pt>
                <c:pt idx="5">
                  <c:v>3603867.5299999993</c:v>
                </c:pt>
                <c:pt idx="6">
                  <c:v>82653.860000000102</c:v>
                </c:pt>
                <c:pt idx="7">
                  <c:v>-22529.579999999783</c:v>
                </c:pt>
                <c:pt idx="8">
                  <c:v>-24947.009999999485</c:v>
                </c:pt>
                <c:pt idx="9">
                  <c:v>-12023.679999999702</c:v>
                </c:pt>
              </c:numCache>
            </c:numRef>
          </c:val>
          <c:smooth val="0"/>
          <c:extLst>
            <c:ext xmlns:c16="http://schemas.microsoft.com/office/drawing/2014/chart" uri="{C3380CC4-5D6E-409C-BE32-E72D297353CC}">
              <c16:uniqueId val="{00000014-B205-465B-95AC-E5A2622AFAF5}"/>
            </c:ext>
          </c:extLst>
        </c:ser>
        <c:dLbls>
          <c:showLegendKey val="0"/>
          <c:showVal val="0"/>
          <c:showCatName val="0"/>
          <c:showSerName val="0"/>
          <c:showPercent val="0"/>
          <c:showBubbleSize val="0"/>
        </c:dLbls>
        <c:smooth val="0"/>
        <c:axId val="586379656"/>
        <c:axId val="586376704"/>
        <c:extLst/>
      </c:lineChart>
      <c:catAx>
        <c:axId val="58637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86376704"/>
        <c:crosses val="autoZero"/>
        <c:auto val="1"/>
        <c:lblAlgn val="ctr"/>
        <c:lblOffset val="100"/>
        <c:noMultiLvlLbl val="0"/>
      </c:catAx>
      <c:valAx>
        <c:axId val="586376704"/>
        <c:scaling>
          <c:orientation val="minMax"/>
          <c:min val="600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58637965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0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1">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50000"/>
        <a:lumOff val="50000"/>
      </a:schemeClr>
    </cs:fontRef>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bg1"/>
    </cs:fontRef>
    <cs:spPr>
      <a:solidFill>
        <a:schemeClr val="tx1">
          <a:lumMod val="35000"/>
          <a:lumOff val="65000"/>
        </a:schemeClr>
      </a:solidFill>
    </cs:spPr>
    <cs:defRPr sz="900"/>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900"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00" b="0" kern="1200" cap="none" spc="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483F3B-BA7A-4A62-AF33-DDFA11083B41}"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16E1FA69-DCA4-462A-A0AE-E0E24F9DDDA9}">
      <dgm:prSet/>
      <dgm:spPr/>
      <dgm:t>
        <a:bodyPr/>
        <a:lstStyle/>
        <a:p>
          <a:r>
            <a:rPr lang="en-US" dirty="0"/>
            <a:t>Administration:</a:t>
          </a:r>
        </a:p>
      </dgm:t>
    </dgm:pt>
    <dgm:pt modelId="{378B6117-77D4-4A5C-8378-967216B2EC21}" type="parTrans" cxnId="{A27D2C0E-28A2-410C-80EA-5317ECABE446}">
      <dgm:prSet/>
      <dgm:spPr/>
      <dgm:t>
        <a:bodyPr/>
        <a:lstStyle/>
        <a:p>
          <a:endParaRPr lang="en-US"/>
        </a:p>
      </dgm:t>
    </dgm:pt>
    <dgm:pt modelId="{5B1AEA7B-E2ED-4BE7-A74E-4B81F8005208}" type="sibTrans" cxnId="{A27D2C0E-28A2-410C-80EA-5317ECABE446}">
      <dgm:prSet/>
      <dgm:spPr/>
      <dgm:t>
        <a:bodyPr/>
        <a:lstStyle/>
        <a:p>
          <a:endParaRPr lang="en-US"/>
        </a:p>
      </dgm:t>
    </dgm:pt>
    <dgm:pt modelId="{951A5CA1-F1A6-4736-99D3-E812CCD99F29}">
      <dgm:prSet/>
      <dgm:spPr/>
      <dgm:t>
        <a:bodyPr/>
        <a:lstStyle/>
        <a:p>
          <a:pPr marL="114300" lvl="1" indent="0" defTabSz="533400">
            <a:spcBef>
              <a:spcPct val="0"/>
            </a:spcBef>
            <a:spcAft>
              <a:spcPct val="20000"/>
            </a:spcAft>
            <a:buFont typeface="Arial" panose="020B0604020202020204" pitchFamily="34" charset="0"/>
            <a:buChar char="•"/>
          </a:pPr>
          <a:r>
            <a:rPr lang="en-US" kern="1200" dirty="0">
              <a:latin typeface="Calibri" panose="020F0502020204030204"/>
              <a:ea typeface="+mn-ea"/>
              <a:cs typeface="+mn-cs"/>
            </a:rPr>
            <a:t>Log almost 20,000 reports of injury annually</a:t>
          </a:r>
        </a:p>
        <a:p>
          <a:pPr marL="114300" lvl="1" indent="0" defTabSz="533400">
            <a:spcBef>
              <a:spcPct val="0"/>
            </a:spcBef>
            <a:spcAft>
              <a:spcPct val="20000"/>
            </a:spcAft>
            <a:buFont typeface="Arial" panose="020B0604020202020204" pitchFamily="34" charset="0"/>
            <a:buChar char="•"/>
          </a:pPr>
          <a:r>
            <a:rPr lang="en-US" kern="1200" dirty="0"/>
            <a:t>Track $250m in benefits and services</a:t>
          </a:r>
        </a:p>
        <a:p>
          <a:pPr marL="114300" lvl="1" indent="0" defTabSz="533400">
            <a:spcBef>
              <a:spcPct val="0"/>
            </a:spcBef>
            <a:spcAft>
              <a:spcPct val="20000"/>
            </a:spcAft>
            <a:buFont typeface="Arial" panose="020B0604020202020204" pitchFamily="34" charset="0"/>
            <a:buChar char="•"/>
          </a:pPr>
          <a:r>
            <a:rPr lang="en-US" kern="1200" dirty="0"/>
            <a:t>Compile and store data from over 60 years of claims </a:t>
          </a:r>
        </a:p>
      </dgm:t>
    </dgm:pt>
    <dgm:pt modelId="{A6E5B807-DB30-4170-9117-0180F22ED78C}" type="parTrans" cxnId="{B0AAE0CD-45DC-48E6-86D9-9967411BCEEC}">
      <dgm:prSet/>
      <dgm:spPr/>
      <dgm:t>
        <a:bodyPr/>
        <a:lstStyle/>
        <a:p>
          <a:endParaRPr lang="en-US"/>
        </a:p>
      </dgm:t>
    </dgm:pt>
    <dgm:pt modelId="{549F1AF4-5A15-4924-BB52-49BE1C82DE4A}" type="sibTrans" cxnId="{B0AAE0CD-45DC-48E6-86D9-9967411BCEEC}">
      <dgm:prSet/>
      <dgm:spPr/>
      <dgm:t>
        <a:bodyPr/>
        <a:lstStyle/>
        <a:p>
          <a:endParaRPr lang="en-US"/>
        </a:p>
      </dgm:t>
    </dgm:pt>
    <dgm:pt modelId="{268B37E0-CDF2-4A44-B57B-7CB0889D7568}">
      <dgm:prSet/>
      <dgm:spPr/>
      <dgm:t>
        <a:bodyPr/>
        <a:lstStyle/>
        <a:p>
          <a:r>
            <a:rPr lang="en-US" dirty="0"/>
            <a:t>Adjudication:</a:t>
          </a:r>
        </a:p>
      </dgm:t>
    </dgm:pt>
    <dgm:pt modelId="{ECCA9B4B-3D60-4C1C-9E5A-2B944B101A28}" type="parTrans" cxnId="{531CBD0C-E932-44CA-BE2C-E2F2CE580CC4}">
      <dgm:prSet/>
      <dgm:spPr/>
      <dgm:t>
        <a:bodyPr/>
        <a:lstStyle/>
        <a:p>
          <a:endParaRPr lang="en-US"/>
        </a:p>
      </dgm:t>
    </dgm:pt>
    <dgm:pt modelId="{2BACA6DE-B5D7-4A8A-A542-4003A9882783}" type="sibTrans" cxnId="{531CBD0C-E932-44CA-BE2C-E2F2CE580CC4}">
      <dgm:prSet/>
      <dgm:spPr/>
      <dgm:t>
        <a:bodyPr/>
        <a:lstStyle/>
        <a:p>
          <a:endParaRPr lang="en-US"/>
        </a:p>
      </dgm:t>
    </dgm:pt>
    <dgm:pt modelId="{11577C10-CF88-4E5C-A8E1-BDB540B11F81}">
      <dgm:prSet/>
      <dgm:spPr/>
      <dgm:t>
        <a:bodyPr/>
        <a:lstStyle/>
        <a:p>
          <a:r>
            <a:rPr lang="en-US" dirty="0"/>
            <a:t>Reemployment:</a:t>
          </a:r>
        </a:p>
      </dgm:t>
    </dgm:pt>
    <dgm:pt modelId="{9560B02C-FD9B-43E0-AF86-2B319CEABCA8}" type="parTrans" cxnId="{43790F71-F416-4FD8-9B9B-1EF34536A888}">
      <dgm:prSet/>
      <dgm:spPr/>
      <dgm:t>
        <a:bodyPr/>
        <a:lstStyle/>
        <a:p>
          <a:endParaRPr lang="en-US"/>
        </a:p>
      </dgm:t>
    </dgm:pt>
    <dgm:pt modelId="{DEE03700-DCE8-4383-AA55-533789B39934}" type="sibTrans" cxnId="{43790F71-F416-4FD8-9B9B-1EF34536A888}">
      <dgm:prSet/>
      <dgm:spPr/>
      <dgm:t>
        <a:bodyPr/>
        <a:lstStyle/>
        <a:p>
          <a:endParaRPr lang="en-US"/>
        </a:p>
      </dgm:t>
    </dgm:pt>
    <dgm:pt modelId="{436CD21B-7983-49D2-8B5A-367673E64379}">
      <dgm:prSet/>
      <dgm:spPr/>
      <dgm:t>
        <a:bodyPr/>
        <a:lstStyle/>
        <a:p>
          <a:r>
            <a:rPr lang="en-US" dirty="0"/>
            <a:t>Orders eligibility evaluations</a:t>
          </a:r>
        </a:p>
      </dgm:t>
    </dgm:pt>
    <dgm:pt modelId="{9E22BF35-D68D-4866-AF32-EDA0D2C7B416}" type="parTrans" cxnId="{BE7315A5-91C7-4D0D-B56F-D787A4891BCE}">
      <dgm:prSet/>
      <dgm:spPr/>
      <dgm:t>
        <a:bodyPr/>
        <a:lstStyle/>
        <a:p>
          <a:endParaRPr lang="en-US"/>
        </a:p>
      </dgm:t>
    </dgm:pt>
    <dgm:pt modelId="{6BC33CAD-49B9-4637-94C3-2EEB7B1C11B8}" type="sibTrans" cxnId="{BE7315A5-91C7-4D0D-B56F-D787A4891BCE}">
      <dgm:prSet/>
      <dgm:spPr/>
      <dgm:t>
        <a:bodyPr/>
        <a:lstStyle/>
        <a:p>
          <a:endParaRPr lang="en-US"/>
        </a:p>
      </dgm:t>
    </dgm:pt>
    <dgm:pt modelId="{1EF4FC64-F2BC-4E86-BDB3-3140E72934F5}">
      <dgm:prSet/>
      <dgm:spPr/>
      <dgm:t>
        <a:bodyPr/>
        <a:lstStyle/>
        <a:p>
          <a:r>
            <a:rPr lang="en-US" dirty="0"/>
            <a:t>Investigation:</a:t>
          </a:r>
        </a:p>
      </dgm:t>
    </dgm:pt>
    <dgm:pt modelId="{7B1B9B77-CF98-405F-B20F-870E8AAEA353}" type="parTrans" cxnId="{31470DEC-68F0-4486-B6C2-A783638EFCE0}">
      <dgm:prSet/>
      <dgm:spPr/>
      <dgm:t>
        <a:bodyPr/>
        <a:lstStyle/>
        <a:p>
          <a:endParaRPr lang="en-US"/>
        </a:p>
      </dgm:t>
    </dgm:pt>
    <dgm:pt modelId="{E078002B-84E5-480D-8240-ED53853D5CE3}" type="sibTrans" cxnId="{31470DEC-68F0-4486-B6C2-A783638EFCE0}">
      <dgm:prSet/>
      <dgm:spPr/>
      <dgm:t>
        <a:bodyPr/>
        <a:lstStyle/>
        <a:p>
          <a:endParaRPr lang="en-US"/>
        </a:p>
      </dgm:t>
    </dgm:pt>
    <dgm:pt modelId="{C33EFCFA-ADFA-4B18-BA9B-8989B0604432}">
      <dgm:prSet/>
      <dgm:spPr/>
      <dgm:t>
        <a:bodyPr/>
        <a:lstStyle/>
        <a:p>
          <a:r>
            <a:rPr lang="en-US" dirty="0"/>
            <a:t>Investigate and educate employers</a:t>
          </a:r>
        </a:p>
      </dgm:t>
    </dgm:pt>
    <dgm:pt modelId="{51D2BF5D-FA3D-4CEC-84CE-9A261AA30C44}" type="parTrans" cxnId="{49B10194-3B63-482F-BF28-4D6A2AE1009B}">
      <dgm:prSet/>
      <dgm:spPr/>
      <dgm:t>
        <a:bodyPr/>
        <a:lstStyle/>
        <a:p>
          <a:endParaRPr lang="en-US"/>
        </a:p>
      </dgm:t>
    </dgm:pt>
    <dgm:pt modelId="{40FD5374-D489-4C8B-9938-C7605562F768}" type="sibTrans" cxnId="{49B10194-3B63-482F-BF28-4D6A2AE1009B}">
      <dgm:prSet/>
      <dgm:spPr/>
      <dgm:t>
        <a:bodyPr/>
        <a:lstStyle/>
        <a:p>
          <a:endParaRPr lang="en-US"/>
        </a:p>
      </dgm:t>
    </dgm:pt>
    <dgm:pt modelId="{BA47CDF8-5593-48DA-AC18-6E397A75A8F0}">
      <dgm:prSet/>
      <dgm:spPr/>
      <dgm:t>
        <a:bodyPr/>
        <a:lstStyle/>
        <a:p>
          <a:r>
            <a:rPr lang="en-US" dirty="0"/>
            <a:t>Workers’ Compensation Benefits Guaranty</a:t>
          </a:r>
        </a:p>
      </dgm:t>
    </dgm:pt>
    <dgm:pt modelId="{14D186D6-FAD3-4DE5-8F0D-2DAF04E100CC}" type="parTrans" cxnId="{6559D82D-323D-45BC-998C-A3572769C05F}">
      <dgm:prSet/>
      <dgm:spPr/>
      <dgm:t>
        <a:bodyPr/>
        <a:lstStyle/>
        <a:p>
          <a:endParaRPr lang="en-US"/>
        </a:p>
      </dgm:t>
    </dgm:pt>
    <dgm:pt modelId="{712C8EA6-5E96-443C-94AB-6D9F947EF110}" type="sibTrans" cxnId="{6559D82D-323D-45BC-998C-A3572769C05F}">
      <dgm:prSet/>
      <dgm:spPr/>
      <dgm:t>
        <a:bodyPr/>
        <a:lstStyle/>
        <a:p>
          <a:endParaRPr lang="en-US"/>
        </a:p>
      </dgm:t>
    </dgm:pt>
    <dgm:pt modelId="{C396C08E-9588-4699-ABD9-A474738834D7}">
      <dgm:prSet/>
      <dgm:spPr/>
      <dgm:t>
        <a:bodyPr/>
        <a:lstStyle/>
        <a:p>
          <a:r>
            <a:rPr lang="en-US" dirty="0"/>
            <a:t>Provide for medical and indemnity benefits for injured uninsured workers</a:t>
          </a:r>
        </a:p>
      </dgm:t>
    </dgm:pt>
    <dgm:pt modelId="{3EE4CFD2-8A21-4D07-B11B-4CD309B75CEA}" type="parTrans" cxnId="{120549AA-B8C2-4EAD-8598-D3CC95A4EFCE}">
      <dgm:prSet/>
      <dgm:spPr/>
      <dgm:t>
        <a:bodyPr/>
        <a:lstStyle/>
        <a:p>
          <a:endParaRPr lang="en-US"/>
        </a:p>
      </dgm:t>
    </dgm:pt>
    <dgm:pt modelId="{030871D1-E0F8-432A-A052-67B8C43E6C22}" type="sibTrans" cxnId="{120549AA-B8C2-4EAD-8598-D3CC95A4EFCE}">
      <dgm:prSet/>
      <dgm:spPr/>
      <dgm:t>
        <a:bodyPr/>
        <a:lstStyle/>
        <a:p>
          <a:endParaRPr lang="en-US"/>
        </a:p>
      </dgm:t>
    </dgm:pt>
    <dgm:pt modelId="{D4121B9B-8C4F-49D6-9317-285D14765919}">
      <dgm:prSet/>
      <dgm:spPr/>
      <dgm:t>
        <a:bodyPr/>
        <a:lstStyle/>
        <a:p>
          <a:r>
            <a:rPr lang="en-US" dirty="0"/>
            <a:t>Fisherman’s Fund</a:t>
          </a:r>
        </a:p>
      </dgm:t>
    </dgm:pt>
    <dgm:pt modelId="{899F8AF3-0DB0-4E90-AB64-2261BA67DDCE}" type="parTrans" cxnId="{94E2F017-9B21-4739-9EE9-592CB1E09F6B}">
      <dgm:prSet/>
      <dgm:spPr/>
      <dgm:t>
        <a:bodyPr/>
        <a:lstStyle/>
        <a:p>
          <a:endParaRPr lang="en-US"/>
        </a:p>
      </dgm:t>
    </dgm:pt>
    <dgm:pt modelId="{1206C9D0-E98B-486E-A6C5-B975C5D8736F}" type="sibTrans" cxnId="{94E2F017-9B21-4739-9EE9-592CB1E09F6B}">
      <dgm:prSet/>
      <dgm:spPr/>
      <dgm:t>
        <a:bodyPr/>
        <a:lstStyle/>
        <a:p>
          <a:endParaRPr lang="en-US"/>
        </a:p>
      </dgm:t>
    </dgm:pt>
    <dgm:pt modelId="{850D67C0-325B-4DC5-A73B-3E2EF4D7B365}">
      <dgm:prSet/>
      <dgm:spPr/>
      <dgm:t>
        <a:bodyPr/>
        <a:lstStyle/>
        <a:p>
          <a:r>
            <a:rPr lang="en-US" dirty="0"/>
            <a:t>Manage and reimburse commercial fisherman’s injury claims</a:t>
          </a:r>
        </a:p>
      </dgm:t>
    </dgm:pt>
    <dgm:pt modelId="{EA0E528B-C4AB-4449-B3D0-EAB4F591DC8E}" type="parTrans" cxnId="{FFF17CA7-D77A-4D49-821B-EB800D7C31CC}">
      <dgm:prSet/>
      <dgm:spPr/>
      <dgm:t>
        <a:bodyPr/>
        <a:lstStyle/>
        <a:p>
          <a:endParaRPr lang="en-US"/>
        </a:p>
      </dgm:t>
    </dgm:pt>
    <dgm:pt modelId="{D14C28A5-1324-4EC9-AAF2-E77EFA18887D}" type="sibTrans" cxnId="{FFF17CA7-D77A-4D49-821B-EB800D7C31CC}">
      <dgm:prSet/>
      <dgm:spPr/>
      <dgm:t>
        <a:bodyPr/>
        <a:lstStyle/>
        <a:p>
          <a:endParaRPr lang="en-US"/>
        </a:p>
      </dgm:t>
    </dgm:pt>
    <dgm:pt modelId="{345AD014-FFCC-4350-B7A5-0197931F9A47}">
      <dgm:prSet/>
      <dgm:spPr/>
      <dgm:t>
        <a:bodyPr/>
        <a:lstStyle/>
        <a:p>
          <a:r>
            <a:rPr lang="en-US" dirty="0"/>
            <a:t>Self-Insurance Program</a:t>
          </a:r>
        </a:p>
      </dgm:t>
    </dgm:pt>
    <dgm:pt modelId="{43F42DDE-CE5B-4505-800E-D47F95ACFD77}" type="parTrans" cxnId="{68537B13-F97D-49BE-8983-5D23F0DAEE80}">
      <dgm:prSet/>
      <dgm:spPr/>
      <dgm:t>
        <a:bodyPr/>
        <a:lstStyle/>
        <a:p>
          <a:endParaRPr lang="en-US"/>
        </a:p>
      </dgm:t>
    </dgm:pt>
    <dgm:pt modelId="{7D48AB45-A815-48A0-934C-0799D95C7C54}" type="sibTrans" cxnId="{68537B13-F97D-49BE-8983-5D23F0DAEE80}">
      <dgm:prSet/>
      <dgm:spPr/>
      <dgm:t>
        <a:bodyPr/>
        <a:lstStyle/>
        <a:p>
          <a:endParaRPr lang="en-US"/>
        </a:p>
      </dgm:t>
    </dgm:pt>
    <dgm:pt modelId="{CCFF42A7-B9D3-40D3-886D-2FF16B1E5B51}">
      <dgm:prSet/>
      <dgm:spPr/>
      <dgm:t>
        <a:bodyPr/>
        <a:lstStyle/>
        <a:p>
          <a:r>
            <a:rPr lang="en-US" dirty="0"/>
            <a:t>Ensure the self-insured entity meets statutory financial criteria</a:t>
          </a:r>
        </a:p>
      </dgm:t>
    </dgm:pt>
    <dgm:pt modelId="{37B8C73B-44F9-4473-A0AD-0C1FA996EC0E}" type="parTrans" cxnId="{BFDD84C2-5907-4255-8551-3FA59862DB26}">
      <dgm:prSet/>
      <dgm:spPr/>
      <dgm:t>
        <a:bodyPr/>
        <a:lstStyle/>
        <a:p>
          <a:endParaRPr lang="en-US"/>
        </a:p>
      </dgm:t>
    </dgm:pt>
    <dgm:pt modelId="{7286ED49-715A-4A0B-B8F1-4D6217D69440}" type="sibTrans" cxnId="{BFDD84C2-5907-4255-8551-3FA59862DB26}">
      <dgm:prSet/>
      <dgm:spPr/>
      <dgm:t>
        <a:bodyPr/>
        <a:lstStyle/>
        <a:p>
          <a:endParaRPr lang="en-US"/>
        </a:p>
      </dgm:t>
    </dgm:pt>
    <dgm:pt modelId="{39B0D121-8962-488F-91D5-F9A988E028A4}">
      <dgm:prSet/>
      <dgm:spPr/>
      <dgm:t>
        <a:bodyPr/>
        <a:lstStyle/>
        <a:p>
          <a:r>
            <a:rPr lang="en-US" dirty="0"/>
            <a:t>Mediate agreements between parties</a:t>
          </a:r>
        </a:p>
      </dgm:t>
    </dgm:pt>
    <dgm:pt modelId="{257CD203-EA85-466A-871F-E53D96F0D90B}" type="parTrans" cxnId="{412ADE57-5C3B-497F-AED8-888603EAB428}">
      <dgm:prSet/>
      <dgm:spPr/>
      <dgm:t>
        <a:bodyPr/>
        <a:lstStyle/>
        <a:p>
          <a:endParaRPr lang="en-US"/>
        </a:p>
      </dgm:t>
    </dgm:pt>
    <dgm:pt modelId="{151D1BB1-4C04-45B6-9F43-EA726F9905E5}" type="sibTrans" cxnId="{412ADE57-5C3B-497F-AED8-888603EAB428}">
      <dgm:prSet/>
      <dgm:spPr/>
      <dgm:t>
        <a:bodyPr/>
        <a:lstStyle/>
        <a:p>
          <a:endParaRPr lang="en-US"/>
        </a:p>
      </dgm:t>
    </dgm:pt>
    <dgm:pt modelId="{835B9B73-A89F-4BD9-8E14-DB7AD0BB0AAC}">
      <dgm:prSet/>
      <dgm:spPr/>
      <dgm:t>
        <a:bodyPr/>
        <a:lstStyle/>
        <a:p>
          <a:r>
            <a:rPr lang="en-US" dirty="0"/>
            <a:t>Hold thousands of informal meetings for expediency of claims</a:t>
          </a:r>
        </a:p>
      </dgm:t>
    </dgm:pt>
    <dgm:pt modelId="{BFF058D4-628D-47C8-BA05-6C61367A044A}" type="parTrans" cxnId="{6B78384B-688F-441E-9101-2AD9A460E8CA}">
      <dgm:prSet/>
      <dgm:spPr/>
      <dgm:t>
        <a:bodyPr/>
        <a:lstStyle/>
        <a:p>
          <a:endParaRPr lang="en-US"/>
        </a:p>
      </dgm:t>
    </dgm:pt>
    <dgm:pt modelId="{399156BD-3C33-4FA7-8FEA-7BF161A854F7}" type="sibTrans" cxnId="{6B78384B-688F-441E-9101-2AD9A460E8CA}">
      <dgm:prSet/>
      <dgm:spPr/>
      <dgm:t>
        <a:bodyPr/>
        <a:lstStyle/>
        <a:p>
          <a:endParaRPr lang="en-US"/>
        </a:p>
      </dgm:t>
    </dgm:pt>
    <dgm:pt modelId="{9DCECE02-0E3C-4475-A45B-9216C396A9AF}">
      <dgm:prSet/>
      <dgm:spPr/>
      <dgm:t>
        <a:bodyPr/>
        <a:lstStyle/>
        <a:p>
          <a:r>
            <a:rPr lang="en-US" dirty="0"/>
            <a:t>Approves reemployment plans</a:t>
          </a:r>
        </a:p>
      </dgm:t>
    </dgm:pt>
    <dgm:pt modelId="{01C0CC9F-09B6-49F9-B48F-417BEF00C4B7}" type="parTrans" cxnId="{E3C0B8E3-1825-450F-95F9-59948AD50141}">
      <dgm:prSet/>
      <dgm:spPr/>
      <dgm:t>
        <a:bodyPr/>
        <a:lstStyle/>
        <a:p>
          <a:endParaRPr lang="en-US"/>
        </a:p>
      </dgm:t>
    </dgm:pt>
    <dgm:pt modelId="{7688A71B-5A4B-463B-A6C8-289BAA75182C}" type="sibTrans" cxnId="{E3C0B8E3-1825-450F-95F9-59948AD50141}">
      <dgm:prSet/>
      <dgm:spPr/>
      <dgm:t>
        <a:bodyPr/>
        <a:lstStyle/>
        <a:p>
          <a:endParaRPr lang="en-US"/>
        </a:p>
      </dgm:t>
    </dgm:pt>
    <dgm:pt modelId="{F97D78E0-2E78-4E3E-BB93-1898BB093935}">
      <dgm:prSet/>
      <dgm:spPr/>
      <dgm:t>
        <a:bodyPr/>
        <a:lstStyle/>
        <a:p>
          <a:r>
            <a:rPr lang="en-US" dirty="0"/>
            <a:t>Monitors rehabilitation specialists</a:t>
          </a:r>
        </a:p>
      </dgm:t>
    </dgm:pt>
    <dgm:pt modelId="{AB4DE0F6-EDC1-40E4-AB21-B1EB9E3B0F41}" type="parTrans" cxnId="{6613007A-C440-464C-B2CA-6420E5CEAB2E}">
      <dgm:prSet/>
      <dgm:spPr/>
      <dgm:t>
        <a:bodyPr/>
        <a:lstStyle/>
        <a:p>
          <a:endParaRPr lang="en-US"/>
        </a:p>
      </dgm:t>
    </dgm:pt>
    <dgm:pt modelId="{F17D792E-6901-40F7-AF68-D0AF28BC139E}" type="sibTrans" cxnId="{6613007A-C440-464C-B2CA-6420E5CEAB2E}">
      <dgm:prSet/>
      <dgm:spPr/>
      <dgm:t>
        <a:bodyPr/>
        <a:lstStyle/>
        <a:p>
          <a:endParaRPr lang="en-US"/>
        </a:p>
      </dgm:t>
    </dgm:pt>
    <dgm:pt modelId="{75C22842-5378-4BD4-8DF8-4E5689E2EB44}">
      <dgm:prSet/>
      <dgm:spPr/>
      <dgm:t>
        <a:bodyPr/>
        <a:lstStyle/>
        <a:p>
          <a:r>
            <a:rPr lang="en-US" dirty="0"/>
            <a:t>Follow up on fraud claims</a:t>
          </a:r>
        </a:p>
      </dgm:t>
    </dgm:pt>
    <dgm:pt modelId="{B1B3093E-6523-4E9F-88B5-5D07A3518BDB}" type="parTrans" cxnId="{6830CA45-0BF5-48E2-A759-E8FEAA4A403F}">
      <dgm:prSet/>
      <dgm:spPr/>
      <dgm:t>
        <a:bodyPr/>
        <a:lstStyle/>
        <a:p>
          <a:endParaRPr lang="en-US"/>
        </a:p>
      </dgm:t>
    </dgm:pt>
    <dgm:pt modelId="{C2674DFC-CF4C-4CAC-865F-1CA23FD854B7}" type="sibTrans" cxnId="{6830CA45-0BF5-48E2-A759-E8FEAA4A403F}">
      <dgm:prSet/>
      <dgm:spPr/>
      <dgm:t>
        <a:bodyPr/>
        <a:lstStyle/>
        <a:p>
          <a:endParaRPr lang="en-US"/>
        </a:p>
      </dgm:t>
    </dgm:pt>
    <dgm:pt modelId="{9EC5A0F0-3D29-41B9-9FC9-CE2E1033DCED}">
      <dgm:prSet/>
      <dgm:spPr/>
      <dgm:t>
        <a:bodyPr/>
        <a:lstStyle/>
        <a:p>
          <a:r>
            <a:rPr lang="en-US" dirty="0"/>
            <a:t>Collaborate with other investigative units to keep Alaska workers safe</a:t>
          </a:r>
        </a:p>
      </dgm:t>
    </dgm:pt>
    <dgm:pt modelId="{88AC79F5-9CC1-4A35-9000-6B14123659B6}" type="parTrans" cxnId="{63FB1C1D-7D69-41C2-99E1-A3F4A8968CC8}">
      <dgm:prSet/>
      <dgm:spPr/>
      <dgm:t>
        <a:bodyPr/>
        <a:lstStyle/>
        <a:p>
          <a:endParaRPr lang="en-US"/>
        </a:p>
      </dgm:t>
    </dgm:pt>
    <dgm:pt modelId="{64C7B4E7-43EE-4526-8B9B-9C4E9598C34B}" type="sibTrans" cxnId="{63FB1C1D-7D69-41C2-99E1-A3F4A8968CC8}">
      <dgm:prSet/>
      <dgm:spPr/>
      <dgm:t>
        <a:bodyPr/>
        <a:lstStyle/>
        <a:p>
          <a:endParaRPr lang="en-US"/>
        </a:p>
      </dgm:t>
    </dgm:pt>
    <dgm:pt modelId="{51D405D1-6D5B-4258-9419-EF3CA1477CDF}">
      <dgm:prSet/>
      <dgm:spPr/>
      <dgm:t>
        <a:bodyPr/>
        <a:lstStyle/>
        <a:p>
          <a:r>
            <a:rPr lang="en-US" dirty="0"/>
            <a:t>Actively manage the “Fisherman’s Fund”</a:t>
          </a:r>
        </a:p>
      </dgm:t>
    </dgm:pt>
    <dgm:pt modelId="{FF841687-F0E4-4B30-95C6-37AF6307ADDB}" type="parTrans" cxnId="{84E0D143-8FD8-432C-8980-A1B34BFED37B}">
      <dgm:prSet/>
      <dgm:spPr/>
      <dgm:t>
        <a:bodyPr/>
        <a:lstStyle/>
        <a:p>
          <a:endParaRPr lang="en-US"/>
        </a:p>
      </dgm:t>
    </dgm:pt>
    <dgm:pt modelId="{6D512CAB-F781-4013-8FEB-1A69BC6B6546}" type="sibTrans" cxnId="{84E0D143-8FD8-432C-8980-A1B34BFED37B}">
      <dgm:prSet/>
      <dgm:spPr/>
      <dgm:t>
        <a:bodyPr/>
        <a:lstStyle/>
        <a:p>
          <a:endParaRPr lang="en-US"/>
        </a:p>
      </dgm:t>
    </dgm:pt>
    <dgm:pt modelId="{958711C6-9443-499D-883E-7659C1AB6772}">
      <dgm:prSet/>
      <dgm:spPr/>
      <dgm:t>
        <a:bodyPr/>
        <a:lstStyle/>
        <a:p>
          <a:r>
            <a:rPr lang="en-US" dirty="0"/>
            <a:t>Manage the claims database</a:t>
          </a:r>
        </a:p>
      </dgm:t>
    </dgm:pt>
    <dgm:pt modelId="{D05B647E-BC2F-4C26-9570-C115A5BB2B8A}" type="parTrans" cxnId="{050610F8-462E-44F0-AC3B-F57A0E681C59}">
      <dgm:prSet/>
      <dgm:spPr/>
      <dgm:t>
        <a:bodyPr/>
        <a:lstStyle/>
        <a:p>
          <a:endParaRPr lang="en-US"/>
        </a:p>
      </dgm:t>
    </dgm:pt>
    <dgm:pt modelId="{BD2F5E58-10E4-45FE-94E3-62D5A75A9B1D}" type="sibTrans" cxnId="{050610F8-462E-44F0-AC3B-F57A0E681C59}">
      <dgm:prSet/>
      <dgm:spPr/>
      <dgm:t>
        <a:bodyPr/>
        <a:lstStyle/>
        <a:p>
          <a:endParaRPr lang="en-US"/>
        </a:p>
      </dgm:t>
    </dgm:pt>
    <dgm:pt modelId="{C22E8771-D3B4-4BEB-9058-07E010820917}">
      <dgm:prSet/>
      <dgm:spPr/>
      <dgm:t>
        <a:bodyPr/>
        <a:lstStyle/>
        <a:p>
          <a:r>
            <a:rPr lang="en-US" dirty="0"/>
            <a:t>Process payments on judgements from uninsured employers</a:t>
          </a:r>
        </a:p>
      </dgm:t>
    </dgm:pt>
    <dgm:pt modelId="{2C31BE28-E718-4149-A78F-CA47A9CBC2EE}" type="parTrans" cxnId="{9C3A0A09-B010-40BE-9E7F-345479796E9F}">
      <dgm:prSet/>
      <dgm:spPr/>
      <dgm:t>
        <a:bodyPr/>
        <a:lstStyle/>
        <a:p>
          <a:endParaRPr lang="en-US"/>
        </a:p>
      </dgm:t>
    </dgm:pt>
    <dgm:pt modelId="{33D848DD-DF9A-4F41-AD42-02D71F80BFEB}" type="sibTrans" cxnId="{9C3A0A09-B010-40BE-9E7F-345479796E9F}">
      <dgm:prSet/>
      <dgm:spPr/>
      <dgm:t>
        <a:bodyPr/>
        <a:lstStyle/>
        <a:p>
          <a:endParaRPr lang="en-US"/>
        </a:p>
      </dgm:t>
    </dgm:pt>
    <dgm:pt modelId="{0C2448EE-805A-478F-B15C-8B69B5061E6A}">
      <dgm:prSet/>
      <dgm:spPr/>
      <dgm:t>
        <a:bodyPr/>
        <a:lstStyle/>
        <a:p>
          <a:r>
            <a:rPr lang="en-US" dirty="0"/>
            <a:t>Actively manage the Benefits Guaranty Fund</a:t>
          </a:r>
        </a:p>
      </dgm:t>
    </dgm:pt>
    <dgm:pt modelId="{70CA86D4-D4C9-4842-9268-21BFB346E3CC}" type="parTrans" cxnId="{132B2D34-E6C0-4331-8B65-B94506AFB7E4}">
      <dgm:prSet/>
      <dgm:spPr/>
      <dgm:t>
        <a:bodyPr/>
        <a:lstStyle/>
        <a:p>
          <a:endParaRPr lang="en-US"/>
        </a:p>
      </dgm:t>
    </dgm:pt>
    <dgm:pt modelId="{CFF4BAF3-D9C4-4EEC-9FEA-8EF67BB4C387}" type="sibTrans" cxnId="{132B2D34-E6C0-4331-8B65-B94506AFB7E4}">
      <dgm:prSet/>
      <dgm:spPr/>
      <dgm:t>
        <a:bodyPr/>
        <a:lstStyle/>
        <a:p>
          <a:endParaRPr lang="en-US"/>
        </a:p>
      </dgm:t>
    </dgm:pt>
    <dgm:pt modelId="{3F77F6C6-2F11-4BF9-BC10-E14B6D11341F}">
      <dgm:prSet/>
      <dgm:spPr/>
      <dgm:t>
        <a:bodyPr/>
        <a:lstStyle/>
        <a:p>
          <a:r>
            <a:rPr lang="en-US" dirty="0"/>
            <a:t>Perform annual audits on each organization</a:t>
          </a:r>
        </a:p>
      </dgm:t>
    </dgm:pt>
    <dgm:pt modelId="{0AFA1C66-D104-49D4-B0ED-6A3905C438A6}" type="parTrans" cxnId="{1DAE85E3-2ABF-4120-9FB5-7D2EF8F92032}">
      <dgm:prSet/>
      <dgm:spPr/>
      <dgm:t>
        <a:bodyPr/>
        <a:lstStyle/>
        <a:p>
          <a:endParaRPr lang="en-US"/>
        </a:p>
      </dgm:t>
    </dgm:pt>
    <dgm:pt modelId="{33CA8022-8826-4465-B48A-453D399252F6}" type="sibTrans" cxnId="{1DAE85E3-2ABF-4120-9FB5-7D2EF8F92032}">
      <dgm:prSet/>
      <dgm:spPr/>
      <dgm:t>
        <a:bodyPr/>
        <a:lstStyle/>
        <a:p>
          <a:endParaRPr lang="en-US"/>
        </a:p>
      </dgm:t>
    </dgm:pt>
    <dgm:pt modelId="{7766A3F1-0963-4B87-BEDE-010DB695A4CC}">
      <dgm:prSet/>
      <dgm:spPr/>
      <dgm:t>
        <a:bodyPr/>
        <a:lstStyle/>
        <a:p>
          <a:r>
            <a:rPr lang="en-US" dirty="0"/>
            <a:t>Collects proper collateral as prescribed by statute</a:t>
          </a:r>
        </a:p>
      </dgm:t>
    </dgm:pt>
    <dgm:pt modelId="{0163A2F0-A52E-49DF-B3F1-8980A3BD8BFC}" type="parTrans" cxnId="{BF8558DB-3D4B-404D-8086-27708A97361F}">
      <dgm:prSet/>
      <dgm:spPr/>
      <dgm:t>
        <a:bodyPr/>
        <a:lstStyle/>
        <a:p>
          <a:endParaRPr lang="en-US"/>
        </a:p>
      </dgm:t>
    </dgm:pt>
    <dgm:pt modelId="{9C0E6D0E-2F93-49FF-B92B-054605334681}" type="sibTrans" cxnId="{BF8558DB-3D4B-404D-8086-27708A97361F}">
      <dgm:prSet/>
      <dgm:spPr/>
      <dgm:t>
        <a:bodyPr/>
        <a:lstStyle/>
        <a:p>
          <a:endParaRPr lang="en-US"/>
        </a:p>
      </dgm:t>
    </dgm:pt>
    <dgm:pt modelId="{E2A9CFB5-9EA2-436A-A31F-102CAC4A1238}">
      <dgm:prSet/>
      <dgm:spPr/>
      <dgm:t>
        <a:bodyPr/>
        <a:lstStyle/>
        <a:p>
          <a:r>
            <a:rPr lang="en-US" dirty="0"/>
            <a:t>Publish decisions of formal hearings</a:t>
          </a:r>
        </a:p>
      </dgm:t>
    </dgm:pt>
    <dgm:pt modelId="{4575734A-562B-46B9-ABD4-53AB541C1077}" type="sibTrans" cxnId="{90126FB5-E711-4556-82C3-D96D989E812B}">
      <dgm:prSet/>
      <dgm:spPr/>
      <dgm:t>
        <a:bodyPr/>
        <a:lstStyle/>
        <a:p>
          <a:endParaRPr lang="en-US"/>
        </a:p>
      </dgm:t>
    </dgm:pt>
    <dgm:pt modelId="{05AC4B15-4BC6-427C-B0DB-8EDA42BC9F77}" type="parTrans" cxnId="{90126FB5-E711-4556-82C3-D96D989E812B}">
      <dgm:prSet/>
      <dgm:spPr/>
      <dgm:t>
        <a:bodyPr/>
        <a:lstStyle/>
        <a:p>
          <a:endParaRPr lang="en-US"/>
        </a:p>
      </dgm:t>
    </dgm:pt>
    <dgm:pt modelId="{A69111EE-B377-43F7-A181-D1D4468AD366}">
      <dgm:prSet/>
      <dgm:spPr/>
      <dgm:t>
        <a:bodyPr/>
        <a:lstStyle/>
        <a:p>
          <a:r>
            <a:rPr lang="en-US" dirty="0"/>
            <a:t>Coordinate SAW/RTW benefits</a:t>
          </a:r>
        </a:p>
      </dgm:t>
    </dgm:pt>
    <dgm:pt modelId="{954AEAA7-E45B-4EAC-B390-2A2F1EF20E45}" type="parTrans" cxnId="{CF0FE3B1-D680-4FF7-BCAB-2EA7D4D8ECDD}">
      <dgm:prSet/>
      <dgm:spPr/>
      <dgm:t>
        <a:bodyPr/>
        <a:lstStyle/>
        <a:p>
          <a:endParaRPr lang="en-US"/>
        </a:p>
      </dgm:t>
    </dgm:pt>
    <dgm:pt modelId="{95F5F8D9-2116-4020-932D-C747CB84D8D1}" type="sibTrans" cxnId="{CF0FE3B1-D680-4FF7-BCAB-2EA7D4D8ECDD}">
      <dgm:prSet/>
      <dgm:spPr/>
      <dgm:t>
        <a:bodyPr/>
        <a:lstStyle/>
        <a:p>
          <a:endParaRPr lang="en-US"/>
        </a:p>
      </dgm:t>
    </dgm:pt>
    <dgm:pt modelId="{EEFBCDDA-F6E3-474E-B0A9-335146B1677F}" type="pres">
      <dgm:prSet presAssocID="{4D483F3B-BA7A-4A62-AF33-DDFA11083B41}" presName="diagram" presStyleCnt="0">
        <dgm:presLayoutVars>
          <dgm:dir/>
          <dgm:resizeHandles val="exact"/>
        </dgm:presLayoutVars>
      </dgm:prSet>
      <dgm:spPr/>
    </dgm:pt>
    <dgm:pt modelId="{49923D58-4FDE-42E2-9A52-9D778F2ECAB3}" type="pres">
      <dgm:prSet presAssocID="{16E1FA69-DCA4-462A-A0AE-E0E24F9DDDA9}" presName="node" presStyleLbl="node1" presStyleIdx="0" presStyleCnt="7">
        <dgm:presLayoutVars>
          <dgm:bulletEnabled val="1"/>
        </dgm:presLayoutVars>
      </dgm:prSet>
      <dgm:spPr/>
    </dgm:pt>
    <dgm:pt modelId="{D70217B6-D165-4E0F-954A-183AA70E84BD}" type="pres">
      <dgm:prSet presAssocID="{5B1AEA7B-E2ED-4BE7-A74E-4B81F8005208}" presName="sibTrans" presStyleCnt="0"/>
      <dgm:spPr/>
    </dgm:pt>
    <dgm:pt modelId="{38F1DDD3-C96A-4C85-AD5E-A0945C26C70A}" type="pres">
      <dgm:prSet presAssocID="{268B37E0-CDF2-4A44-B57B-7CB0889D7568}" presName="node" presStyleLbl="node1" presStyleIdx="1" presStyleCnt="7">
        <dgm:presLayoutVars>
          <dgm:bulletEnabled val="1"/>
        </dgm:presLayoutVars>
      </dgm:prSet>
      <dgm:spPr/>
    </dgm:pt>
    <dgm:pt modelId="{085AF400-6CAA-4DDC-85DA-A9F9A92D7198}" type="pres">
      <dgm:prSet presAssocID="{2BACA6DE-B5D7-4A8A-A542-4003A9882783}" presName="sibTrans" presStyleCnt="0"/>
      <dgm:spPr/>
    </dgm:pt>
    <dgm:pt modelId="{5FB61791-FCDC-4261-AE82-D126AF82625C}" type="pres">
      <dgm:prSet presAssocID="{11577C10-CF88-4E5C-A8E1-BDB540B11F81}" presName="node" presStyleLbl="node1" presStyleIdx="2" presStyleCnt="7">
        <dgm:presLayoutVars>
          <dgm:bulletEnabled val="1"/>
        </dgm:presLayoutVars>
      </dgm:prSet>
      <dgm:spPr/>
    </dgm:pt>
    <dgm:pt modelId="{4E2FB36F-C2B3-496F-B14E-53B3CF3E09D7}" type="pres">
      <dgm:prSet presAssocID="{DEE03700-DCE8-4383-AA55-533789B39934}" presName="sibTrans" presStyleCnt="0"/>
      <dgm:spPr/>
    </dgm:pt>
    <dgm:pt modelId="{A09D8D83-CB9E-4F22-98BD-8E68AF19E125}" type="pres">
      <dgm:prSet presAssocID="{1EF4FC64-F2BC-4E86-BDB3-3140E72934F5}" presName="node" presStyleLbl="node1" presStyleIdx="3" presStyleCnt="7">
        <dgm:presLayoutVars>
          <dgm:bulletEnabled val="1"/>
        </dgm:presLayoutVars>
      </dgm:prSet>
      <dgm:spPr/>
    </dgm:pt>
    <dgm:pt modelId="{1138E5A7-EA11-4D13-B18F-2508CDC3CE7A}" type="pres">
      <dgm:prSet presAssocID="{E078002B-84E5-480D-8240-ED53853D5CE3}" presName="sibTrans" presStyleCnt="0"/>
      <dgm:spPr/>
    </dgm:pt>
    <dgm:pt modelId="{E92AFD8A-0255-4F63-82F1-4C1F6E48E737}" type="pres">
      <dgm:prSet presAssocID="{BA47CDF8-5593-48DA-AC18-6E397A75A8F0}" presName="node" presStyleLbl="node1" presStyleIdx="4" presStyleCnt="7">
        <dgm:presLayoutVars>
          <dgm:bulletEnabled val="1"/>
        </dgm:presLayoutVars>
      </dgm:prSet>
      <dgm:spPr/>
    </dgm:pt>
    <dgm:pt modelId="{6D643FC0-3850-4517-BDBF-EE5C3A950FDE}" type="pres">
      <dgm:prSet presAssocID="{712C8EA6-5E96-443C-94AB-6D9F947EF110}" presName="sibTrans" presStyleCnt="0"/>
      <dgm:spPr/>
    </dgm:pt>
    <dgm:pt modelId="{44116085-8677-4211-B183-BC2EDAE4B987}" type="pres">
      <dgm:prSet presAssocID="{D4121B9B-8C4F-49D6-9317-285D14765919}" presName="node" presStyleLbl="node1" presStyleIdx="5" presStyleCnt="7">
        <dgm:presLayoutVars>
          <dgm:bulletEnabled val="1"/>
        </dgm:presLayoutVars>
      </dgm:prSet>
      <dgm:spPr/>
    </dgm:pt>
    <dgm:pt modelId="{84239CE5-8C59-4C5F-90FF-9527F4242E43}" type="pres">
      <dgm:prSet presAssocID="{1206C9D0-E98B-486E-A6C5-B975C5D8736F}" presName="sibTrans" presStyleCnt="0"/>
      <dgm:spPr/>
    </dgm:pt>
    <dgm:pt modelId="{7CD5DD9E-CE42-4E24-8136-6B2BF1A57EB3}" type="pres">
      <dgm:prSet presAssocID="{345AD014-FFCC-4350-B7A5-0197931F9A47}" presName="node" presStyleLbl="node1" presStyleIdx="6" presStyleCnt="7">
        <dgm:presLayoutVars>
          <dgm:bulletEnabled val="1"/>
        </dgm:presLayoutVars>
      </dgm:prSet>
      <dgm:spPr/>
    </dgm:pt>
  </dgm:ptLst>
  <dgm:cxnLst>
    <dgm:cxn modelId="{529AE908-0EDA-4DA1-A327-40439B26AC38}" type="presOf" srcId="{1EF4FC64-F2BC-4E86-BDB3-3140E72934F5}" destId="{A09D8D83-CB9E-4F22-98BD-8E68AF19E125}" srcOrd="0" destOrd="0" presId="urn:microsoft.com/office/officeart/2005/8/layout/default"/>
    <dgm:cxn modelId="{9C3A0A09-B010-40BE-9E7F-345479796E9F}" srcId="{BA47CDF8-5593-48DA-AC18-6E397A75A8F0}" destId="{C22E8771-D3B4-4BEB-9058-07E010820917}" srcOrd="1" destOrd="0" parTransId="{2C31BE28-E718-4149-A78F-CA47A9CBC2EE}" sibTransId="{33D848DD-DF9A-4F41-AD42-02D71F80BFEB}"/>
    <dgm:cxn modelId="{531CBD0C-E932-44CA-BE2C-E2F2CE580CC4}" srcId="{4D483F3B-BA7A-4A62-AF33-DDFA11083B41}" destId="{268B37E0-CDF2-4A44-B57B-7CB0889D7568}" srcOrd="1" destOrd="0" parTransId="{ECCA9B4B-3D60-4C1C-9E5A-2B944B101A28}" sibTransId="{2BACA6DE-B5D7-4A8A-A542-4003A9882783}"/>
    <dgm:cxn modelId="{93EDFF0D-3C58-4309-8F85-88DBBF08A310}" type="presOf" srcId="{4D483F3B-BA7A-4A62-AF33-DDFA11083B41}" destId="{EEFBCDDA-F6E3-474E-B0A9-335146B1677F}" srcOrd="0" destOrd="0" presId="urn:microsoft.com/office/officeart/2005/8/layout/default"/>
    <dgm:cxn modelId="{A27D2C0E-28A2-410C-80EA-5317ECABE446}" srcId="{4D483F3B-BA7A-4A62-AF33-DDFA11083B41}" destId="{16E1FA69-DCA4-462A-A0AE-E0E24F9DDDA9}" srcOrd="0" destOrd="0" parTransId="{378B6117-77D4-4A5C-8378-967216B2EC21}" sibTransId="{5B1AEA7B-E2ED-4BE7-A74E-4B81F8005208}"/>
    <dgm:cxn modelId="{68537B13-F97D-49BE-8983-5D23F0DAEE80}" srcId="{4D483F3B-BA7A-4A62-AF33-DDFA11083B41}" destId="{345AD014-FFCC-4350-B7A5-0197931F9A47}" srcOrd="6" destOrd="0" parTransId="{43F42DDE-CE5B-4505-800E-D47F95ACFD77}" sibTransId="{7D48AB45-A815-48A0-934C-0799D95C7C54}"/>
    <dgm:cxn modelId="{94E2F017-9B21-4739-9EE9-592CB1E09F6B}" srcId="{4D483F3B-BA7A-4A62-AF33-DDFA11083B41}" destId="{D4121B9B-8C4F-49D6-9317-285D14765919}" srcOrd="5" destOrd="0" parTransId="{899F8AF3-0DB0-4E90-AB64-2261BA67DDCE}" sibTransId="{1206C9D0-E98B-486E-A6C5-B975C5D8736F}"/>
    <dgm:cxn modelId="{492F671B-9861-4160-9583-F352B4A9C77D}" type="presOf" srcId="{3F77F6C6-2F11-4BF9-BC10-E14B6D11341F}" destId="{7CD5DD9E-CE42-4E24-8136-6B2BF1A57EB3}" srcOrd="0" destOrd="2" presId="urn:microsoft.com/office/officeart/2005/8/layout/default"/>
    <dgm:cxn modelId="{63FB1C1D-7D69-41C2-99E1-A3F4A8968CC8}" srcId="{1EF4FC64-F2BC-4E86-BDB3-3140E72934F5}" destId="{9EC5A0F0-3D29-41B9-9FC9-CE2E1033DCED}" srcOrd="2" destOrd="0" parTransId="{88AC79F5-9CC1-4A35-9000-6B14123659B6}" sibTransId="{64C7B4E7-43EE-4526-8B9B-9C4E9598C34B}"/>
    <dgm:cxn modelId="{5DC42D1F-6C56-490D-BE5C-B652ED62EA1A}" type="presOf" srcId="{BA47CDF8-5593-48DA-AC18-6E397A75A8F0}" destId="{E92AFD8A-0255-4F63-82F1-4C1F6E48E737}" srcOrd="0" destOrd="0" presId="urn:microsoft.com/office/officeart/2005/8/layout/default"/>
    <dgm:cxn modelId="{1DC24429-ED7C-4023-AA58-47C84939DE47}" type="presOf" srcId="{9DCECE02-0E3C-4475-A45B-9216C396A9AF}" destId="{5FB61791-FCDC-4261-AE82-D126AF82625C}" srcOrd="0" destOrd="2" presId="urn:microsoft.com/office/officeart/2005/8/layout/default"/>
    <dgm:cxn modelId="{6559D82D-323D-45BC-998C-A3572769C05F}" srcId="{4D483F3B-BA7A-4A62-AF33-DDFA11083B41}" destId="{BA47CDF8-5593-48DA-AC18-6E397A75A8F0}" srcOrd="4" destOrd="0" parTransId="{14D186D6-FAD3-4DE5-8F0D-2DAF04E100CC}" sibTransId="{712C8EA6-5E96-443C-94AB-6D9F947EF110}"/>
    <dgm:cxn modelId="{DEA7F732-84D7-41C2-BE94-DAC7EA67D096}" type="presOf" srcId="{C22E8771-D3B4-4BEB-9058-07E010820917}" destId="{E92AFD8A-0255-4F63-82F1-4C1F6E48E737}" srcOrd="0" destOrd="2" presId="urn:microsoft.com/office/officeart/2005/8/layout/default"/>
    <dgm:cxn modelId="{81BE1933-31A7-480A-ADC5-3C5C42D9A84E}" type="presOf" srcId="{D4121B9B-8C4F-49D6-9317-285D14765919}" destId="{44116085-8677-4211-B183-BC2EDAE4B987}" srcOrd="0" destOrd="0" presId="urn:microsoft.com/office/officeart/2005/8/layout/default"/>
    <dgm:cxn modelId="{132B2D34-E6C0-4331-8B65-B94506AFB7E4}" srcId="{BA47CDF8-5593-48DA-AC18-6E397A75A8F0}" destId="{0C2448EE-805A-478F-B15C-8B69B5061E6A}" srcOrd="2" destOrd="0" parTransId="{70CA86D4-D4C9-4842-9268-21BFB346E3CC}" sibTransId="{CFF4BAF3-D9C4-4EEC-9FEA-8EF67BB4C387}"/>
    <dgm:cxn modelId="{49237B3F-24C2-4705-A7AD-4D2A81F8BDA6}" type="presOf" srcId="{CCFF42A7-B9D3-40D3-886D-2FF16B1E5B51}" destId="{7CD5DD9E-CE42-4E24-8136-6B2BF1A57EB3}" srcOrd="0" destOrd="1" presId="urn:microsoft.com/office/officeart/2005/8/layout/default"/>
    <dgm:cxn modelId="{84E0D143-8FD8-432C-8980-A1B34BFED37B}" srcId="{D4121B9B-8C4F-49D6-9317-285D14765919}" destId="{51D405D1-6D5B-4258-9419-EF3CA1477CDF}" srcOrd="1" destOrd="0" parTransId="{FF841687-F0E4-4B30-95C6-37AF6307ADDB}" sibTransId="{6D512CAB-F781-4013-8FEB-1A69BC6B6546}"/>
    <dgm:cxn modelId="{6830CA45-0BF5-48E2-A759-E8FEAA4A403F}" srcId="{1EF4FC64-F2BC-4E86-BDB3-3140E72934F5}" destId="{75C22842-5378-4BD4-8DF8-4E5689E2EB44}" srcOrd="1" destOrd="0" parTransId="{B1B3093E-6523-4E9F-88B5-5D07A3518BDB}" sibTransId="{C2674DFC-CF4C-4CAC-865F-1CA23FD854B7}"/>
    <dgm:cxn modelId="{C59E5B67-F075-48BE-B6E9-AE1EB2C05525}" type="presOf" srcId="{9EC5A0F0-3D29-41B9-9FC9-CE2E1033DCED}" destId="{A09D8D83-CB9E-4F22-98BD-8E68AF19E125}" srcOrd="0" destOrd="3" presId="urn:microsoft.com/office/officeart/2005/8/layout/default"/>
    <dgm:cxn modelId="{0112C647-658E-424F-A236-955787C2D36B}" type="presOf" srcId="{11577C10-CF88-4E5C-A8E1-BDB540B11F81}" destId="{5FB61791-FCDC-4261-AE82-D126AF82625C}" srcOrd="0" destOrd="0" presId="urn:microsoft.com/office/officeart/2005/8/layout/default"/>
    <dgm:cxn modelId="{6B78384B-688F-441E-9101-2AD9A460E8CA}" srcId="{268B37E0-CDF2-4A44-B57B-7CB0889D7568}" destId="{835B9B73-A89F-4BD9-8E14-DB7AD0BB0AAC}" srcOrd="2" destOrd="0" parTransId="{BFF058D4-628D-47C8-BA05-6C61367A044A}" sibTransId="{399156BD-3C33-4FA7-8FEA-7BF161A854F7}"/>
    <dgm:cxn modelId="{7C5D7A4C-ACE7-4993-B4BC-317F443EFEB1}" type="presOf" srcId="{850D67C0-325B-4DC5-A73B-3E2EF4D7B365}" destId="{44116085-8677-4211-B183-BC2EDAE4B987}" srcOrd="0" destOrd="1" presId="urn:microsoft.com/office/officeart/2005/8/layout/default"/>
    <dgm:cxn modelId="{C37D6C4E-0289-4025-9F48-2C100E2CF400}" type="presOf" srcId="{C33EFCFA-ADFA-4B18-BA9B-8989B0604432}" destId="{A09D8D83-CB9E-4F22-98BD-8E68AF19E125}" srcOrd="0" destOrd="1" presId="urn:microsoft.com/office/officeart/2005/8/layout/default"/>
    <dgm:cxn modelId="{43790F71-F416-4FD8-9B9B-1EF34536A888}" srcId="{4D483F3B-BA7A-4A62-AF33-DDFA11083B41}" destId="{11577C10-CF88-4E5C-A8E1-BDB540B11F81}" srcOrd="2" destOrd="0" parTransId="{9560B02C-FD9B-43E0-AF86-2B319CEABCA8}" sibTransId="{DEE03700-DCE8-4383-AA55-533789B39934}"/>
    <dgm:cxn modelId="{DF12B871-C716-45E8-8DB4-7F12EAB5F0BF}" type="presOf" srcId="{951A5CA1-F1A6-4736-99D3-E812CCD99F29}" destId="{49923D58-4FDE-42E2-9A52-9D778F2ECAB3}" srcOrd="0" destOrd="1" presId="urn:microsoft.com/office/officeart/2005/8/layout/default"/>
    <dgm:cxn modelId="{412ADE57-5C3B-497F-AED8-888603EAB428}" srcId="{268B37E0-CDF2-4A44-B57B-7CB0889D7568}" destId="{39B0D121-8962-488F-91D5-F9A988E028A4}" srcOrd="1" destOrd="0" parTransId="{257CD203-EA85-466A-871F-E53D96F0D90B}" sibTransId="{151D1BB1-4C04-45B6-9F43-EA726F9905E5}"/>
    <dgm:cxn modelId="{6613007A-C440-464C-B2CA-6420E5CEAB2E}" srcId="{11577C10-CF88-4E5C-A8E1-BDB540B11F81}" destId="{F97D78E0-2E78-4E3E-BB93-1898BB093935}" srcOrd="2" destOrd="0" parTransId="{AB4DE0F6-EDC1-40E4-AB21-B1EB9E3B0F41}" sibTransId="{F17D792E-6901-40F7-AF68-D0AF28BC139E}"/>
    <dgm:cxn modelId="{84C5527F-163C-4121-AD22-8860E025530F}" type="presOf" srcId="{39B0D121-8962-488F-91D5-F9A988E028A4}" destId="{38F1DDD3-C96A-4C85-AD5E-A0945C26C70A}" srcOrd="0" destOrd="2" presId="urn:microsoft.com/office/officeart/2005/8/layout/default"/>
    <dgm:cxn modelId="{4BE81A81-26FF-4A95-AE48-1BADC694FFCD}" type="presOf" srcId="{835B9B73-A89F-4BD9-8E14-DB7AD0BB0AAC}" destId="{38F1DDD3-C96A-4C85-AD5E-A0945C26C70A}" srcOrd="0" destOrd="3" presId="urn:microsoft.com/office/officeart/2005/8/layout/default"/>
    <dgm:cxn modelId="{5CBE5587-0ADF-4B35-A00F-62898CB09780}" type="presOf" srcId="{958711C6-9443-499D-883E-7659C1AB6772}" destId="{44116085-8677-4211-B183-BC2EDAE4B987}" srcOrd="0" destOrd="3" presId="urn:microsoft.com/office/officeart/2005/8/layout/default"/>
    <dgm:cxn modelId="{43AD2E88-EC2C-47FB-96E2-484A15216871}" type="presOf" srcId="{C396C08E-9588-4699-ABD9-A474738834D7}" destId="{E92AFD8A-0255-4F63-82F1-4C1F6E48E737}" srcOrd="0" destOrd="1" presId="urn:microsoft.com/office/officeart/2005/8/layout/default"/>
    <dgm:cxn modelId="{F1D81A92-6D92-432E-A360-820E7CE4584A}" type="presOf" srcId="{E2A9CFB5-9EA2-436A-A31F-102CAC4A1238}" destId="{38F1DDD3-C96A-4C85-AD5E-A0945C26C70A}" srcOrd="0" destOrd="1" presId="urn:microsoft.com/office/officeart/2005/8/layout/default"/>
    <dgm:cxn modelId="{49B10194-3B63-482F-BF28-4D6A2AE1009B}" srcId="{1EF4FC64-F2BC-4E86-BDB3-3140E72934F5}" destId="{C33EFCFA-ADFA-4B18-BA9B-8989B0604432}" srcOrd="0" destOrd="0" parTransId="{51D2BF5D-FA3D-4CEC-84CE-9A261AA30C44}" sibTransId="{40FD5374-D489-4C8B-9938-C7605562F768}"/>
    <dgm:cxn modelId="{45A45997-833C-4B73-9FD5-E049CC5C8CD7}" type="presOf" srcId="{7766A3F1-0963-4B87-BEDE-010DB695A4CC}" destId="{7CD5DD9E-CE42-4E24-8136-6B2BF1A57EB3}" srcOrd="0" destOrd="3" presId="urn:microsoft.com/office/officeart/2005/8/layout/default"/>
    <dgm:cxn modelId="{371DB8A4-CB51-48E4-99EC-14D02C357060}" type="presOf" srcId="{0C2448EE-805A-478F-B15C-8B69B5061E6A}" destId="{E92AFD8A-0255-4F63-82F1-4C1F6E48E737}" srcOrd="0" destOrd="3" presId="urn:microsoft.com/office/officeart/2005/8/layout/default"/>
    <dgm:cxn modelId="{BE7315A5-91C7-4D0D-B56F-D787A4891BCE}" srcId="{11577C10-CF88-4E5C-A8E1-BDB540B11F81}" destId="{436CD21B-7983-49D2-8B5A-367673E64379}" srcOrd="0" destOrd="0" parTransId="{9E22BF35-D68D-4866-AF32-EDA0D2C7B416}" sibTransId="{6BC33CAD-49B9-4637-94C3-2EEB7B1C11B8}"/>
    <dgm:cxn modelId="{FFF17CA7-D77A-4D49-821B-EB800D7C31CC}" srcId="{D4121B9B-8C4F-49D6-9317-285D14765919}" destId="{850D67C0-325B-4DC5-A73B-3E2EF4D7B365}" srcOrd="0" destOrd="0" parTransId="{EA0E528B-C4AB-4449-B3D0-EAB4F591DC8E}" sibTransId="{D14C28A5-1324-4EC9-AAF2-E77EFA18887D}"/>
    <dgm:cxn modelId="{120549AA-B8C2-4EAD-8598-D3CC95A4EFCE}" srcId="{BA47CDF8-5593-48DA-AC18-6E397A75A8F0}" destId="{C396C08E-9588-4699-ABD9-A474738834D7}" srcOrd="0" destOrd="0" parTransId="{3EE4CFD2-8A21-4D07-B11B-4CD309B75CEA}" sibTransId="{030871D1-E0F8-432A-A052-67B8C43E6C22}"/>
    <dgm:cxn modelId="{9218E8AB-CECA-4917-B91D-3E066F09DC48}" type="presOf" srcId="{75C22842-5378-4BD4-8DF8-4E5689E2EB44}" destId="{A09D8D83-CB9E-4F22-98BD-8E68AF19E125}" srcOrd="0" destOrd="2" presId="urn:microsoft.com/office/officeart/2005/8/layout/default"/>
    <dgm:cxn modelId="{CF0FE3B1-D680-4FF7-BCAB-2EA7D4D8ECDD}" srcId="{11577C10-CF88-4E5C-A8E1-BDB540B11F81}" destId="{A69111EE-B377-43F7-A181-D1D4468AD366}" srcOrd="3" destOrd="0" parTransId="{954AEAA7-E45B-4EAC-B390-2A2F1EF20E45}" sibTransId="{95F5F8D9-2116-4020-932D-C747CB84D8D1}"/>
    <dgm:cxn modelId="{90126FB5-E711-4556-82C3-D96D989E812B}" srcId="{268B37E0-CDF2-4A44-B57B-7CB0889D7568}" destId="{E2A9CFB5-9EA2-436A-A31F-102CAC4A1238}" srcOrd="0" destOrd="0" parTransId="{05AC4B15-4BC6-427C-B0DB-8EDA42BC9F77}" sibTransId="{4575734A-562B-46B9-ABD4-53AB541C1077}"/>
    <dgm:cxn modelId="{562E27B6-BE5E-42E6-A6E6-093BFEEF9E46}" type="presOf" srcId="{436CD21B-7983-49D2-8B5A-367673E64379}" destId="{5FB61791-FCDC-4261-AE82-D126AF82625C}" srcOrd="0" destOrd="1" presId="urn:microsoft.com/office/officeart/2005/8/layout/default"/>
    <dgm:cxn modelId="{BFDD84C2-5907-4255-8551-3FA59862DB26}" srcId="{345AD014-FFCC-4350-B7A5-0197931F9A47}" destId="{CCFF42A7-B9D3-40D3-886D-2FF16B1E5B51}" srcOrd="0" destOrd="0" parTransId="{37B8C73B-44F9-4473-A0AD-0C1FA996EC0E}" sibTransId="{7286ED49-715A-4A0B-B8F1-4D6217D69440}"/>
    <dgm:cxn modelId="{166673C5-1317-45DB-848B-05A71F4E20EE}" type="presOf" srcId="{345AD014-FFCC-4350-B7A5-0197931F9A47}" destId="{7CD5DD9E-CE42-4E24-8136-6B2BF1A57EB3}" srcOrd="0" destOrd="0" presId="urn:microsoft.com/office/officeart/2005/8/layout/default"/>
    <dgm:cxn modelId="{B0AAE0CD-45DC-48E6-86D9-9967411BCEEC}" srcId="{16E1FA69-DCA4-462A-A0AE-E0E24F9DDDA9}" destId="{951A5CA1-F1A6-4736-99D3-E812CCD99F29}" srcOrd="0" destOrd="0" parTransId="{A6E5B807-DB30-4170-9117-0180F22ED78C}" sibTransId="{549F1AF4-5A15-4924-BB52-49BE1C82DE4A}"/>
    <dgm:cxn modelId="{95D67ECE-5B74-41DF-AFC4-40239B66C162}" type="presOf" srcId="{51D405D1-6D5B-4258-9419-EF3CA1477CDF}" destId="{44116085-8677-4211-B183-BC2EDAE4B987}" srcOrd="0" destOrd="2" presId="urn:microsoft.com/office/officeart/2005/8/layout/default"/>
    <dgm:cxn modelId="{BF8558DB-3D4B-404D-8086-27708A97361F}" srcId="{345AD014-FFCC-4350-B7A5-0197931F9A47}" destId="{7766A3F1-0963-4B87-BEDE-010DB695A4CC}" srcOrd="2" destOrd="0" parTransId="{0163A2F0-A52E-49DF-B3F1-8980A3BD8BFC}" sibTransId="{9C0E6D0E-2F93-49FF-B92B-054605334681}"/>
    <dgm:cxn modelId="{1DAE85E3-2ABF-4120-9FB5-7D2EF8F92032}" srcId="{345AD014-FFCC-4350-B7A5-0197931F9A47}" destId="{3F77F6C6-2F11-4BF9-BC10-E14B6D11341F}" srcOrd="1" destOrd="0" parTransId="{0AFA1C66-D104-49D4-B0ED-6A3905C438A6}" sibTransId="{33CA8022-8826-4465-B48A-453D399252F6}"/>
    <dgm:cxn modelId="{E3C0B8E3-1825-450F-95F9-59948AD50141}" srcId="{11577C10-CF88-4E5C-A8E1-BDB540B11F81}" destId="{9DCECE02-0E3C-4475-A45B-9216C396A9AF}" srcOrd="1" destOrd="0" parTransId="{01C0CC9F-09B6-49F9-B48F-417BEF00C4B7}" sibTransId="{7688A71B-5A4B-463B-A6C8-289BAA75182C}"/>
    <dgm:cxn modelId="{FA9672EA-EAE5-40BA-BFF7-DE1EA171B407}" type="presOf" srcId="{268B37E0-CDF2-4A44-B57B-7CB0889D7568}" destId="{38F1DDD3-C96A-4C85-AD5E-A0945C26C70A}" srcOrd="0" destOrd="0" presId="urn:microsoft.com/office/officeart/2005/8/layout/default"/>
    <dgm:cxn modelId="{31470DEC-68F0-4486-B6C2-A783638EFCE0}" srcId="{4D483F3B-BA7A-4A62-AF33-DDFA11083B41}" destId="{1EF4FC64-F2BC-4E86-BDB3-3140E72934F5}" srcOrd="3" destOrd="0" parTransId="{7B1B9B77-CF98-405F-B20F-870E8AAEA353}" sibTransId="{E078002B-84E5-480D-8240-ED53853D5CE3}"/>
    <dgm:cxn modelId="{F6C2B1ED-D823-4416-9E9F-56D28915B703}" type="presOf" srcId="{F97D78E0-2E78-4E3E-BB93-1898BB093935}" destId="{5FB61791-FCDC-4261-AE82-D126AF82625C}" srcOrd="0" destOrd="3" presId="urn:microsoft.com/office/officeart/2005/8/layout/default"/>
    <dgm:cxn modelId="{FEC919F5-BE9F-461F-9791-58E6C429BD89}" type="presOf" srcId="{16E1FA69-DCA4-462A-A0AE-E0E24F9DDDA9}" destId="{49923D58-4FDE-42E2-9A52-9D778F2ECAB3}" srcOrd="0" destOrd="0" presId="urn:microsoft.com/office/officeart/2005/8/layout/default"/>
    <dgm:cxn modelId="{050610F8-462E-44F0-AC3B-F57A0E681C59}" srcId="{D4121B9B-8C4F-49D6-9317-285D14765919}" destId="{958711C6-9443-499D-883E-7659C1AB6772}" srcOrd="2" destOrd="0" parTransId="{D05B647E-BC2F-4C26-9570-C115A5BB2B8A}" sibTransId="{BD2F5E58-10E4-45FE-94E3-62D5A75A9B1D}"/>
    <dgm:cxn modelId="{C97C61FC-1EEE-4DA7-BB56-893184D303D0}" type="presOf" srcId="{A69111EE-B377-43F7-A181-D1D4468AD366}" destId="{5FB61791-FCDC-4261-AE82-D126AF82625C}" srcOrd="0" destOrd="4" presId="urn:microsoft.com/office/officeart/2005/8/layout/default"/>
    <dgm:cxn modelId="{B84D0509-D730-4620-8E2A-94D2C5CFBDBB}" type="presParOf" srcId="{EEFBCDDA-F6E3-474E-B0A9-335146B1677F}" destId="{49923D58-4FDE-42E2-9A52-9D778F2ECAB3}" srcOrd="0" destOrd="0" presId="urn:microsoft.com/office/officeart/2005/8/layout/default"/>
    <dgm:cxn modelId="{DB7C0711-77D2-43C1-901A-E543F753EB8D}" type="presParOf" srcId="{EEFBCDDA-F6E3-474E-B0A9-335146B1677F}" destId="{D70217B6-D165-4E0F-954A-183AA70E84BD}" srcOrd="1" destOrd="0" presId="urn:microsoft.com/office/officeart/2005/8/layout/default"/>
    <dgm:cxn modelId="{4A02D7C8-050C-4FC6-AAC8-072369B60EB8}" type="presParOf" srcId="{EEFBCDDA-F6E3-474E-B0A9-335146B1677F}" destId="{38F1DDD3-C96A-4C85-AD5E-A0945C26C70A}" srcOrd="2" destOrd="0" presId="urn:microsoft.com/office/officeart/2005/8/layout/default"/>
    <dgm:cxn modelId="{D95881C8-C370-40A7-A226-8ACAA0A3890F}" type="presParOf" srcId="{EEFBCDDA-F6E3-474E-B0A9-335146B1677F}" destId="{085AF400-6CAA-4DDC-85DA-A9F9A92D7198}" srcOrd="3" destOrd="0" presId="urn:microsoft.com/office/officeart/2005/8/layout/default"/>
    <dgm:cxn modelId="{8CAED426-11FB-4090-B912-BD7AF4064D25}" type="presParOf" srcId="{EEFBCDDA-F6E3-474E-B0A9-335146B1677F}" destId="{5FB61791-FCDC-4261-AE82-D126AF82625C}" srcOrd="4" destOrd="0" presId="urn:microsoft.com/office/officeart/2005/8/layout/default"/>
    <dgm:cxn modelId="{2B7987C6-EB41-47CE-99DE-9F03275B1DBA}" type="presParOf" srcId="{EEFBCDDA-F6E3-474E-B0A9-335146B1677F}" destId="{4E2FB36F-C2B3-496F-B14E-53B3CF3E09D7}" srcOrd="5" destOrd="0" presId="urn:microsoft.com/office/officeart/2005/8/layout/default"/>
    <dgm:cxn modelId="{2E0B472B-7DAB-4D8C-AB3E-FC09C559A6E3}" type="presParOf" srcId="{EEFBCDDA-F6E3-474E-B0A9-335146B1677F}" destId="{A09D8D83-CB9E-4F22-98BD-8E68AF19E125}" srcOrd="6" destOrd="0" presId="urn:microsoft.com/office/officeart/2005/8/layout/default"/>
    <dgm:cxn modelId="{B13B3BC2-C799-452F-AE63-F02089C6F421}" type="presParOf" srcId="{EEFBCDDA-F6E3-474E-B0A9-335146B1677F}" destId="{1138E5A7-EA11-4D13-B18F-2508CDC3CE7A}" srcOrd="7" destOrd="0" presId="urn:microsoft.com/office/officeart/2005/8/layout/default"/>
    <dgm:cxn modelId="{8ECEDCC4-176B-4286-B32A-E6C401E3D188}" type="presParOf" srcId="{EEFBCDDA-F6E3-474E-B0A9-335146B1677F}" destId="{E92AFD8A-0255-4F63-82F1-4C1F6E48E737}" srcOrd="8" destOrd="0" presId="urn:microsoft.com/office/officeart/2005/8/layout/default"/>
    <dgm:cxn modelId="{9BB75A3D-99DD-40BD-B384-928C80B6FC3E}" type="presParOf" srcId="{EEFBCDDA-F6E3-474E-B0A9-335146B1677F}" destId="{6D643FC0-3850-4517-BDBF-EE5C3A950FDE}" srcOrd="9" destOrd="0" presId="urn:microsoft.com/office/officeart/2005/8/layout/default"/>
    <dgm:cxn modelId="{BC4CB3D8-1753-40F3-9041-94477FDBEAC4}" type="presParOf" srcId="{EEFBCDDA-F6E3-474E-B0A9-335146B1677F}" destId="{44116085-8677-4211-B183-BC2EDAE4B987}" srcOrd="10" destOrd="0" presId="urn:microsoft.com/office/officeart/2005/8/layout/default"/>
    <dgm:cxn modelId="{BBDD7C63-7F3A-4B56-8D50-86D42B6D0455}" type="presParOf" srcId="{EEFBCDDA-F6E3-474E-B0A9-335146B1677F}" destId="{84239CE5-8C59-4C5F-90FF-9527F4242E43}" srcOrd="11" destOrd="0" presId="urn:microsoft.com/office/officeart/2005/8/layout/default"/>
    <dgm:cxn modelId="{408D373F-A5E4-4930-B95E-B739CE0BC3B4}" type="presParOf" srcId="{EEFBCDDA-F6E3-474E-B0A9-335146B1677F}" destId="{7CD5DD9E-CE42-4E24-8136-6B2BF1A57EB3}"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9CA80F-7A68-4C91-A9E8-D81D6C8B21B2}" type="doc">
      <dgm:prSet loTypeId="urn:microsoft.com/office/officeart/2005/8/layout/chevron1" loCatId="process" qsTypeId="urn:microsoft.com/office/officeart/2005/8/quickstyle/simple1" qsCatId="simple" csTypeId="urn:microsoft.com/office/officeart/2005/8/colors/accent1_2" csCatId="accent1" phldr="1"/>
      <dgm:spPr/>
    </dgm:pt>
    <dgm:pt modelId="{B7EA7640-C54E-4993-8119-9A71727ED2C3}">
      <dgm:prSet phldrT="[Text]"/>
      <dgm:spPr/>
      <dgm:t>
        <a:bodyPr/>
        <a:lstStyle/>
        <a:p>
          <a:r>
            <a:rPr lang="en-US" dirty="0"/>
            <a:t>Injury Occurs</a:t>
          </a:r>
        </a:p>
      </dgm:t>
    </dgm:pt>
    <dgm:pt modelId="{50B0B45B-AEBE-4961-91BC-F627646DFB19}" type="parTrans" cxnId="{82FC9133-5CBA-4C73-9772-425A6A764A46}">
      <dgm:prSet/>
      <dgm:spPr/>
      <dgm:t>
        <a:bodyPr/>
        <a:lstStyle/>
        <a:p>
          <a:endParaRPr lang="en-US"/>
        </a:p>
      </dgm:t>
    </dgm:pt>
    <dgm:pt modelId="{9E7D75AF-8645-43F8-B6A1-022E26926503}" type="sibTrans" cxnId="{82FC9133-5CBA-4C73-9772-425A6A764A46}">
      <dgm:prSet/>
      <dgm:spPr/>
      <dgm:t>
        <a:bodyPr/>
        <a:lstStyle/>
        <a:p>
          <a:endParaRPr lang="en-US"/>
        </a:p>
      </dgm:t>
    </dgm:pt>
    <dgm:pt modelId="{2437F3A3-3C2B-46B7-BB76-1F50E1FD32EC}">
      <dgm:prSet phldrT="[Text]"/>
      <dgm:spPr/>
      <dgm:t>
        <a:bodyPr/>
        <a:lstStyle/>
        <a:p>
          <a:r>
            <a:rPr lang="en-US" dirty="0"/>
            <a:t>Benefits paid</a:t>
          </a:r>
        </a:p>
      </dgm:t>
    </dgm:pt>
    <dgm:pt modelId="{F3B62698-C266-4E4C-980D-FCB378B4BCBA}" type="parTrans" cxnId="{F5E1AA32-F377-4236-848B-7B44781E2018}">
      <dgm:prSet/>
      <dgm:spPr/>
      <dgm:t>
        <a:bodyPr/>
        <a:lstStyle/>
        <a:p>
          <a:endParaRPr lang="en-US"/>
        </a:p>
      </dgm:t>
    </dgm:pt>
    <dgm:pt modelId="{13F365B1-5B78-4B4F-A289-3196112671EF}" type="sibTrans" cxnId="{F5E1AA32-F377-4236-848B-7B44781E2018}">
      <dgm:prSet/>
      <dgm:spPr/>
      <dgm:t>
        <a:bodyPr/>
        <a:lstStyle/>
        <a:p>
          <a:endParaRPr lang="en-US"/>
        </a:p>
      </dgm:t>
    </dgm:pt>
    <dgm:pt modelId="{8C5EFB88-2437-456D-89BE-2A833B0B1175}">
      <dgm:prSet phldrT="[Text]"/>
      <dgm:spPr/>
      <dgm:t>
        <a:bodyPr/>
        <a:lstStyle/>
        <a:p>
          <a:r>
            <a:rPr lang="en-US" dirty="0"/>
            <a:t>Denied / Controverted benefits (then what)</a:t>
          </a:r>
        </a:p>
      </dgm:t>
    </dgm:pt>
    <dgm:pt modelId="{B0638DC3-873E-4C50-92D8-8A58D6454F82}" type="parTrans" cxnId="{5C9B36DD-15C8-46E4-8039-8AFA57ED8944}">
      <dgm:prSet/>
      <dgm:spPr/>
      <dgm:t>
        <a:bodyPr/>
        <a:lstStyle/>
        <a:p>
          <a:endParaRPr lang="en-US"/>
        </a:p>
      </dgm:t>
    </dgm:pt>
    <dgm:pt modelId="{3C36E47D-4398-45B4-B0F0-5B6F36F97762}" type="sibTrans" cxnId="{5C9B36DD-15C8-46E4-8039-8AFA57ED8944}">
      <dgm:prSet/>
      <dgm:spPr/>
      <dgm:t>
        <a:bodyPr/>
        <a:lstStyle/>
        <a:p>
          <a:endParaRPr lang="en-US"/>
        </a:p>
      </dgm:t>
    </dgm:pt>
    <dgm:pt modelId="{24246E01-84DC-4FE0-B3AA-06638B514B0E}">
      <dgm:prSet/>
      <dgm:spPr/>
      <dgm:t>
        <a:bodyPr/>
        <a:lstStyle/>
        <a:p>
          <a:r>
            <a:rPr lang="en-US" dirty="0"/>
            <a:t>Employer / Insurer notification</a:t>
          </a:r>
        </a:p>
      </dgm:t>
    </dgm:pt>
    <dgm:pt modelId="{1EB19DC1-FC46-4F26-ABEE-C4141766AF89}" type="parTrans" cxnId="{DE92A9FC-EBEB-4EBF-8E00-768406B491C6}">
      <dgm:prSet/>
      <dgm:spPr/>
      <dgm:t>
        <a:bodyPr/>
        <a:lstStyle/>
        <a:p>
          <a:endParaRPr lang="en-US"/>
        </a:p>
      </dgm:t>
    </dgm:pt>
    <dgm:pt modelId="{C2FF210F-E568-4576-A3A9-54C6B08DD8DD}" type="sibTrans" cxnId="{DE92A9FC-EBEB-4EBF-8E00-768406B491C6}">
      <dgm:prSet/>
      <dgm:spPr/>
      <dgm:t>
        <a:bodyPr/>
        <a:lstStyle/>
        <a:p>
          <a:endParaRPr lang="en-US"/>
        </a:p>
      </dgm:t>
    </dgm:pt>
    <dgm:pt modelId="{0F38A32D-CCFC-4126-9753-42B9938EAF63}">
      <dgm:prSet/>
      <dgm:spPr/>
      <dgm:t>
        <a:bodyPr/>
        <a:lstStyle/>
        <a:p>
          <a:r>
            <a:rPr lang="en-US" dirty="0"/>
            <a:t>Fill out and File a Report of Injury (FROI)</a:t>
          </a:r>
        </a:p>
      </dgm:t>
    </dgm:pt>
    <dgm:pt modelId="{20ABD43A-19AD-4F21-BF12-4035FF452B78}" type="parTrans" cxnId="{1105163A-03C3-4E4F-94E4-950793397B13}">
      <dgm:prSet/>
      <dgm:spPr/>
      <dgm:t>
        <a:bodyPr/>
        <a:lstStyle/>
        <a:p>
          <a:endParaRPr lang="en-US"/>
        </a:p>
      </dgm:t>
    </dgm:pt>
    <dgm:pt modelId="{F9C8E23A-B567-4828-AF22-9CB0E5F6E9FE}" type="sibTrans" cxnId="{1105163A-03C3-4E4F-94E4-950793397B13}">
      <dgm:prSet/>
      <dgm:spPr/>
      <dgm:t>
        <a:bodyPr/>
        <a:lstStyle/>
        <a:p>
          <a:endParaRPr lang="en-US"/>
        </a:p>
      </dgm:t>
    </dgm:pt>
    <dgm:pt modelId="{928E3D64-B90E-497B-B62A-7354409273FD}">
      <dgm:prSet/>
      <dgm:spPr/>
      <dgm:t>
        <a:bodyPr/>
        <a:lstStyle/>
        <a:p>
          <a:r>
            <a:rPr lang="en-US"/>
            <a:t>Seek medical care! </a:t>
          </a:r>
          <a:endParaRPr lang="en-US" dirty="0"/>
        </a:p>
      </dgm:t>
    </dgm:pt>
    <dgm:pt modelId="{68D38ABC-6827-48B2-9978-A12F810A97FE}" type="parTrans" cxnId="{39D55F90-55D8-4928-91F8-A1D43BA58C13}">
      <dgm:prSet/>
      <dgm:spPr/>
      <dgm:t>
        <a:bodyPr/>
        <a:lstStyle/>
        <a:p>
          <a:endParaRPr lang="en-US"/>
        </a:p>
      </dgm:t>
    </dgm:pt>
    <dgm:pt modelId="{802764D8-7902-4D27-83C8-2B2DF11606EC}" type="sibTrans" cxnId="{39D55F90-55D8-4928-91F8-A1D43BA58C13}">
      <dgm:prSet/>
      <dgm:spPr/>
      <dgm:t>
        <a:bodyPr/>
        <a:lstStyle/>
        <a:p>
          <a:endParaRPr lang="en-US"/>
        </a:p>
      </dgm:t>
    </dgm:pt>
    <dgm:pt modelId="{70FFB8AA-CCD0-4449-B0DF-E3A2C318E1B3}" type="pres">
      <dgm:prSet presAssocID="{5E9CA80F-7A68-4C91-A9E8-D81D6C8B21B2}" presName="Name0" presStyleCnt="0">
        <dgm:presLayoutVars>
          <dgm:dir/>
          <dgm:animLvl val="lvl"/>
          <dgm:resizeHandles val="exact"/>
        </dgm:presLayoutVars>
      </dgm:prSet>
      <dgm:spPr/>
    </dgm:pt>
    <dgm:pt modelId="{1FA97BC6-5ECD-49E2-9791-E26199AA9592}" type="pres">
      <dgm:prSet presAssocID="{B7EA7640-C54E-4993-8119-9A71727ED2C3}" presName="parTxOnly" presStyleLbl="node1" presStyleIdx="0" presStyleCnt="6">
        <dgm:presLayoutVars>
          <dgm:chMax val="0"/>
          <dgm:chPref val="0"/>
          <dgm:bulletEnabled val="1"/>
        </dgm:presLayoutVars>
      </dgm:prSet>
      <dgm:spPr/>
    </dgm:pt>
    <dgm:pt modelId="{6A48236B-CB26-4910-947C-FD409046751B}" type="pres">
      <dgm:prSet presAssocID="{9E7D75AF-8645-43F8-B6A1-022E26926503}" presName="parTxOnlySpace" presStyleCnt="0"/>
      <dgm:spPr/>
    </dgm:pt>
    <dgm:pt modelId="{432D9E16-809B-4897-831D-E3E64DF4764D}" type="pres">
      <dgm:prSet presAssocID="{928E3D64-B90E-497B-B62A-7354409273FD}" presName="parTxOnly" presStyleLbl="node1" presStyleIdx="1" presStyleCnt="6">
        <dgm:presLayoutVars>
          <dgm:chMax val="0"/>
          <dgm:chPref val="0"/>
          <dgm:bulletEnabled val="1"/>
        </dgm:presLayoutVars>
      </dgm:prSet>
      <dgm:spPr/>
    </dgm:pt>
    <dgm:pt modelId="{04F0B4CB-AA79-4B6F-88F3-9455E2145808}" type="pres">
      <dgm:prSet presAssocID="{802764D8-7902-4D27-83C8-2B2DF11606EC}" presName="parTxOnlySpace" presStyleCnt="0"/>
      <dgm:spPr/>
    </dgm:pt>
    <dgm:pt modelId="{0F21C162-5DF6-4542-9CCD-A3B65E9A84FB}" type="pres">
      <dgm:prSet presAssocID="{0F38A32D-CCFC-4126-9753-42B9938EAF63}" presName="parTxOnly" presStyleLbl="node1" presStyleIdx="2" presStyleCnt="6">
        <dgm:presLayoutVars>
          <dgm:chMax val="0"/>
          <dgm:chPref val="0"/>
          <dgm:bulletEnabled val="1"/>
        </dgm:presLayoutVars>
      </dgm:prSet>
      <dgm:spPr/>
    </dgm:pt>
    <dgm:pt modelId="{AA83C3C1-D34D-48B5-943A-CC278E36E50D}" type="pres">
      <dgm:prSet presAssocID="{F9C8E23A-B567-4828-AF22-9CB0E5F6E9FE}" presName="parTxOnlySpace" presStyleCnt="0"/>
      <dgm:spPr/>
    </dgm:pt>
    <dgm:pt modelId="{775A863C-3471-40F8-A029-61799762DF4C}" type="pres">
      <dgm:prSet presAssocID="{24246E01-84DC-4FE0-B3AA-06638B514B0E}" presName="parTxOnly" presStyleLbl="node1" presStyleIdx="3" presStyleCnt="6">
        <dgm:presLayoutVars>
          <dgm:chMax val="0"/>
          <dgm:chPref val="0"/>
          <dgm:bulletEnabled val="1"/>
        </dgm:presLayoutVars>
      </dgm:prSet>
      <dgm:spPr/>
    </dgm:pt>
    <dgm:pt modelId="{EAE40166-4C11-484C-831E-9E1ABDA30316}" type="pres">
      <dgm:prSet presAssocID="{C2FF210F-E568-4576-A3A9-54C6B08DD8DD}" presName="parTxOnlySpace" presStyleCnt="0"/>
      <dgm:spPr/>
    </dgm:pt>
    <dgm:pt modelId="{095043E3-578E-4112-B8B7-3692194E994B}" type="pres">
      <dgm:prSet presAssocID="{2437F3A3-3C2B-46B7-BB76-1F50E1FD32EC}" presName="parTxOnly" presStyleLbl="node1" presStyleIdx="4" presStyleCnt="6">
        <dgm:presLayoutVars>
          <dgm:chMax val="0"/>
          <dgm:chPref val="0"/>
          <dgm:bulletEnabled val="1"/>
        </dgm:presLayoutVars>
      </dgm:prSet>
      <dgm:spPr/>
    </dgm:pt>
    <dgm:pt modelId="{02E97BB2-8C86-477D-93BE-485DE14505D7}" type="pres">
      <dgm:prSet presAssocID="{13F365B1-5B78-4B4F-A289-3196112671EF}" presName="parTxOnlySpace" presStyleCnt="0"/>
      <dgm:spPr/>
    </dgm:pt>
    <dgm:pt modelId="{34B3F9A6-C0A7-4705-8B74-632182EB801B}" type="pres">
      <dgm:prSet presAssocID="{8C5EFB88-2437-456D-89BE-2A833B0B1175}" presName="parTxOnly" presStyleLbl="node1" presStyleIdx="5" presStyleCnt="6">
        <dgm:presLayoutVars>
          <dgm:chMax val="0"/>
          <dgm:chPref val="0"/>
          <dgm:bulletEnabled val="1"/>
        </dgm:presLayoutVars>
      </dgm:prSet>
      <dgm:spPr/>
    </dgm:pt>
  </dgm:ptLst>
  <dgm:cxnLst>
    <dgm:cxn modelId="{F5E1AA32-F377-4236-848B-7B44781E2018}" srcId="{5E9CA80F-7A68-4C91-A9E8-D81D6C8B21B2}" destId="{2437F3A3-3C2B-46B7-BB76-1F50E1FD32EC}" srcOrd="4" destOrd="0" parTransId="{F3B62698-C266-4E4C-980D-FCB378B4BCBA}" sibTransId="{13F365B1-5B78-4B4F-A289-3196112671EF}"/>
    <dgm:cxn modelId="{82FC9133-5CBA-4C73-9772-425A6A764A46}" srcId="{5E9CA80F-7A68-4C91-A9E8-D81D6C8B21B2}" destId="{B7EA7640-C54E-4993-8119-9A71727ED2C3}" srcOrd="0" destOrd="0" parTransId="{50B0B45B-AEBE-4961-91BC-F627646DFB19}" sibTransId="{9E7D75AF-8645-43F8-B6A1-022E26926503}"/>
    <dgm:cxn modelId="{EC10EF39-EF07-4C71-A23F-72EBD315D72F}" type="presOf" srcId="{0F38A32D-CCFC-4126-9753-42B9938EAF63}" destId="{0F21C162-5DF6-4542-9CCD-A3B65E9A84FB}" srcOrd="0" destOrd="0" presId="urn:microsoft.com/office/officeart/2005/8/layout/chevron1"/>
    <dgm:cxn modelId="{1105163A-03C3-4E4F-94E4-950793397B13}" srcId="{5E9CA80F-7A68-4C91-A9E8-D81D6C8B21B2}" destId="{0F38A32D-CCFC-4126-9753-42B9938EAF63}" srcOrd="2" destOrd="0" parTransId="{20ABD43A-19AD-4F21-BF12-4035FF452B78}" sibTransId="{F9C8E23A-B567-4828-AF22-9CB0E5F6E9FE}"/>
    <dgm:cxn modelId="{292B7648-A825-40CC-A01C-A8360928A3B4}" type="presOf" srcId="{928E3D64-B90E-497B-B62A-7354409273FD}" destId="{432D9E16-809B-4897-831D-E3E64DF4764D}" srcOrd="0" destOrd="0" presId="urn:microsoft.com/office/officeart/2005/8/layout/chevron1"/>
    <dgm:cxn modelId="{39D55F90-55D8-4928-91F8-A1D43BA58C13}" srcId="{5E9CA80F-7A68-4C91-A9E8-D81D6C8B21B2}" destId="{928E3D64-B90E-497B-B62A-7354409273FD}" srcOrd="1" destOrd="0" parTransId="{68D38ABC-6827-48B2-9978-A12F810A97FE}" sibTransId="{802764D8-7902-4D27-83C8-2B2DF11606EC}"/>
    <dgm:cxn modelId="{7E148B93-B496-4C38-A729-A7AFD055F614}" type="presOf" srcId="{2437F3A3-3C2B-46B7-BB76-1F50E1FD32EC}" destId="{095043E3-578E-4112-B8B7-3692194E994B}" srcOrd="0" destOrd="0" presId="urn:microsoft.com/office/officeart/2005/8/layout/chevron1"/>
    <dgm:cxn modelId="{4CAEF393-1F96-470E-9AC2-99CC7730A33E}" type="presOf" srcId="{24246E01-84DC-4FE0-B3AA-06638B514B0E}" destId="{775A863C-3471-40F8-A029-61799762DF4C}" srcOrd="0" destOrd="0" presId="urn:microsoft.com/office/officeart/2005/8/layout/chevron1"/>
    <dgm:cxn modelId="{60D67AD6-6A02-4C07-87A7-93EEA61EF224}" type="presOf" srcId="{8C5EFB88-2437-456D-89BE-2A833B0B1175}" destId="{34B3F9A6-C0A7-4705-8B74-632182EB801B}" srcOrd="0" destOrd="0" presId="urn:microsoft.com/office/officeart/2005/8/layout/chevron1"/>
    <dgm:cxn modelId="{5C9B36DD-15C8-46E4-8039-8AFA57ED8944}" srcId="{5E9CA80F-7A68-4C91-A9E8-D81D6C8B21B2}" destId="{8C5EFB88-2437-456D-89BE-2A833B0B1175}" srcOrd="5" destOrd="0" parTransId="{B0638DC3-873E-4C50-92D8-8A58D6454F82}" sibTransId="{3C36E47D-4398-45B4-B0F0-5B6F36F97762}"/>
    <dgm:cxn modelId="{E7BEE1E4-80CD-4BB7-8EA1-19443D8188B8}" type="presOf" srcId="{B7EA7640-C54E-4993-8119-9A71727ED2C3}" destId="{1FA97BC6-5ECD-49E2-9791-E26199AA9592}" srcOrd="0" destOrd="0" presId="urn:microsoft.com/office/officeart/2005/8/layout/chevron1"/>
    <dgm:cxn modelId="{895A2BFC-BAFB-4083-85A7-24098E45DCFE}" type="presOf" srcId="{5E9CA80F-7A68-4C91-A9E8-D81D6C8B21B2}" destId="{70FFB8AA-CCD0-4449-B0DF-E3A2C318E1B3}" srcOrd="0" destOrd="0" presId="urn:microsoft.com/office/officeart/2005/8/layout/chevron1"/>
    <dgm:cxn modelId="{DE92A9FC-EBEB-4EBF-8E00-768406B491C6}" srcId="{5E9CA80F-7A68-4C91-A9E8-D81D6C8B21B2}" destId="{24246E01-84DC-4FE0-B3AA-06638B514B0E}" srcOrd="3" destOrd="0" parTransId="{1EB19DC1-FC46-4F26-ABEE-C4141766AF89}" sibTransId="{C2FF210F-E568-4576-A3A9-54C6B08DD8DD}"/>
    <dgm:cxn modelId="{62B7E531-20B6-4AB2-B973-ECB98C04BCF5}" type="presParOf" srcId="{70FFB8AA-CCD0-4449-B0DF-E3A2C318E1B3}" destId="{1FA97BC6-5ECD-49E2-9791-E26199AA9592}" srcOrd="0" destOrd="0" presId="urn:microsoft.com/office/officeart/2005/8/layout/chevron1"/>
    <dgm:cxn modelId="{137132BC-0AFB-4B71-A5DC-1C1880177603}" type="presParOf" srcId="{70FFB8AA-CCD0-4449-B0DF-E3A2C318E1B3}" destId="{6A48236B-CB26-4910-947C-FD409046751B}" srcOrd="1" destOrd="0" presId="urn:microsoft.com/office/officeart/2005/8/layout/chevron1"/>
    <dgm:cxn modelId="{09D95219-2A93-411C-A1A8-195AFED31F18}" type="presParOf" srcId="{70FFB8AA-CCD0-4449-B0DF-E3A2C318E1B3}" destId="{432D9E16-809B-4897-831D-E3E64DF4764D}" srcOrd="2" destOrd="0" presId="urn:microsoft.com/office/officeart/2005/8/layout/chevron1"/>
    <dgm:cxn modelId="{84F285EF-622A-4321-A498-19C96A9AF784}" type="presParOf" srcId="{70FFB8AA-CCD0-4449-B0DF-E3A2C318E1B3}" destId="{04F0B4CB-AA79-4B6F-88F3-9455E2145808}" srcOrd="3" destOrd="0" presId="urn:microsoft.com/office/officeart/2005/8/layout/chevron1"/>
    <dgm:cxn modelId="{3EF24B74-C5C7-40B1-ADCB-8940705D826B}" type="presParOf" srcId="{70FFB8AA-CCD0-4449-B0DF-E3A2C318E1B3}" destId="{0F21C162-5DF6-4542-9CCD-A3B65E9A84FB}" srcOrd="4" destOrd="0" presId="urn:microsoft.com/office/officeart/2005/8/layout/chevron1"/>
    <dgm:cxn modelId="{88D7BDB0-CB69-4147-A25A-2CAB7C3BA99D}" type="presParOf" srcId="{70FFB8AA-CCD0-4449-B0DF-E3A2C318E1B3}" destId="{AA83C3C1-D34D-48B5-943A-CC278E36E50D}" srcOrd="5" destOrd="0" presId="urn:microsoft.com/office/officeart/2005/8/layout/chevron1"/>
    <dgm:cxn modelId="{93729041-BF39-4AD4-A1ED-81F89C517447}" type="presParOf" srcId="{70FFB8AA-CCD0-4449-B0DF-E3A2C318E1B3}" destId="{775A863C-3471-40F8-A029-61799762DF4C}" srcOrd="6" destOrd="0" presId="urn:microsoft.com/office/officeart/2005/8/layout/chevron1"/>
    <dgm:cxn modelId="{0654805B-462E-40A6-99A6-621E99AA47F0}" type="presParOf" srcId="{70FFB8AA-CCD0-4449-B0DF-E3A2C318E1B3}" destId="{EAE40166-4C11-484C-831E-9E1ABDA30316}" srcOrd="7" destOrd="0" presId="urn:microsoft.com/office/officeart/2005/8/layout/chevron1"/>
    <dgm:cxn modelId="{FCBA735F-76BC-4231-A539-91547A3C5C56}" type="presParOf" srcId="{70FFB8AA-CCD0-4449-B0DF-E3A2C318E1B3}" destId="{095043E3-578E-4112-B8B7-3692194E994B}" srcOrd="8" destOrd="0" presId="urn:microsoft.com/office/officeart/2005/8/layout/chevron1"/>
    <dgm:cxn modelId="{F9BEC665-18EB-4FF9-9BCD-F6CD367BBF48}" type="presParOf" srcId="{70FFB8AA-CCD0-4449-B0DF-E3A2C318E1B3}" destId="{02E97BB2-8C86-477D-93BE-485DE14505D7}" srcOrd="9" destOrd="0" presId="urn:microsoft.com/office/officeart/2005/8/layout/chevron1"/>
    <dgm:cxn modelId="{8A7CD486-D867-4555-9F87-E11F73E150D5}" type="presParOf" srcId="{70FFB8AA-CCD0-4449-B0DF-E3A2C318E1B3}" destId="{34B3F9A6-C0A7-4705-8B74-632182EB801B}"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5A696F-E6D2-4801-8546-8D09141BD3F0}" type="doc">
      <dgm:prSet loTypeId="urn:microsoft.com/office/officeart/2005/8/layout/chevron1" loCatId="process" qsTypeId="urn:microsoft.com/office/officeart/2005/8/quickstyle/simple1" qsCatId="simple" csTypeId="urn:microsoft.com/office/officeart/2005/8/colors/accent1_2" csCatId="accent1" phldr="1"/>
      <dgm:spPr/>
    </dgm:pt>
    <dgm:pt modelId="{B27206EB-6C5A-4104-BA3C-2C71EE3CC244}">
      <dgm:prSet phldrT="[Text]"/>
      <dgm:spPr/>
      <dgm:t>
        <a:bodyPr/>
        <a:lstStyle/>
        <a:p>
          <a:r>
            <a:rPr lang="en-US" dirty="0"/>
            <a:t>Claim File</a:t>
          </a:r>
        </a:p>
      </dgm:t>
    </dgm:pt>
    <dgm:pt modelId="{2778F449-519C-4DCE-A93D-B191F6BA30AC}" type="parTrans" cxnId="{3B14928E-4889-4551-99C6-17490DAD3BC4}">
      <dgm:prSet/>
      <dgm:spPr/>
      <dgm:t>
        <a:bodyPr/>
        <a:lstStyle/>
        <a:p>
          <a:endParaRPr lang="en-US"/>
        </a:p>
      </dgm:t>
    </dgm:pt>
    <dgm:pt modelId="{E2D8404F-5C83-4F68-ADA0-8DDF428EE1F0}" type="sibTrans" cxnId="{3B14928E-4889-4551-99C6-17490DAD3BC4}">
      <dgm:prSet/>
      <dgm:spPr/>
      <dgm:t>
        <a:bodyPr/>
        <a:lstStyle/>
        <a:p>
          <a:endParaRPr lang="en-US"/>
        </a:p>
      </dgm:t>
    </dgm:pt>
    <dgm:pt modelId="{3E8F3D2C-9315-4CE3-B11F-50BF2ABE58E9}">
      <dgm:prSet phldrT="[Text]"/>
      <dgm:spPr/>
      <dgm:t>
        <a:bodyPr/>
        <a:lstStyle/>
        <a:p>
          <a:r>
            <a:rPr lang="en-US" dirty="0"/>
            <a:t>AWCB serves ER/ADJ</a:t>
          </a:r>
        </a:p>
      </dgm:t>
    </dgm:pt>
    <dgm:pt modelId="{C0581146-4B09-4998-95BC-B4EBFBC5F614}" type="parTrans" cxnId="{135C7AA0-6250-4224-A45C-5CFA15E29C4F}">
      <dgm:prSet/>
      <dgm:spPr/>
      <dgm:t>
        <a:bodyPr/>
        <a:lstStyle/>
        <a:p>
          <a:endParaRPr lang="en-US"/>
        </a:p>
      </dgm:t>
    </dgm:pt>
    <dgm:pt modelId="{A6433E29-4227-4BBA-A9CA-52B0BA648B50}" type="sibTrans" cxnId="{135C7AA0-6250-4224-A45C-5CFA15E29C4F}">
      <dgm:prSet/>
      <dgm:spPr/>
      <dgm:t>
        <a:bodyPr/>
        <a:lstStyle/>
        <a:p>
          <a:endParaRPr lang="en-US"/>
        </a:p>
      </dgm:t>
    </dgm:pt>
    <dgm:pt modelId="{3CD1D511-D88E-4897-AAAA-C729A40A11FE}">
      <dgm:prSet phldrT="[Text]"/>
      <dgm:spPr/>
      <dgm:t>
        <a:bodyPr/>
        <a:lstStyle/>
        <a:p>
          <a:r>
            <a:rPr lang="en-US" dirty="0"/>
            <a:t>Accepted Claim</a:t>
          </a:r>
        </a:p>
      </dgm:t>
    </dgm:pt>
    <dgm:pt modelId="{EFA6E925-6C1A-4D8A-B595-8BA0220F5BF9}" type="parTrans" cxnId="{A85BD34E-A93D-4A68-A0F5-756E27FCBF2E}">
      <dgm:prSet/>
      <dgm:spPr/>
      <dgm:t>
        <a:bodyPr/>
        <a:lstStyle/>
        <a:p>
          <a:endParaRPr lang="en-US"/>
        </a:p>
      </dgm:t>
    </dgm:pt>
    <dgm:pt modelId="{F0AD8CD1-65F1-45C6-BD24-7A3B0990FCA7}" type="sibTrans" cxnId="{A85BD34E-A93D-4A68-A0F5-756E27FCBF2E}">
      <dgm:prSet/>
      <dgm:spPr/>
      <dgm:t>
        <a:bodyPr/>
        <a:lstStyle/>
        <a:p>
          <a:endParaRPr lang="en-US"/>
        </a:p>
      </dgm:t>
    </dgm:pt>
    <dgm:pt modelId="{CE524DF0-1DE3-4456-B330-1DB3BC9BA70F}">
      <dgm:prSet phldrT="[Text]"/>
      <dgm:spPr/>
      <dgm:t>
        <a:bodyPr/>
        <a:lstStyle/>
        <a:p>
          <a:r>
            <a:rPr lang="en-US" dirty="0"/>
            <a:t>PHC set</a:t>
          </a:r>
        </a:p>
      </dgm:t>
    </dgm:pt>
    <dgm:pt modelId="{F04A640A-D929-4D76-AC42-3744EBF87117}" type="parTrans" cxnId="{5A52EA8C-9386-4D16-881C-B3927B58075C}">
      <dgm:prSet/>
      <dgm:spPr/>
      <dgm:t>
        <a:bodyPr/>
        <a:lstStyle/>
        <a:p>
          <a:endParaRPr lang="en-US"/>
        </a:p>
      </dgm:t>
    </dgm:pt>
    <dgm:pt modelId="{0E56F24C-4A12-4637-B36A-56181970AFE5}" type="sibTrans" cxnId="{5A52EA8C-9386-4D16-881C-B3927B58075C}">
      <dgm:prSet/>
      <dgm:spPr/>
      <dgm:t>
        <a:bodyPr/>
        <a:lstStyle/>
        <a:p>
          <a:endParaRPr lang="en-US"/>
        </a:p>
      </dgm:t>
    </dgm:pt>
    <dgm:pt modelId="{C0D65086-5BDA-47AE-8931-0D67C02FF293}">
      <dgm:prSet phldrT="[Text]"/>
      <dgm:spPr/>
      <dgm:t>
        <a:bodyPr/>
        <a:lstStyle/>
        <a:p>
          <a:r>
            <a:rPr lang="en-US" dirty="0"/>
            <a:t>Resolution</a:t>
          </a:r>
        </a:p>
      </dgm:t>
    </dgm:pt>
    <dgm:pt modelId="{F0A2C074-D486-498A-9164-733308D8FA6B}" type="parTrans" cxnId="{048CBDD4-619A-4BFE-B538-A865DF4A5089}">
      <dgm:prSet/>
      <dgm:spPr/>
      <dgm:t>
        <a:bodyPr/>
        <a:lstStyle/>
        <a:p>
          <a:endParaRPr lang="en-US"/>
        </a:p>
      </dgm:t>
    </dgm:pt>
    <dgm:pt modelId="{0C2E122A-9438-47F6-9B1B-3AB2A726C40B}" type="sibTrans" cxnId="{048CBDD4-619A-4BFE-B538-A865DF4A5089}">
      <dgm:prSet/>
      <dgm:spPr/>
      <dgm:t>
        <a:bodyPr/>
        <a:lstStyle/>
        <a:p>
          <a:endParaRPr lang="en-US"/>
        </a:p>
      </dgm:t>
    </dgm:pt>
    <dgm:pt modelId="{DA9FE174-5D03-487D-AB78-6F3128FA7F18}" type="pres">
      <dgm:prSet presAssocID="{495A696F-E6D2-4801-8546-8D09141BD3F0}" presName="Name0" presStyleCnt="0">
        <dgm:presLayoutVars>
          <dgm:dir/>
          <dgm:animLvl val="lvl"/>
          <dgm:resizeHandles val="exact"/>
        </dgm:presLayoutVars>
      </dgm:prSet>
      <dgm:spPr/>
    </dgm:pt>
    <dgm:pt modelId="{FB5A597C-6C98-439B-A837-7BBB06B8718D}" type="pres">
      <dgm:prSet presAssocID="{B27206EB-6C5A-4104-BA3C-2C71EE3CC244}" presName="parTxOnly" presStyleLbl="node1" presStyleIdx="0" presStyleCnt="5">
        <dgm:presLayoutVars>
          <dgm:chMax val="0"/>
          <dgm:chPref val="0"/>
          <dgm:bulletEnabled val="1"/>
        </dgm:presLayoutVars>
      </dgm:prSet>
      <dgm:spPr/>
    </dgm:pt>
    <dgm:pt modelId="{3AE31A5D-50E6-4AA2-B5E3-0370359F84F0}" type="pres">
      <dgm:prSet presAssocID="{E2D8404F-5C83-4F68-ADA0-8DDF428EE1F0}" presName="parTxOnlySpace" presStyleCnt="0"/>
      <dgm:spPr/>
    </dgm:pt>
    <dgm:pt modelId="{B02814D9-05CD-4CB8-95B1-0483182591E2}" type="pres">
      <dgm:prSet presAssocID="{3E8F3D2C-9315-4CE3-B11F-50BF2ABE58E9}" presName="parTxOnly" presStyleLbl="node1" presStyleIdx="1" presStyleCnt="5">
        <dgm:presLayoutVars>
          <dgm:chMax val="0"/>
          <dgm:chPref val="0"/>
          <dgm:bulletEnabled val="1"/>
        </dgm:presLayoutVars>
      </dgm:prSet>
      <dgm:spPr/>
    </dgm:pt>
    <dgm:pt modelId="{79D2C901-AF81-471D-A61E-8A32ED5BCC17}" type="pres">
      <dgm:prSet presAssocID="{A6433E29-4227-4BBA-A9CA-52B0BA648B50}" presName="parTxOnlySpace" presStyleCnt="0"/>
      <dgm:spPr/>
    </dgm:pt>
    <dgm:pt modelId="{7A9E8D4B-7B8D-4E01-9FBA-BCA174877194}" type="pres">
      <dgm:prSet presAssocID="{3CD1D511-D88E-4897-AAAA-C729A40A11FE}" presName="parTxOnly" presStyleLbl="node1" presStyleIdx="2" presStyleCnt="5">
        <dgm:presLayoutVars>
          <dgm:chMax val="0"/>
          <dgm:chPref val="0"/>
          <dgm:bulletEnabled val="1"/>
        </dgm:presLayoutVars>
      </dgm:prSet>
      <dgm:spPr/>
    </dgm:pt>
    <dgm:pt modelId="{411B66EF-A4C4-4ABD-9D73-27A722C18E6F}" type="pres">
      <dgm:prSet presAssocID="{F0AD8CD1-65F1-45C6-BD24-7A3B0990FCA7}" presName="parTxOnlySpace" presStyleCnt="0"/>
      <dgm:spPr/>
    </dgm:pt>
    <dgm:pt modelId="{0ACB2E8C-B9B3-4CE8-BB5F-7350CB274968}" type="pres">
      <dgm:prSet presAssocID="{CE524DF0-1DE3-4456-B330-1DB3BC9BA70F}" presName="parTxOnly" presStyleLbl="node1" presStyleIdx="3" presStyleCnt="5">
        <dgm:presLayoutVars>
          <dgm:chMax val="0"/>
          <dgm:chPref val="0"/>
          <dgm:bulletEnabled val="1"/>
        </dgm:presLayoutVars>
      </dgm:prSet>
      <dgm:spPr/>
    </dgm:pt>
    <dgm:pt modelId="{C90611CB-AC8E-43CC-84AB-8216EDA6D93F}" type="pres">
      <dgm:prSet presAssocID="{0E56F24C-4A12-4637-B36A-56181970AFE5}" presName="parTxOnlySpace" presStyleCnt="0"/>
      <dgm:spPr/>
    </dgm:pt>
    <dgm:pt modelId="{33946C67-DF26-4C57-A8FF-B0275CED0449}" type="pres">
      <dgm:prSet presAssocID="{C0D65086-5BDA-47AE-8931-0D67C02FF293}" presName="parTxOnly" presStyleLbl="node1" presStyleIdx="4" presStyleCnt="5">
        <dgm:presLayoutVars>
          <dgm:chMax val="0"/>
          <dgm:chPref val="0"/>
          <dgm:bulletEnabled val="1"/>
        </dgm:presLayoutVars>
      </dgm:prSet>
      <dgm:spPr/>
    </dgm:pt>
  </dgm:ptLst>
  <dgm:cxnLst>
    <dgm:cxn modelId="{3762FD2D-63A4-47CF-89E4-F824162AB608}" type="presOf" srcId="{CE524DF0-1DE3-4456-B330-1DB3BC9BA70F}" destId="{0ACB2E8C-B9B3-4CE8-BB5F-7350CB274968}" srcOrd="0" destOrd="0" presId="urn:microsoft.com/office/officeart/2005/8/layout/chevron1"/>
    <dgm:cxn modelId="{A85BD34E-A93D-4A68-A0F5-756E27FCBF2E}" srcId="{495A696F-E6D2-4801-8546-8D09141BD3F0}" destId="{3CD1D511-D88E-4897-AAAA-C729A40A11FE}" srcOrd="2" destOrd="0" parTransId="{EFA6E925-6C1A-4D8A-B595-8BA0220F5BF9}" sibTransId="{F0AD8CD1-65F1-45C6-BD24-7A3B0990FCA7}"/>
    <dgm:cxn modelId="{5A52EA8C-9386-4D16-881C-B3927B58075C}" srcId="{495A696F-E6D2-4801-8546-8D09141BD3F0}" destId="{CE524DF0-1DE3-4456-B330-1DB3BC9BA70F}" srcOrd="3" destOrd="0" parTransId="{F04A640A-D929-4D76-AC42-3744EBF87117}" sibTransId="{0E56F24C-4A12-4637-B36A-56181970AFE5}"/>
    <dgm:cxn modelId="{3B14928E-4889-4551-99C6-17490DAD3BC4}" srcId="{495A696F-E6D2-4801-8546-8D09141BD3F0}" destId="{B27206EB-6C5A-4104-BA3C-2C71EE3CC244}" srcOrd="0" destOrd="0" parTransId="{2778F449-519C-4DCE-A93D-B191F6BA30AC}" sibTransId="{E2D8404F-5C83-4F68-ADA0-8DDF428EE1F0}"/>
    <dgm:cxn modelId="{135C7AA0-6250-4224-A45C-5CFA15E29C4F}" srcId="{495A696F-E6D2-4801-8546-8D09141BD3F0}" destId="{3E8F3D2C-9315-4CE3-B11F-50BF2ABE58E9}" srcOrd="1" destOrd="0" parTransId="{C0581146-4B09-4998-95BC-B4EBFBC5F614}" sibTransId="{A6433E29-4227-4BBA-A9CA-52B0BA648B50}"/>
    <dgm:cxn modelId="{902DABC6-5203-4EFA-BD84-EA8BA3FD04B0}" type="presOf" srcId="{3CD1D511-D88E-4897-AAAA-C729A40A11FE}" destId="{7A9E8D4B-7B8D-4E01-9FBA-BCA174877194}" srcOrd="0" destOrd="0" presId="urn:microsoft.com/office/officeart/2005/8/layout/chevron1"/>
    <dgm:cxn modelId="{3A0497D2-0C50-4360-B7DE-CEEFB43ABE95}" type="presOf" srcId="{3E8F3D2C-9315-4CE3-B11F-50BF2ABE58E9}" destId="{B02814D9-05CD-4CB8-95B1-0483182591E2}" srcOrd="0" destOrd="0" presId="urn:microsoft.com/office/officeart/2005/8/layout/chevron1"/>
    <dgm:cxn modelId="{2F460BD4-2944-4AEC-9CAA-7DA5CD1000EB}" type="presOf" srcId="{C0D65086-5BDA-47AE-8931-0D67C02FF293}" destId="{33946C67-DF26-4C57-A8FF-B0275CED0449}" srcOrd="0" destOrd="0" presId="urn:microsoft.com/office/officeart/2005/8/layout/chevron1"/>
    <dgm:cxn modelId="{048CBDD4-619A-4BFE-B538-A865DF4A5089}" srcId="{495A696F-E6D2-4801-8546-8D09141BD3F0}" destId="{C0D65086-5BDA-47AE-8931-0D67C02FF293}" srcOrd="4" destOrd="0" parTransId="{F0A2C074-D486-498A-9164-733308D8FA6B}" sibTransId="{0C2E122A-9438-47F6-9B1B-3AB2A726C40B}"/>
    <dgm:cxn modelId="{5C0C6DD9-C5E4-4DCF-8744-7083E160A1D4}" type="presOf" srcId="{495A696F-E6D2-4801-8546-8D09141BD3F0}" destId="{DA9FE174-5D03-487D-AB78-6F3128FA7F18}" srcOrd="0" destOrd="0" presId="urn:microsoft.com/office/officeart/2005/8/layout/chevron1"/>
    <dgm:cxn modelId="{99C8E1F7-89A6-4BA8-9E16-A9D966E6A1FF}" type="presOf" srcId="{B27206EB-6C5A-4104-BA3C-2C71EE3CC244}" destId="{FB5A597C-6C98-439B-A837-7BBB06B8718D}" srcOrd="0" destOrd="0" presId="urn:microsoft.com/office/officeart/2005/8/layout/chevron1"/>
    <dgm:cxn modelId="{DE273957-9734-4E9F-B62C-0D01B8229257}" type="presParOf" srcId="{DA9FE174-5D03-487D-AB78-6F3128FA7F18}" destId="{FB5A597C-6C98-439B-A837-7BBB06B8718D}" srcOrd="0" destOrd="0" presId="urn:microsoft.com/office/officeart/2005/8/layout/chevron1"/>
    <dgm:cxn modelId="{C53DA416-A01F-421D-B7E4-3C372259BB40}" type="presParOf" srcId="{DA9FE174-5D03-487D-AB78-6F3128FA7F18}" destId="{3AE31A5D-50E6-4AA2-B5E3-0370359F84F0}" srcOrd="1" destOrd="0" presId="urn:microsoft.com/office/officeart/2005/8/layout/chevron1"/>
    <dgm:cxn modelId="{AEEF69A5-02C6-4BF9-B063-6810706FCFBD}" type="presParOf" srcId="{DA9FE174-5D03-487D-AB78-6F3128FA7F18}" destId="{B02814D9-05CD-4CB8-95B1-0483182591E2}" srcOrd="2" destOrd="0" presId="urn:microsoft.com/office/officeart/2005/8/layout/chevron1"/>
    <dgm:cxn modelId="{8B4EF82F-F328-4835-97E8-03B0D1B4BD3A}" type="presParOf" srcId="{DA9FE174-5D03-487D-AB78-6F3128FA7F18}" destId="{79D2C901-AF81-471D-A61E-8A32ED5BCC17}" srcOrd="3" destOrd="0" presId="urn:microsoft.com/office/officeart/2005/8/layout/chevron1"/>
    <dgm:cxn modelId="{A1B36138-7904-4B70-87E3-C8687256ED30}" type="presParOf" srcId="{DA9FE174-5D03-487D-AB78-6F3128FA7F18}" destId="{7A9E8D4B-7B8D-4E01-9FBA-BCA174877194}" srcOrd="4" destOrd="0" presId="urn:microsoft.com/office/officeart/2005/8/layout/chevron1"/>
    <dgm:cxn modelId="{231D2789-2BE3-4CE8-BC6C-B9EC4DF452DD}" type="presParOf" srcId="{DA9FE174-5D03-487D-AB78-6F3128FA7F18}" destId="{411B66EF-A4C4-4ABD-9D73-27A722C18E6F}" srcOrd="5" destOrd="0" presId="urn:microsoft.com/office/officeart/2005/8/layout/chevron1"/>
    <dgm:cxn modelId="{61254930-3FB4-48A6-BED9-CDEC370C14BE}" type="presParOf" srcId="{DA9FE174-5D03-487D-AB78-6F3128FA7F18}" destId="{0ACB2E8C-B9B3-4CE8-BB5F-7350CB274968}" srcOrd="6" destOrd="0" presId="urn:microsoft.com/office/officeart/2005/8/layout/chevron1"/>
    <dgm:cxn modelId="{BDA9BABB-636F-40A4-9AC0-1CBC92ED9769}" type="presParOf" srcId="{DA9FE174-5D03-487D-AB78-6F3128FA7F18}" destId="{C90611CB-AC8E-43CC-84AB-8216EDA6D93F}" srcOrd="7" destOrd="0" presId="urn:microsoft.com/office/officeart/2005/8/layout/chevron1"/>
    <dgm:cxn modelId="{DA106B13-DF2F-4E24-9BEC-7A0846B0E912}" type="presParOf" srcId="{DA9FE174-5D03-487D-AB78-6F3128FA7F18}" destId="{33946C67-DF26-4C57-A8FF-B0275CED0449}"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C83038-B93E-413E-9106-B2E8DE5E8D14}" type="doc">
      <dgm:prSet loTypeId="urn:microsoft.com/office/officeart/2005/8/layout/chevron1" loCatId="process" qsTypeId="urn:microsoft.com/office/officeart/2005/8/quickstyle/simple1" qsCatId="simple" csTypeId="urn:microsoft.com/office/officeart/2005/8/colors/accent1_2" csCatId="accent1" phldr="1"/>
      <dgm:spPr/>
    </dgm:pt>
    <dgm:pt modelId="{8E1E8205-FC34-4FB3-A80C-9ACAC98E0383}">
      <dgm:prSet phldrT="[Text]"/>
      <dgm:spPr/>
      <dgm:t>
        <a:bodyPr/>
        <a:lstStyle/>
        <a:p>
          <a:r>
            <a:rPr lang="en-US" dirty="0"/>
            <a:t>Petition File</a:t>
          </a:r>
        </a:p>
      </dgm:t>
    </dgm:pt>
    <dgm:pt modelId="{1674F30A-ADD7-4297-8C5C-5CCBD0445554}" type="parTrans" cxnId="{79613616-CAD7-442A-9E55-667E80345CAA}">
      <dgm:prSet/>
      <dgm:spPr/>
      <dgm:t>
        <a:bodyPr/>
        <a:lstStyle/>
        <a:p>
          <a:endParaRPr lang="en-US"/>
        </a:p>
      </dgm:t>
    </dgm:pt>
    <dgm:pt modelId="{27D4962C-7ACD-4455-BBC0-A2EE9B27CD78}" type="sibTrans" cxnId="{79613616-CAD7-442A-9E55-667E80345CAA}">
      <dgm:prSet/>
      <dgm:spPr/>
      <dgm:t>
        <a:bodyPr/>
        <a:lstStyle/>
        <a:p>
          <a:endParaRPr lang="en-US"/>
        </a:p>
      </dgm:t>
    </dgm:pt>
    <dgm:pt modelId="{A753F5F7-093C-413D-9FD7-18E965C3993D}">
      <dgm:prSet phldrT="[Text]"/>
      <dgm:spPr/>
      <dgm:t>
        <a:bodyPr/>
        <a:lstStyle/>
        <a:p>
          <a:r>
            <a:rPr lang="en-US" dirty="0"/>
            <a:t>ER/ADJ Attorney Serves EE</a:t>
          </a:r>
        </a:p>
      </dgm:t>
    </dgm:pt>
    <dgm:pt modelId="{3A33448C-651C-4CCA-A668-5E4700E0FC5D}" type="parTrans" cxnId="{E908CCB3-574A-4648-B06A-0A77BBEF7C97}">
      <dgm:prSet/>
      <dgm:spPr/>
      <dgm:t>
        <a:bodyPr/>
        <a:lstStyle/>
        <a:p>
          <a:endParaRPr lang="en-US"/>
        </a:p>
      </dgm:t>
    </dgm:pt>
    <dgm:pt modelId="{49F74E20-5253-4477-9ABA-A319CA54D1A2}" type="sibTrans" cxnId="{E908CCB3-574A-4648-B06A-0A77BBEF7C97}">
      <dgm:prSet/>
      <dgm:spPr/>
      <dgm:t>
        <a:bodyPr/>
        <a:lstStyle/>
        <a:p>
          <a:endParaRPr lang="en-US"/>
        </a:p>
      </dgm:t>
    </dgm:pt>
    <dgm:pt modelId="{28D5FFBB-A4B3-4E75-8EE6-44522CA8C659}">
      <dgm:prSet phldrT="[Text]"/>
      <dgm:spPr/>
      <dgm:t>
        <a:bodyPr/>
        <a:lstStyle/>
        <a:p>
          <a:r>
            <a:rPr lang="en-US" dirty="0"/>
            <a:t>Accepted Claim</a:t>
          </a:r>
        </a:p>
      </dgm:t>
    </dgm:pt>
    <dgm:pt modelId="{FC8BD514-6143-42F0-BA05-BEF826D702FF}" type="parTrans" cxnId="{93F19AB5-6650-4784-B0A1-8371D0E01AFA}">
      <dgm:prSet/>
      <dgm:spPr/>
      <dgm:t>
        <a:bodyPr/>
        <a:lstStyle/>
        <a:p>
          <a:endParaRPr lang="en-US"/>
        </a:p>
      </dgm:t>
    </dgm:pt>
    <dgm:pt modelId="{16F29048-C962-4189-9004-2A8C4E1D44FB}" type="sibTrans" cxnId="{93F19AB5-6650-4784-B0A1-8371D0E01AFA}">
      <dgm:prSet/>
      <dgm:spPr/>
      <dgm:t>
        <a:bodyPr/>
        <a:lstStyle/>
        <a:p>
          <a:endParaRPr lang="en-US"/>
        </a:p>
      </dgm:t>
    </dgm:pt>
    <dgm:pt modelId="{1ED83EC4-CE4C-43B5-8D5D-1D4E50E53F0A}">
      <dgm:prSet phldrT="[Text]"/>
      <dgm:spPr/>
      <dgm:t>
        <a:bodyPr/>
        <a:lstStyle/>
        <a:p>
          <a:r>
            <a:rPr lang="en-US" dirty="0"/>
            <a:t>PHC set</a:t>
          </a:r>
        </a:p>
      </dgm:t>
    </dgm:pt>
    <dgm:pt modelId="{121AEDAC-373C-4CEE-8B7D-D414E76AFDBD}" type="parTrans" cxnId="{94946DD8-BFF3-4CFD-BFCE-2DBAF53D6113}">
      <dgm:prSet/>
      <dgm:spPr/>
      <dgm:t>
        <a:bodyPr/>
        <a:lstStyle/>
        <a:p>
          <a:endParaRPr lang="en-US"/>
        </a:p>
      </dgm:t>
    </dgm:pt>
    <dgm:pt modelId="{381AA084-9F68-45DA-AE27-E4D131CFF4BA}" type="sibTrans" cxnId="{94946DD8-BFF3-4CFD-BFCE-2DBAF53D6113}">
      <dgm:prSet/>
      <dgm:spPr/>
      <dgm:t>
        <a:bodyPr/>
        <a:lstStyle/>
        <a:p>
          <a:endParaRPr lang="en-US"/>
        </a:p>
      </dgm:t>
    </dgm:pt>
    <dgm:pt modelId="{BA119B92-B141-4E01-AE54-B995C69C6B42}">
      <dgm:prSet phldrT="[Text]"/>
      <dgm:spPr/>
      <dgm:t>
        <a:bodyPr/>
        <a:lstStyle/>
        <a:p>
          <a:r>
            <a:rPr lang="en-US" dirty="0"/>
            <a:t>Resolution</a:t>
          </a:r>
        </a:p>
      </dgm:t>
    </dgm:pt>
    <dgm:pt modelId="{E07C812C-6E52-40E4-9684-AD551A2809AC}" type="parTrans" cxnId="{1F5AE36D-D88C-4729-A555-4FE14C937B87}">
      <dgm:prSet/>
      <dgm:spPr/>
      <dgm:t>
        <a:bodyPr/>
        <a:lstStyle/>
        <a:p>
          <a:endParaRPr lang="en-US"/>
        </a:p>
      </dgm:t>
    </dgm:pt>
    <dgm:pt modelId="{2121D458-2132-4E87-A0B4-DD7BBD4897D4}" type="sibTrans" cxnId="{1F5AE36D-D88C-4729-A555-4FE14C937B87}">
      <dgm:prSet/>
      <dgm:spPr/>
      <dgm:t>
        <a:bodyPr/>
        <a:lstStyle/>
        <a:p>
          <a:endParaRPr lang="en-US"/>
        </a:p>
      </dgm:t>
    </dgm:pt>
    <dgm:pt modelId="{31CDD135-8EA0-435E-B4CB-8A4A40BFDB9A}" type="pres">
      <dgm:prSet presAssocID="{3FC83038-B93E-413E-9106-B2E8DE5E8D14}" presName="Name0" presStyleCnt="0">
        <dgm:presLayoutVars>
          <dgm:dir/>
          <dgm:animLvl val="lvl"/>
          <dgm:resizeHandles val="exact"/>
        </dgm:presLayoutVars>
      </dgm:prSet>
      <dgm:spPr/>
    </dgm:pt>
    <dgm:pt modelId="{1F019DC7-8C79-4229-A55E-77D97E54DD8A}" type="pres">
      <dgm:prSet presAssocID="{8E1E8205-FC34-4FB3-A80C-9ACAC98E0383}" presName="parTxOnly" presStyleLbl="node1" presStyleIdx="0" presStyleCnt="5">
        <dgm:presLayoutVars>
          <dgm:chMax val="0"/>
          <dgm:chPref val="0"/>
          <dgm:bulletEnabled val="1"/>
        </dgm:presLayoutVars>
      </dgm:prSet>
      <dgm:spPr/>
    </dgm:pt>
    <dgm:pt modelId="{14B089AA-7CAF-4DE8-9C3B-A99EB88167A1}" type="pres">
      <dgm:prSet presAssocID="{27D4962C-7ACD-4455-BBC0-A2EE9B27CD78}" presName="parTxOnlySpace" presStyleCnt="0"/>
      <dgm:spPr/>
    </dgm:pt>
    <dgm:pt modelId="{B438DBA6-8787-4933-9380-2431DAC4B5A2}" type="pres">
      <dgm:prSet presAssocID="{A753F5F7-093C-413D-9FD7-18E965C3993D}" presName="parTxOnly" presStyleLbl="node1" presStyleIdx="1" presStyleCnt="5">
        <dgm:presLayoutVars>
          <dgm:chMax val="0"/>
          <dgm:chPref val="0"/>
          <dgm:bulletEnabled val="1"/>
        </dgm:presLayoutVars>
      </dgm:prSet>
      <dgm:spPr/>
    </dgm:pt>
    <dgm:pt modelId="{6103EE1D-16F5-4574-8D5E-C54180534853}" type="pres">
      <dgm:prSet presAssocID="{49F74E20-5253-4477-9ABA-A319CA54D1A2}" presName="parTxOnlySpace" presStyleCnt="0"/>
      <dgm:spPr/>
    </dgm:pt>
    <dgm:pt modelId="{95373BCC-D99A-4F29-B23F-2E93900D8AB4}" type="pres">
      <dgm:prSet presAssocID="{28D5FFBB-A4B3-4E75-8EE6-44522CA8C659}" presName="parTxOnly" presStyleLbl="node1" presStyleIdx="2" presStyleCnt="5">
        <dgm:presLayoutVars>
          <dgm:chMax val="0"/>
          <dgm:chPref val="0"/>
          <dgm:bulletEnabled val="1"/>
        </dgm:presLayoutVars>
      </dgm:prSet>
      <dgm:spPr/>
    </dgm:pt>
    <dgm:pt modelId="{D64A27FA-5259-4395-8E42-5EA89AA71038}" type="pres">
      <dgm:prSet presAssocID="{16F29048-C962-4189-9004-2A8C4E1D44FB}" presName="parTxOnlySpace" presStyleCnt="0"/>
      <dgm:spPr/>
    </dgm:pt>
    <dgm:pt modelId="{EA80ABE0-8BBF-4E74-8040-34F0A0D0B4BB}" type="pres">
      <dgm:prSet presAssocID="{1ED83EC4-CE4C-43B5-8D5D-1D4E50E53F0A}" presName="parTxOnly" presStyleLbl="node1" presStyleIdx="3" presStyleCnt="5">
        <dgm:presLayoutVars>
          <dgm:chMax val="0"/>
          <dgm:chPref val="0"/>
          <dgm:bulletEnabled val="1"/>
        </dgm:presLayoutVars>
      </dgm:prSet>
      <dgm:spPr/>
    </dgm:pt>
    <dgm:pt modelId="{505FB0FE-D7FD-41B9-92C3-715B5BCB5AE4}" type="pres">
      <dgm:prSet presAssocID="{381AA084-9F68-45DA-AE27-E4D131CFF4BA}" presName="parTxOnlySpace" presStyleCnt="0"/>
      <dgm:spPr/>
    </dgm:pt>
    <dgm:pt modelId="{3F5098D8-9BC2-4519-B192-9FC9B5D09060}" type="pres">
      <dgm:prSet presAssocID="{BA119B92-B141-4E01-AE54-B995C69C6B42}" presName="parTxOnly" presStyleLbl="node1" presStyleIdx="4" presStyleCnt="5">
        <dgm:presLayoutVars>
          <dgm:chMax val="0"/>
          <dgm:chPref val="0"/>
          <dgm:bulletEnabled val="1"/>
        </dgm:presLayoutVars>
      </dgm:prSet>
      <dgm:spPr/>
    </dgm:pt>
  </dgm:ptLst>
  <dgm:cxnLst>
    <dgm:cxn modelId="{76BC230D-64A4-4171-82B0-28A8B2C7023C}" type="presOf" srcId="{3FC83038-B93E-413E-9106-B2E8DE5E8D14}" destId="{31CDD135-8EA0-435E-B4CB-8A4A40BFDB9A}" srcOrd="0" destOrd="0" presId="urn:microsoft.com/office/officeart/2005/8/layout/chevron1"/>
    <dgm:cxn modelId="{79613616-CAD7-442A-9E55-667E80345CAA}" srcId="{3FC83038-B93E-413E-9106-B2E8DE5E8D14}" destId="{8E1E8205-FC34-4FB3-A80C-9ACAC98E0383}" srcOrd="0" destOrd="0" parTransId="{1674F30A-ADD7-4297-8C5C-5CCBD0445554}" sibTransId="{27D4962C-7ACD-4455-BBC0-A2EE9B27CD78}"/>
    <dgm:cxn modelId="{2CBCE363-0A84-4297-B365-23D12AA9DF1F}" type="presOf" srcId="{BA119B92-B141-4E01-AE54-B995C69C6B42}" destId="{3F5098D8-9BC2-4519-B192-9FC9B5D09060}" srcOrd="0" destOrd="0" presId="urn:microsoft.com/office/officeart/2005/8/layout/chevron1"/>
    <dgm:cxn modelId="{8C02184C-A9BD-4EB3-B2E7-868486819393}" type="presOf" srcId="{28D5FFBB-A4B3-4E75-8EE6-44522CA8C659}" destId="{95373BCC-D99A-4F29-B23F-2E93900D8AB4}" srcOrd="0" destOrd="0" presId="urn:microsoft.com/office/officeart/2005/8/layout/chevron1"/>
    <dgm:cxn modelId="{1F5AE36D-D88C-4729-A555-4FE14C937B87}" srcId="{3FC83038-B93E-413E-9106-B2E8DE5E8D14}" destId="{BA119B92-B141-4E01-AE54-B995C69C6B42}" srcOrd="4" destOrd="0" parTransId="{E07C812C-6E52-40E4-9684-AD551A2809AC}" sibTransId="{2121D458-2132-4E87-A0B4-DD7BBD4897D4}"/>
    <dgm:cxn modelId="{918CD680-7C38-4DBF-8A6D-64A85F5D2F5A}" type="presOf" srcId="{A753F5F7-093C-413D-9FD7-18E965C3993D}" destId="{B438DBA6-8787-4933-9380-2431DAC4B5A2}" srcOrd="0" destOrd="0" presId="urn:microsoft.com/office/officeart/2005/8/layout/chevron1"/>
    <dgm:cxn modelId="{3A6B0885-756A-4F0D-9DD9-01DC19B40F15}" type="presOf" srcId="{1ED83EC4-CE4C-43B5-8D5D-1D4E50E53F0A}" destId="{EA80ABE0-8BBF-4E74-8040-34F0A0D0B4BB}" srcOrd="0" destOrd="0" presId="urn:microsoft.com/office/officeart/2005/8/layout/chevron1"/>
    <dgm:cxn modelId="{E908CCB3-574A-4648-B06A-0A77BBEF7C97}" srcId="{3FC83038-B93E-413E-9106-B2E8DE5E8D14}" destId="{A753F5F7-093C-413D-9FD7-18E965C3993D}" srcOrd="1" destOrd="0" parTransId="{3A33448C-651C-4CCA-A668-5E4700E0FC5D}" sibTransId="{49F74E20-5253-4477-9ABA-A319CA54D1A2}"/>
    <dgm:cxn modelId="{93F19AB5-6650-4784-B0A1-8371D0E01AFA}" srcId="{3FC83038-B93E-413E-9106-B2E8DE5E8D14}" destId="{28D5FFBB-A4B3-4E75-8EE6-44522CA8C659}" srcOrd="2" destOrd="0" parTransId="{FC8BD514-6143-42F0-BA05-BEF826D702FF}" sibTransId="{16F29048-C962-4189-9004-2A8C4E1D44FB}"/>
    <dgm:cxn modelId="{AE9FB7C5-8C6A-4B57-B22F-E19AF93C3648}" type="presOf" srcId="{8E1E8205-FC34-4FB3-A80C-9ACAC98E0383}" destId="{1F019DC7-8C79-4229-A55E-77D97E54DD8A}" srcOrd="0" destOrd="0" presId="urn:microsoft.com/office/officeart/2005/8/layout/chevron1"/>
    <dgm:cxn modelId="{94946DD8-BFF3-4CFD-BFCE-2DBAF53D6113}" srcId="{3FC83038-B93E-413E-9106-B2E8DE5E8D14}" destId="{1ED83EC4-CE4C-43B5-8D5D-1D4E50E53F0A}" srcOrd="3" destOrd="0" parTransId="{121AEDAC-373C-4CEE-8B7D-D414E76AFDBD}" sibTransId="{381AA084-9F68-45DA-AE27-E4D131CFF4BA}"/>
    <dgm:cxn modelId="{355FDCB5-3346-4402-8E76-94B1C6131A77}" type="presParOf" srcId="{31CDD135-8EA0-435E-B4CB-8A4A40BFDB9A}" destId="{1F019DC7-8C79-4229-A55E-77D97E54DD8A}" srcOrd="0" destOrd="0" presId="urn:microsoft.com/office/officeart/2005/8/layout/chevron1"/>
    <dgm:cxn modelId="{C5DEDA7B-1E8F-47B2-83E8-6723B81DF381}" type="presParOf" srcId="{31CDD135-8EA0-435E-B4CB-8A4A40BFDB9A}" destId="{14B089AA-7CAF-4DE8-9C3B-A99EB88167A1}" srcOrd="1" destOrd="0" presId="urn:microsoft.com/office/officeart/2005/8/layout/chevron1"/>
    <dgm:cxn modelId="{D72F3664-B3B7-4ABC-B80B-806C8820BD58}" type="presParOf" srcId="{31CDD135-8EA0-435E-B4CB-8A4A40BFDB9A}" destId="{B438DBA6-8787-4933-9380-2431DAC4B5A2}" srcOrd="2" destOrd="0" presId="urn:microsoft.com/office/officeart/2005/8/layout/chevron1"/>
    <dgm:cxn modelId="{7C3677CA-F529-4FAE-8040-9A618B23B4D0}" type="presParOf" srcId="{31CDD135-8EA0-435E-B4CB-8A4A40BFDB9A}" destId="{6103EE1D-16F5-4574-8D5E-C54180534853}" srcOrd="3" destOrd="0" presId="urn:microsoft.com/office/officeart/2005/8/layout/chevron1"/>
    <dgm:cxn modelId="{3CDFAF75-B6B0-46D2-9F50-E9DE1C68FAEE}" type="presParOf" srcId="{31CDD135-8EA0-435E-B4CB-8A4A40BFDB9A}" destId="{95373BCC-D99A-4F29-B23F-2E93900D8AB4}" srcOrd="4" destOrd="0" presId="urn:microsoft.com/office/officeart/2005/8/layout/chevron1"/>
    <dgm:cxn modelId="{85045888-B574-4907-8EFF-580927C0A63E}" type="presParOf" srcId="{31CDD135-8EA0-435E-B4CB-8A4A40BFDB9A}" destId="{D64A27FA-5259-4395-8E42-5EA89AA71038}" srcOrd="5" destOrd="0" presId="urn:microsoft.com/office/officeart/2005/8/layout/chevron1"/>
    <dgm:cxn modelId="{A2D0FDE3-AE7D-4D2E-BB3D-CE1006E67C7C}" type="presParOf" srcId="{31CDD135-8EA0-435E-B4CB-8A4A40BFDB9A}" destId="{EA80ABE0-8BBF-4E74-8040-34F0A0D0B4BB}" srcOrd="6" destOrd="0" presId="urn:microsoft.com/office/officeart/2005/8/layout/chevron1"/>
    <dgm:cxn modelId="{D97DDEC3-CF89-474B-BA41-7CD02F0C9A7A}" type="presParOf" srcId="{31CDD135-8EA0-435E-B4CB-8A4A40BFDB9A}" destId="{505FB0FE-D7FD-41B9-92C3-715B5BCB5AE4}" srcOrd="7" destOrd="0" presId="urn:microsoft.com/office/officeart/2005/8/layout/chevron1"/>
    <dgm:cxn modelId="{639BDB14-DDBC-4787-9026-02468C82DE50}" type="presParOf" srcId="{31CDD135-8EA0-435E-B4CB-8A4A40BFDB9A}" destId="{3F5098D8-9BC2-4519-B192-9FC9B5D09060}" srcOrd="8"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1C85F0-934C-49A3-9D31-99CEC7E110A0}"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8556A482-7BA8-437D-AD94-C28BE84D87AD}">
      <dgm:prSet phldrT="[Text]"/>
      <dgm:spPr/>
      <dgm:t>
        <a:bodyPr/>
        <a:lstStyle/>
        <a:p>
          <a:r>
            <a:rPr lang="en-US" dirty="0"/>
            <a:t>PHC on Rights</a:t>
          </a:r>
        </a:p>
      </dgm:t>
    </dgm:pt>
    <dgm:pt modelId="{249F6670-E6F6-467F-8C8C-7A946ED86FF1}" type="parTrans" cxnId="{07EF2A72-B987-418A-838F-86A838223CAA}">
      <dgm:prSet/>
      <dgm:spPr/>
      <dgm:t>
        <a:bodyPr/>
        <a:lstStyle/>
        <a:p>
          <a:endParaRPr lang="en-US"/>
        </a:p>
      </dgm:t>
    </dgm:pt>
    <dgm:pt modelId="{DDE34E46-9DAD-4D40-80EE-47D1F84422DD}" type="sibTrans" cxnId="{07EF2A72-B987-418A-838F-86A838223CAA}">
      <dgm:prSet/>
      <dgm:spPr/>
      <dgm:t>
        <a:bodyPr/>
        <a:lstStyle/>
        <a:p>
          <a:endParaRPr lang="en-US"/>
        </a:p>
      </dgm:t>
    </dgm:pt>
    <dgm:pt modelId="{B38DAB13-78A3-4230-A3FD-AF3B933A00A5}">
      <dgm:prSet phldrT="[Text]"/>
      <dgm:spPr/>
      <dgm:t>
        <a:bodyPr/>
        <a:lstStyle/>
        <a:p>
          <a:r>
            <a:rPr lang="en-US" dirty="0"/>
            <a:t>Discovery</a:t>
          </a:r>
        </a:p>
      </dgm:t>
    </dgm:pt>
    <dgm:pt modelId="{8F5CBF07-50CD-4E44-86B6-C48EC3DDFB87}" type="parTrans" cxnId="{C405D9BE-9495-48CC-A9B1-87DE9082499B}">
      <dgm:prSet/>
      <dgm:spPr/>
      <dgm:t>
        <a:bodyPr/>
        <a:lstStyle/>
        <a:p>
          <a:endParaRPr lang="en-US"/>
        </a:p>
      </dgm:t>
    </dgm:pt>
    <dgm:pt modelId="{0A2F063E-AD6B-4BCD-92E6-B32C9FA89F62}" type="sibTrans" cxnId="{C405D9BE-9495-48CC-A9B1-87DE9082499B}">
      <dgm:prSet/>
      <dgm:spPr/>
      <dgm:t>
        <a:bodyPr/>
        <a:lstStyle/>
        <a:p>
          <a:endParaRPr lang="en-US"/>
        </a:p>
      </dgm:t>
    </dgm:pt>
    <dgm:pt modelId="{892D4949-690C-4391-9E7E-014074915FB5}">
      <dgm:prSet phldrT="[Text]"/>
      <dgm:spPr/>
      <dgm:t>
        <a:bodyPr/>
        <a:lstStyle/>
        <a:p>
          <a:r>
            <a:rPr lang="en-US" dirty="0"/>
            <a:t>Employer Medical Evaluation</a:t>
          </a:r>
        </a:p>
      </dgm:t>
    </dgm:pt>
    <dgm:pt modelId="{1D854D07-F9DF-49BC-96F7-56B813A0A44A}" type="parTrans" cxnId="{DF0142C5-DF71-40FA-8BED-8B6D1459C6C5}">
      <dgm:prSet/>
      <dgm:spPr/>
      <dgm:t>
        <a:bodyPr/>
        <a:lstStyle/>
        <a:p>
          <a:endParaRPr lang="en-US"/>
        </a:p>
      </dgm:t>
    </dgm:pt>
    <dgm:pt modelId="{F9F7B5A4-FEE3-4D2E-95EB-5C98042DD5BC}" type="sibTrans" cxnId="{DF0142C5-DF71-40FA-8BED-8B6D1459C6C5}">
      <dgm:prSet/>
      <dgm:spPr/>
      <dgm:t>
        <a:bodyPr/>
        <a:lstStyle/>
        <a:p>
          <a:endParaRPr lang="en-US"/>
        </a:p>
      </dgm:t>
    </dgm:pt>
    <dgm:pt modelId="{69A315C6-3B52-4518-B41C-14F52F7DC1D3}">
      <dgm:prSet phldrT="[Text]"/>
      <dgm:spPr/>
      <dgm:t>
        <a:bodyPr/>
        <a:lstStyle/>
        <a:p>
          <a:r>
            <a:rPr lang="en-US" dirty="0"/>
            <a:t>PHC on Medical Dispute</a:t>
          </a:r>
        </a:p>
      </dgm:t>
    </dgm:pt>
    <dgm:pt modelId="{9C9A5159-0433-43C4-9417-7FCB63620CF9}" type="parTrans" cxnId="{AB6A5F0F-77BD-47AF-9286-F2EBE48FB655}">
      <dgm:prSet/>
      <dgm:spPr/>
      <dgm:t>
        <a:bodyPr/>
        <a:lstStyle/>
        <a:p>
          <a:endParaRPr lang="en-US"/>
        </a:p>
      </dgm:t>
    </dgm:pt>
    <dgm:pt modelId="{2BEBAF44-BCD6-412D-AD64-27DDB323A681}" type="sibTrans" cxnId="{AB6A5F0F-77BD-47AF-9286-F2EBE48FB655}">
      <dgm:prSet/>
      <dgm:spPr/>
      <dgm:t>
        <a:bodyPr/>
        <a:lstStyle/>
        <a:p>
          <a:endParaRPr lang="en-US"/>
        </a:p>
      </dgm:t>
    </dgm:pt>
    <dgm:pt modelId="{9CA67840-C3AA-47D2-91C8-AAC11FD233EB}">
      <dgm:prSet phldrT="[Text]"/>
      <dgm:spPr/>
      <dgm:t>
        <a:bodyPr/>
        <a:lstStyle/>
        <a:p>
          <a:r>
            <a:rPr lang="en-US" dirty="0"/>
            <a:t>SIME</a:t>
          </a:r>
        </a:p>
      </dgm:t>
    </dgm:pt>
    <dgm:pt modelId="{F62DC4D5-9AA3-4CBB-8AE9-DB2B47026EE4}" type="parTrans" cxnId="{CD3DB3DF-E376-4787-A552-313C301DC7B4}">
      <dgm:prSet/>
      <dgm:spPr/>
      <dgm:t>
        <a:bodyPr/>
        <a:lstStyle/>
        <a:p>
          <a:endParaRPr lang="en-US"/>
        </a:p>
      </dgm:t>
    </dgm:pt>
    <dgm:pt modelId="{3C8F8411-E5A2-4AB6-A1A2-7E1E1C26CE73}" type="sibTrans" cxnId="{CD3DB3DF-E376-4787-A552-313C301DC7B4}">
      <dgm:prSet/>
      <dgm:spPr/>
      <dgm:t>
        <a:bodyPr/>
        <a:lstStyle/>
        <a:p>
          <a:endParaRPr lang="en-US"/>
        </a:p>
      </dgm:t>
    </dgm:pt>
    <dgm:pt modelId="{453B8AF6-DBDC-4B3C-BC75-1C4DFDE65841}">
      <dgm:prSet phldrT="[Text]"/>
      <dgm:spPr/>
      <dgm:t>
        <a:bodyPr/>
        <a:lstStyle/>
        <a:p>
          <a:r>
            <a:rPr lang="en-US" dirty="0"/>
            <a:t>PHC on Issues for Hearing</a:t>
          </a:r>
        </a:p>
      </dgm:t>
    </dgm:pt>
    <dgm:pt modelId="{085353E2-A3ED-4B18-AAEA-8F3FFAEDD7B3}" type="parTrans" cxnId="{0C8AF512-A146-433D-906E-26BED3A037AF}">
      <dgm:prSet/>
      <dgm:spPr/>
      <dgm:t>
        <a:bodyPr/>
        <a:lstStyle/>
        <a:p>
          <a:endParaRPr lang="en-US"/>
        </a:p>
      </dgm:t>
    </dgm:pt>
    <dgm:pt modelId="{FA2DE20E-C1B5-4780-80E0-A1CB5BAFAB0D}" type="sibTrans" cxnId="{0C8AF512-A146-433D-906E-26BED3A037AF}">
      <dgm:prSet/>
      <dgm:spPr/>
      <dgm:t>
        <a:bodyPr/>
        <a:lstStyle/>
        <a:p>
          <a:endParaRPr lang="en-US"/>
        </a:p>
      </dgm:t>
    </dgm:pt>
    <dgm:pt modelId="{F4F013EE-897F-4152-8187-77118D6B4E9B}">
      <dgm:prSet phldrT="[Text]"/>
      <dgm:spPr/>
      <dgm:t>
        <a:bodyPr/>
        <a:lstStyle/>
        <a:p>
          <a:r>
            <a:rPr lang="en-US" dirty="0"/>
            <a:t>Mediation</a:t>
          </a:r>
        </a:p>
      </dgm:t>
    </dgm:pt>
    <dgm:pt modelId="{AE499618-6495-410E-A7DE-883D30F2F360}" type="parTrans" cxnId="{2314B9A0-4E60-4B3B-B84F-C8F6A008B354}">
      <dgm:prSet/>
      <dgm:spPr/>
      <dgm:t>
        <a:bodyPr/>
        <a:lstStyle/>
        <a:p>
          <a:endParaRPr lang="en-US"/>
        </a:p>
      </dgm:t>
    </dgm:pt>
    <dgm:pt modelId="{A0316838-B90C-47BD-AF02-598EC1075D37}" type="sibTrans" cxnId="{2314B9A0-4E60-4B3B-B84F-C8F6A008B354}">
      <dgm:prSet/>
      <dgm:spPr/>
      <dgm:t>
        <a:bodyPr/>
        <a:lstStyle/>
        <a:p>
          <a:endParaRPr lang="en-US"/>
        </a:p>
      </dgm:t>
    </dgm:pt>
    <dgm:pt modelId="{4E738CF7-367E-49D9-BAC6-A981C65565F2}">
      <dgm:prSet phldrT="[Text]"/>
      <dgm:spPr/>
      <dgm:t>
        <a:bodyPr/>
        <a:lstStyle/>
        <a:p>
          <a:r>
            <a:rPr lang="en-US" dirty="0"/>
            <a:t>Formal Hearing</a:t>
          </a:r>
        </a:p>
      </dgm:t>
    </dgm:pt>
    <dgm:pt modelId="{31C8BCE0-F126-4D78-ADB3-0700D1F98325}" type="parTrans" cxnId="{252698C2-C3C6-435A-8C08-9F026D4E3586}">
      <dgm:prSet/>
      <dgm:spPr/>
      <dgm:t>
        <a:bodyPr/>
        <a:lstStyle/>
        <a:p>
          <a:endParaRPr lang="en-US"/>
        </a:p>
      </dgm:t>
    </dgm:pt>
    <dgm:pt modelId="{59E303FA-15E1-494B-914B-7CAE9B75C5B7}" type="sibTrans" cxnId="{252698C2-C3C6-435A-8C08-9F026D4E3586}">
      <dgm:prSet/>
      <dgm:spPr/>
      <dgm:t>
        <a:bodyPr/>
        <a:lstStyle/>
        <a:p>
          <a:endParaRPr lang="en-US"/>
        </a:p>
      </dgm:t>
    </dgm:pt>
    <dgm:pt modelId="{80AF9064-588A-48B8-B416-11FF97DC0B0A}">
      <dgm:prSet phldrT="[Text]"/>
      <dgm:spPr/>
      <dgm:t>
        <a:bodyPr/>
        <a:lstStyle/>
        <a:p>
          <a:r>
            <a:rPr lang="en-US" dirty="0"/>
            <a:t>Decision and Order</a:t>
          </a:r>
        </a:p>
      </dgm:t>
    </dgm:pt>
    <dgm:pt modelId="{AF6CF6C1-84E7-4707-9D81-BDFC6556AC79}" type="parTrans" cxnId="{80F9A53A-A952-4A64-9C9C-1A776FECCB81}">
      <dgm:prSet/>
      <dgm:spPr/>
      <dgm:t>
        <a:bodyPr/>
        <a:lstStyle/>
        <a:p>
          <a:endParaRPr lang="en-US"/>
        </a:p>
      </dgm:t>
    </dgm:pt>
    <dgm:pt modelId="{216E2BB6-BEDB-4393-BAEA-E3BD5976DDD0}" type="sibTrans" cxnId="{80F9A53A-A952-4A64-9C9C-1A776FECCB81}">
      <dgm:prSet/>
      <dgm:spPr/>
      <dgm:t>
        <a:bodyPr/>
        <a:lstStyle/>
        <a:p>
          <a:endParaRPr lang="en-US"/>
        </a:p>
      </dgm:t>
    </dgm:pt>
    <dgm:pt modelId="{FA04471D-6F2B-44C7-A564-612905D1A27A}" type="pres">
      <dgm:prSet presAssocID="{DB1C85F0-934C-49A3-9D31-99CEC7E110A0}" presName="Name0" presStyleCnt="0">
        <dgm:presLayoutVars>
          <dgm:dir/>
          <dgm:resizeHandles/>
        </dgm:presLayoutVars>
      </dgm:prSet>
      <dgm:spPr/>
    </dgm:pt>
    <dgm:pt modelId="{868396E0-3C6C-4C4B-8A6B-08C719979DE8}" type="pres">
      <dgm:prSet presAssocID="{8556A482-7BA8-437D-AD94-C28BE84D87AD}" presName="compNode" presStyleCnt="0"/>
      <dgm:spPr/>
    </dgm:pt>
    <dgm:pt modelId="{F033DD74-2B09-4561-869D-CA509C2EBCA7}" type="pres">
      <dgm:prSet presAssocID="{8556A482-7BA8-437D-AD94-C28BE84D87AD}" presName="dummyConnPt" presStyleCnt="0"/>
      <dgm:spPr/>
    </dgm:pt>
    <dgm:pt modelId="{E5C51946-A9C6-4E1E-A0DC-3EA4B96DFD50}" type="pres">
      <dgm:prSet presAssocID="{8556A482-7BA8-437D-AD94-C28BE84D87AD}" presName="node" presStyleLbl="node1" presStyleIdx="0" presStyleCnt="9">
        <dgm:presLayoutVars>
          <dgm:bulletEnabled val="1"/>
        </dgm:presLayoutVars>
      </dgm:prSet>
      <dgm:spPr/>
    </dgm:pt>
    <dgm:pt modelId="{DBD8EE33-AF8A-4DEF-8A07-81FD01CBF44F}" type="pres">
      <dgm:prSet presAssocID="{DDE34E46-9DAD-4D40-80EE-47D1F84422DD}" presName="sibTrans" presStyleLbl="bgSibTrans2D1" presStyleIdx="0" presStyleCnt="8"/>
      <dgm:spPr/>
    </dgm:pt>
    <dgm:pt modelId="{AB8E221D-B3EB-4429-9F03-508BFA268309}" type="pres">
      <dgm:prSet presAssocID="{B38DAB13-78A3-4230-A3FD-AF3B933A00A5}" presName="compNode" presStyleCnt="0"/>
      <dgm:spPr/>
    </dgm:pt>
    <dgm:pt modelId="{43B4241C-25EA-444D-8C1E-44148D69C3E3}" type="pres">
      <dgm:prSet presAssocID="{B38DAB13-78A3-4230-A3FD-AF3B933A00A5}" presName="dummyConnPt" presStyleCnt="0"/>
      <dgm:spPr/>
    </dgm:pt>
    <dgm:pt modelId="{E2FFE5C4-A26D-44CA-9A2A-8CFCA12C9177}" type="pres">
      <dgm:prSet presAssocID="{B38DAB13-78A3-4230-A3FD-AF3B933A00A5}" presName="node" presStyleLbl="node1" presStyleIdx="1" presStyleCnt="9">
        <dgm:presLayoutVars>
          <dgm:bulletEnabled val="1"/>
        </dgm:presLayoutVars>
      </dgm:prSet>
      <dgm:spPr/>
    </dgm:pt>
    <dgm:pt modelId="{8E7A9AF2-6953-48C4-8C3D-45B3964925EE}" type="pres">
      <dgm:prSet presAssocID="{0A2F063E-AD6B-4BCD-92E6-B32C9FA89F62}" presName="sibTrans" presStyleLbl="bgSibTrans2D1" presStyleIdx="1" presStyleCnt="8"/>
      <dgm:spPr/>
    </dgm:pt>
    <dgm:pt modelId="{8A2A494D-7D20-4B0C-8DD5-902B8B23CE27}" type="pres">
      <dgm:prSet presAssocID="{892D4949-690C-4391-9E7E-014074915FB5}" presName="compNode" presStyleCnt="0"/>
      <dgm:spPr/>
    </dgm:pt>
    <dgm:pt modelId="{B6F87450-177B-46F2-BDBD-88E05B09D590}" type="pres">
      <dgm:prSet presAssocID="{892D4949-690C-4391-9E7E-014074915FB5}" presName="dummyConnPt" presStyleCnt="0"/>
      <dgm:spPr/>
    </dgm:pt>
    <dgm:pt modelId="{67D5D680-5CCC-4B6C-A43A-CAAFAF3C1FCC}" type="pres">
      <dgm:prSet presAssocID="{892D4949-690C-4391-9E7E-014074915FB5}" presName="node" presStyleLbl="node1" presStyleIdx="2" presStyleCnt="9">
        <dgm:presLayoutVars>
          <dgm:bulletEnabled val="1"/>
        </dgm:presLayoutVars>
      </dgm:prSet>
      <dgm:spPr/>
    </dgm:pt>
    <dgm:pt modelId="{1EB36CC9-2AD5-4BEA-9040-89D9D1693E53}" type="pres">
      <dgm:prSet presAssocID="{F9F7B5A4-FEE3-4D2E-95EB-5C98042DD5BC}" presName="sibTrans" presStyleLbl="bgSibTrans2D1" presStyleIdx="2" presStyleCnt="8"/>
      <dgm:spPr/>
    </dgm:pt>
    <dgm:pt modelId="{6AE0DE86-C9BE-4795-9E71-F4EE2FA6C5E6}" type="pres">
      <dgm:prSet presAssocID="{69A315C6-3B52-4518-B41C-14F52F7DC1D3}" presName="compNode" presStyleCnt="0"/>
      <dgm:spPr/>
    </dgm:pt>
    <dgm:pt modelId="{D65D8F1F-069A-40D9-844B-A583D65D6C87}" type="pres">
      <dgm:prSet presAssocID="{69A315C6-3B52-4518-B41C-14F52F7DC1D3}" presName="dummyConnPt" presStyleCnt="0"/>
      <dgm:spPr/>
    </dgm:pt>
    <dgm:pt modelId="{A996761A-F870-44CA-B189-8E84F513D08C}" type="pres">
      <dgm:prSet presAssocID="{69A315C6-3B52-4518-B41C-14F52F7DC1D3}" presName="node" presStyleLbl="node1" presStyleIdx="3" presStyleCnt="9">
        <dgm:presLayoutVars>
          <dgm:bulletEnabled val="1"/>
        </dgm:presLayoutVars>
      </dgm:prSet>
      <dgm:spPr/>
    </dgm:pt>
    <dgm:pt modelId="{99895800-8B2A-48C2-B42F-49676116D4E8}" type="pres">
      <dgm:prSet presAssocID="{2BEBAF44-BCD6-412D-AD64-27DDB323A681}" presName="sibTrans" presStyleLbl="bgSibTrans2D1" presStyleIdx="3" presStyleCnt="8"/>
      <dgm:spPr/>
    </dgm:pt>
    <dgm:pt modelId="{BB1502B6-277B-48E2-8A39-CA35BFE209E4}" type="pres">
      <dgm:prSet presAssocID="{9CA67840-C3AA-47D2-91C8-AAC11FD233EB}" presName="compNode" presStyleCnt="0"/>
      <dgm:spPr/>
    </dgm:pt>
    <dgm:pt modelId="{9B43384A-227A-4040-8D7E-95B2A8434570}" type="pres">
      <dgm:prSet presAssocID="{9CA67840-C3AA-47D2-91C8-AAC11FD233EB}" presName="dummyConnPt" presStyleCnt="0"/>
      <dgm:spPr/>
    </dgm:pt>
    <dgm:pt modelId="{3E784B10-EC5F-41D1-B2E4-566B45A7F333}" type="pres">
      <dgm:prSet presAssocID="{9CA67840-C3AA-47D2-91C8-AAC11FD233EB}" presName="node" presStyleLbl="node1" presStyleIdx="4" presStyleCnt="9">
        <dgm:presLayoutVars>
          <dgm:bulletEnabled val="1"/>
        </dgm:presLayoutVars>
      </dgm:prSet>
      <dgm:spPr/>
    </dgm:pt>
    <dgm:pt modelId="{B088EB7B-D95C-4776-A254-DC76F10A52AA}" type="pres">
      <dgm:prSet presAssocID="{3C8F8411-E5A2-4AB6-A1A2-7E1E1C26CE73}" presName="sibTrans" presStyleLbl="bgSibTrans2D1" presStyleIdx="4" presStyleCnt="8"/>
      <dgm:spPr/>
    </dgm:pt>
    <dgm:pt modelId="{58BA389C-90CE-48B6-9A54-89EE9DF48BBE}" type="pres">
      <dgm:prSet presAssocID="{453B8AF6-DBDC-4B3C-BC75-1C4DFDE65841}" presName="compNode" presStyleCnt="0"/>
      <dgm:spPr/>
    </dgm:pt>
    <dgm:pt modelId="{43128716-2260-4081-AB91-8563439A97B4}" type="pres">
      <dgm:prSet presAssocID="{453B8AF6-DBDC-4B3C-BC75-1C4DFDE65841}" presName="dummyConnPt" presStyleCnt="0"/>
      <dgm:spPr/>
    </dgm:pt>
    <dgm:pt modelId="{5ABD0871-2A4B-4656-9775-8F3435D57638}" type="pres">
      <dgm:prSet presAssocID="{453B8AF6-DBDC-4B3C-BC75-1C4DFDE65841}" presName="node" presStyleLbl="node1" presStyleIdx="5" presStyleCnt="9">
        <dgm:presLayoutVars>
          <dgm:bulletEnabled val="1"/>
        </dgm:presLayoutVars>
      </dgm:prSet>
      <dgm:spPr/>
    </dgm:pt>
    <dgm:pt modelId="{9DD856A5-9028-4A0D-A75F-ED4496FD913B}" type="pres">
      <dgm:prSet presAssocID="{FA2DE20E-C1B5-4780-80E0-A1CB5BAFAB0D}" presName="sibTrans" presStyleLbl="bgSibTrans2D1" presStyleIdx="5" presStyleCnt="8"/>
      <dgm:spPr/>
    </dgm:pt>
    <dgm:pt modelId="{E6BED184-9276-4208-BBF7-C253ACE7FDAF}" type="pres">
      <dgm:prSet presAssocID="{F4F013EE-897F-4152-8187-77118D6B4E9B}" presName="compNode" presStyleCnt="0"/>
      <dgm:spPr/>
    </dgm:pt>
    <dgm:pt modelId="{35D491E4-6D8C-4977-9B8D-FD87676DC2BB}" type="pres">
      <dgm:prSet presAssocID="{F4F013EE-897F-4152-8187-77118D6B4E9B}" presName="dummyConnPt" presStyleCnt="0"/>
      <dgm:spPr/>
    </dgm:pt>
    <dgm:pt modelId="{E32CE456-6780-48B2-9042-0409718FAD1D}" type="pres">
      <dgm:prSet presAssocID="{F4F013EE-897F-4152-8187-77118D6B4E9B}" presName="node" presStyleLbl="node1" presStyleIdx="6" presStyleCnt="9">
        <dgm:presLayoutVars>
          <dgm:bulletEnabled val="1"/>
        </dgm:presLayoutVars>
      </dgm:prSet>
      <dgm:spPr/>
    </dgm:pt>
    <dgm:pt modelId="{11CE78D5-ED93-4449-8C16-D254F3B54058}" type="pres">
      <dgm:prSet presAssocID="{A0316838-B90C-47BD-AF02-598EC1075D37}" presName="sibTrans" presStyleLbl="bgSibTrans2D1" presStyleIdx="6" presStyleCnt="8"/>
      <dgm:spPr/>
    </dgm:pt>
    <dgm:pt modelId="{80D0D99C-A409-4DC9-BF40-CBFA0E572B26}" type="pres">
      <dgm:prSet presAssocID="{4E738CF7-367E-49D9-BAC6-A981C65565F2}" presName="compNode" presStyleCnt="0"/>
      <dgm:spPr/>
    </dgm:pt>
    <dgm:pt modelId="{3E0AAA8A-6327-4B8A-BE1F-56822969F0D2}" type="pres">
      <dgm:prSet presAssocID="{4E738CF7-367E-49D9-BAC6-A981C65565F2}" presName="dummyConnPt" presStyleCnt="0"/>
      <dgm:spPr/>
    </dgm:pt>
    <dgm:pt modelId="{BD64EFF2-3BB8-4567-98EF-4F605C7CC6A4}" type="pres">
      <dgm:prSet presAssocID="{4E738CF7-367E-49D9-BAC6-A981C65565F2}" presName="node" presStyleLbl="node1" presStyleIdx="7" presStyleCnt="9">
        <dgm:presLayoutVars>
          <dgm:bulletEnabled val="1"/>
        </dgm:presLayoutVars>
      </dgm:prSet>
      <dgm:spPr/>
    </dgm:pt>
    <dgm:pt modelId="{B4E3C777-D457-4EEE-88C2-5E6833086610}" type="pres">
      <dgm:prSet presAssocID="{59E303FA-15E1-494B-914B-7CAE9B75C5B7}" presName="sibTrans" presStyleLbl="bgSibTrans2D1" presStyleIdx="7" presStyleCnt="8"/>
      <dgm:spPr/>
    </dgm:pt>
    <dgm:pt modelId="{AED8A8F5-1196-47CE-80FC-CAF2159769FA}" type="pres">
      <dgm:prSet presAssocID="{80AF9064-588A-48B8-B416-11FF97DC0B0A}" presName="compNode" presStyleCnt="0"/>
      <dgm:spPr/>
    </dgm:pt>
    <dgm:pt modelId="{FDE33622-33E2-4B14-8643-ECE54CD70DE0}" type="pres">
      <dgm:prSet presAssocID="{80AF9064-588A-48B8-B416-11FF97DC0B0A}" presName="dummyConnPt" presStyleCnt="0"/>
      <dgm:spPr/>
    </dgm:pt>
    <dgm:pt modelId="{3E8B9FE3-9540-49B2-85E5-0E70E4658FF1}" type="pres">
      <dgm:prSet presAssocID="{80AF9064-588A-48B8-B416-11FF97DC0B0A}" presName="node" presStyleLbl="node1" presStyleIdx="8" presStyleCnt="9">
        <dgm:presLayoutVars>
          <dgm:bulletEnabled val="1"/>
        </dgm:presLayoutVars>
      </dgm:prSet>
      <dgm:spPr/>
    </dgm:pt>
  </dgm:ptLst>
  <dgm:cxnLst>
    <dgm:cxn modelId="{AB6A5F0F-77BD-47AF-9286-F2EBE48FB655}" srcId="{DB1C85F0-934C-49A3-9D31-99CEC7E110A0}" destId="{69A315C6-3B52-4518-B41C-14F52F7DC1D3}" srcOrd="3" destOrd="0" parTransId="{9C9A5159-0433-43C4-9417-7FCB63620CF9}" sibTransId="{2BEBAF44-BCD6-412D-AD64-27DDB323A681}"/>
    <dgm:cxn modelId="{3FB73412-31B7-4364-918E-B98CEA90461E}" type="presOf" srcId="{DB1C85F0-934C-49A3-9D31-99CEC7E110A0}" destId="{FA04471D-6F2B-44C7-A564-612905D1A27A}" srcOrd="0" destOrd="0" presId="urn:microsoft.com/office/officeart/2005/8/layout/bProcess4"/>
    <dgm:cxn modelId="{0C8AF512-A146-433D-906E-26BED3A037AF}" srcId="{DB1C85F0-934C-49A3-9D31-99CEC7E110A0}" destId="{453B8AF6-DBDC-4B3C-BC75-1C4DFDE65841}" srcOrd="5" destOrd="0" parTransId="{085353E2-A3ED-4B18-AAEA-8F3FFAEDD7B3}" sibTransId="{FA2DE20E-C1B5-4780-80E0-A1CB5BAFAB0D}"/>
    <dgm:cxn modelId="{27D0451F-5B9E-4975-A45C-232F457AD5FC}" type="presOf" srcId="{59E303FA-15E1-494B-914B-7CAE9B75C5B7}" destId="{B4E3C777-D457-4EEE-88C2-5E6833086610}" srcOrd="0" destOrd="0" presId="urn:microsoft.com/office/officeart/2005/8/layout/bProcess4"/>
    <dgm:cxn modelId="{61CB062B-28F1-454E-8A28-AEAC16458A4F}" type="presOf" srcId="{B38DAB13-78A3-4230-A3FD-AF3B933A00A5}" destId="{E2FFE5C4-A26D-44CA-9A2A-8CFCA12C9177}" srcOrd="0" destOrd="0" presId="urn:microsoft.com/office/officeart/2005/8/layout/bProcess4"/>
    <dgm:cxn modelId="{23E1EF31-ACFC-4730-A8B9-BD811EBD8B54}" type="presOf" srcId="{892D4949-690C-4391-9E7E-014074915FB5}" destId="{67D5D680-5CCC-4B6C-A43A-CAAFAF3C1FCC}" srcOrd="0" destOrd="0" presId="urn:microsoft.com/office/officeart/2005/8/layout/bProcess4"/>
    <dgm:cxn modelId="{6BC96234-79AA-4DA1-AA74-8E1E7E951FC1}" type="presOf" srcId="{0A2F063E-AD6B-4BCD-92E6-B32C9FA89F62}" destId="{8E7A9AF2-6953-48C4-8C3D-45B3964925EE}" srcOrd="0" destOrd="0" presId="urn:microsoft.com/office/officeart/2005/8/layout/bProcess4"/>
    <dgm:cxn modelId="{2108CD34-DFF5-41D9-9323-BA29B31F0FFC}" type="presOf" srcId="{453B8AF6-DBDC-4B3C-BC75-1C4DFDE65841}" destId="{5ABD0871-2A4B-4656-9775-8F3435D57638}" srcOrd="0" destOrd="0" presId="urn:microsoft.com/office/officeart/2005/8/layout/bProcess4"/>
    <dgm:cxn modelId="{80F9A53A-A952-4A64-9C9C-1A776FECCB81}" srcId="{DB1C85F0-934C-49A3-9D31-99CEC7E110A0}" destId="{80AF9064-588A-48B8-B416-11FF97DC0B0A}" srcOrd="8" destOrd="0" parTransId="{AF6CF6C1-84E7-4707-9D81-BDFC6556AC79}" sibTransId="{216E2BB6-BEDB-4393-BAEA-E3BD5976DDD0}"/>
    <dgm:cxn modelId="{322FE162-210C-4E17-94CF-D1A82D130D80}" type="presOf" srcId="{F9F7B5A4-FEE3-4D2E-95EB-5C98042DD5BC}" destId="{1EB36CC9-2AD5-4BEA-9040-89D9D1693E53}" srcOrd="0" destOrd="0" presId="urn:microsoft.com/office/officeart/2005/8/layout/bProcess4"/>
    <dgm:cxn modelId="{CD7AD346-237B-4A52-AEF8-60160E8B1E0F}" type="presOf" srcId="{DDE34E46-9DAD-4D40-80EE-47D1F84422DD}" destId="{DBD8EE33-AF8A-4DEF-8A07-81FD01CBF44F}" srcOrd="0" destOrd="0" presId="urn:microsoft.com/office/officeart/2005/8/layout/bProcess4"/>
    <dgm:cxn modelId="{E7698170-18D6-4667-91A2-EEFB89EABA3E}" type="presOf" srcId="{69A315C6-3B52-4518-B41C-14F52F7DC1D3}" destId="{A996761A-F870-44CA-B189-8E84F513D08C}" srcOrd="0" destOrd="0" presId="urn:microsoft.com/office/officeart/2005/8/layout/bProcess4"/>
    <dgm:cxn modelId="{63FD1451-4BAA-4731-A0F7-00C6CC31DFA1}" type="presOf" srcId="{9CA67840-C3AA-47D2-91C8-AAC11FD233EB}" destId="{3E784B10-EC5F-41D1-B2E4-566B45A7F333}" srcOrd="0" destOrd="0" presId="urn:microsoft.com/office/officeart/2005/8/layout/bProcess4"/>
    <dgm:cxn modelId="{07EF2A72-B987-418A-838F-86A838223CAA}" srcId="{DB1C85F0-934C-49A3-9D31-99CEC7E110A0}" destId="{8556A482-7BA8-437D-AD94-C28BE84D87AD}" srcOrd="0" destOrd="0" parTransId="{249F6670-E6F6-467F-8C8C-7A946ED86FF1}" sibTransId="{DDE34E46-9DAD-4D40-80EE-47D1F84422DD}"/>
    <dgm:cxn modelId="{3538F47A-AE6E-46E7-B9B3-597079F5B8D7}" type="presOf" srcId="{A0316838-B90C-47BD-AF02-598EC1075D37}" destId="{11CE78D5-ED93-4449-8C16-D254F3B54058}" srcOrd="0" destOrd="0" presId="urn:microsoft.com/office/officeart/2005/8/layout/bProcess4"/>
    <dgm:cxn modelId="{C87BC27E-B661-480A-93B4-4D3A36C78DCC}" type="presOf" srcId="{8556A482-7BA8-437D-AD94-C28BE84D87AD}" destId="{E5C51946-A9C6-4E1E-A0DC-3EA4B96DFD50}" srcOrd="0" destOrd="0" presId="urn:microsoft.com/office/officeart/2005/8/layout/bProcess4"/>
    <dgm:cxn modelId="{87938695-F36A-40D4-92C9-592BCD3DB2A0}" type="presOf" srcId="{3C8F8411-E5A2-4AB6-A1A2-7E1E1C26CE73}" destId="{B088EB7B-D95C-4776-A254-DC76F10A52AA}" srcOrd="0" destOrd="0" presId="urn:microsoft.com/office/officeart/2005/8/layout/bProcess4"/>
    <dgm:cxn modelId="{2314B9A0-4E60-4B3B-B84F-C8F6A008B354}" srcId="{DB1C85F0-934C-49A3-9D31-99CEC7E110A0}" destId="{F4F013EE-897F-4152-8187-77118D6B4E9B}" srcOrd="6" destOrd="0" parTransId="{AE499618-6495-410E-A7DE-883D30F2F360}" sibTransId="{A0316838-B90C-47BD-AF02-598EC1075D37}"/>
    <dgm:cxn modelId="{C405D9BE-9495-48CC-A9B1-87DE9082499B}" srcId="{DB1C85F0-934C-49A3-9D31-99CEC7E110A0}" destId="{B38DAB13-78A3-4230-A3FD-AF3B933A00A5}" srcOrd="1" destOrd="0" parTransId="{8F5CBF07-50CD-4E44-86B6-C48EC3DDFB87}" sibTransId="{0A2F063E-AD6B-4BCD-92E6-B32C9FA89F62}"/>
    <dgm:cxn modelId="{252698C2-C3C6-435A-8C08-9F026D4E3586}" srcId="{DB1C85F0-934C-49A3-9D31-99CEC7E110A0}" destId="{4E738CF7-367E-49D9-BAC6-A981C65565F2}" srcOrd="7" destOrd="0" parTransId="{31C8BCE0-F126-4D78-ADB3-0700D1F98325}" sibTransId="{59E303FA-15E1-494B-914B-7CAE9B75C5B7}"/>
    <dgm:cxn modelId="{DF0142C5-DF71-40FA-8BED-8B6D1459C6C5}" srcId="{DB1C85F0-934C-49A3-9D31-99CEC7E110A0}" destId="{892D4949-690C-4391-9E7E-014074915FB5}" srcOrd="2" destOrd="0" parTransId="{1D854D07-F9DF-49BC-96F7-56B813A0A44A}" sibTransId="{F9F7B5A4-FEE3-4D2E-95EB-5C98042DD5BC}"/>
    <dgm:cxn modelId="{A70B58D4-9DF6-44B1-89B4-7E28AC95F16D}" type="presOf" srcId="{FA2DE20E-C1B5-4780-80E0-A1CB5BAFAB0D}" destId="{9DD856A5-9028-4A0D-A75F-ED4496FD913B}" srcOrd="0" destOrd="0" presId="urn:microsoft.com/office/officeart/2005/8/layout/bProcess4"/>
    <dgm:cxn modelId="{D92C1ADE-FEF8-412F-9D99-DB6E79CDD5C0}" type="presOf" srcId="{4E738CF7-367E-49D9-BAC6-A981C65565F2}" destId="{BD64EFF2-3BB8-4567-98EF-4F605C7CC6A4}" srcOrd="0" destOrd="0" presId="urn:microsoft.com/office/officeart/2005/8/layout/bProcess4"/>
    <dgm:cxn modelId="{CD3DB3DF-E376-4787-A552-313C301DC7B4}" srcId="{DB1C85F0-934C-49A3-9D31-99CEC7E110A0}" destId="{9CA67840-C3AA-47D2-91C8-AAC11FD233EB}" srcOrd="4" destOrd="0" parTransId="{F62DC4D5-9AA3-4CBB-8AE9-DB2B47026EE4}" sibTransId="{3C8F8411-E5A2-4AB6-A1A2-7E1E1C26CE73}"/>
    <dgm:cxn modelId="{0B2A1FE3-FBC8-4375-BCF1-C00F4A5B4BA8}" type="presOf" srcId="{2BEBAF44-BCD6-412D-AD64-27DDB323A681}" destId="{99895800-8B2A-48C2-B42F-49676116D4E8}" srcOrd="0" destOrd="0" presId="urn:microsoft.com/office/officeart/2005/8/layout/bProcess4"/>
    <dgm:cxn modelId="{B35D49E3-9AF1-4D3A-A687-593C1C9F65AF}" type="presOf" srcId="{80AF9064-588A-48B8-B416-11FF97DC0B0A}" destId="{3E8B9FE3-9540-49B2-85E5-0E70E4658FF1}" srcOrd="0" destOrd="0" presId="urn:microsoft.com/office/officeart/2005/8/layout/bProcess4"/>
    <dgm:cxn modelId="{CEC79AEC-CCA0-4357-B5AF-39A4010ABA4C}" type="presOf" srcId="{F4F013EE-897F-4152-8187-77118D6B4E9B}" destId="{E32CE456-6780-48B2-9042-0409718FAD1D}" srcOrd="0" destOrd="0" presId="urn:microsoft.com/office/officeart/2005/8/layout/bProcess4"/>
    <dgm:cxn modelId="{A0F620A5-A5CF-4AE9-9C2A-0E8B141BD5F3}" type="presParOf" srcId="{FA04471D-6F2B-44C7-A564-612905D1A27A}" destId="{868396E0-3C6C-4C4B-8A6B-08C719979DE8}" srcOrd="0" destOrd="0" presId="urn:microsoft.com/office/officeart/2005/8/layout/bProcess4"/>
    <dgm:cxn modelId="{EB19266A-0191-47AB-8208-F7865EA5D8B2}" type="presParOf" srcId="{868396E0-3C6C-4C4B-8A6B-08C719979DE8}" destId="{F033DD74-2B09-4561-869D-CA509C2EBCA7}" srcOrd="0" destOrd="0" presId="urn:microsoft.com/office/officeart/2005/8/layout/bProcess4"/>
    <dgm:cxn modelId="{12594AC3-A488-4D52-949E-390998F67AD2}" type="presParOf" srcId="{868396E0-3C6C-4C4B-8A6B-08C719979DE8}" destId="{E5C51946-A9C6-4E1E-A0DC-3EA4B96DFD50}" srcOrd="1" destOrd="0" presId="urn:microsoft.com/office/officeart/2005/8/layout/bProcess4"/>
    <dgm:cxn modelId="{ABF6AAE8-DB43-4746-B95F-5FF713118CA3}" type="presParOf" srcId="{FA04471D-6F2B-44C7-A564-612905D1A27A}" destId="{DBD8EE33-AF8A-4DEF-8A07-81FD01CBF44F}" srcOrd="1" destOrd="0" presId="urn:microsoft.com/office/officeart/2005/8/layout/bProcess4"/>
    <dgm:cxn modelId="{07D75513-A2D4-4D54-8851-0E6C44F8DBF7}" type="presParOf" srcId="{FA04471D-6F2B-44C7-A564-612905D1A27A}" destId="{AB8E221D-B3EB-4429-9F03-508BFA268309}" srcOrd="2" destOrd="0" presId="urn:microsoft.com/office/officeart/2005/8/layout/bProcess4"/>
    <dgm:cxn modelId="{437F6E03-75D4-4D30-BB19-4EBF89E26082}" type="presParOf" srcId="{AB8E221D-B3EB-4429-9F03-508BFA268309}" destId="{43B4241C-25EA-444D-8C1E-44148D69C3E3}" srcOrd="0" destOrd="0" presId="urn:microsoft.com/office/officeart/2005/8/layout/bProcess4"/>
    <dgm:cxn modelId="{6C3E3552-E12D-430C-969B-BDD8BD541A0E}" type="presParOf" srcId="{AB8E221D-B3EB-4429-9F03-508BFA268309}" destId="{E2FFE5C4-A26D-44CA-9A2A-8CFCA12C9177}" srcOrd="1" destOrd="0" presId="urn:microsoft.com/office/officeart/2005/8/layout/bProcess4"/>
    <dgm:cxn modelId="{E934E357-B591-458B-B8BC-7214B7E9F564}" type="presParOf" srcId="{FA04471D-6F2B-44C7-A564-612905D1A27A}" destId="{8E7A9AF2-6953-48C4-8C3D-45B3964925EE}" srcOrd="3" destOrd="0" presId="urn:microsoft.com/office/officeart/2005/8/layout/bProcess4"/>
    <dgm:cxn modelId="{C6F49323-A720-48EA-947A-84A36653AF1D}" type="presParOf" srcId="{FA04471D-6F2B-44C7-A564-612905D1A27A}" destId="{8A2A494D-7D20-4B0C-8DD5-902B8B23CE27}" srcOrd="4" destOrd="0" presId="urn:microsoft.com/office/officeart/2005/8/layout/bProcess4"/>
    <dgm:cxn modelId="{41178016-E073-4541-96FB-FDABB5D6B888}" type="presParOf" srcId="{8A2A494D-7D20-4B0C-8DD5-902B8B23CE27}" destId="{B6F87450-177B-46F2-BDBD-88E05B09D590}" srcOrd="0" destOrd="0" presId="urn:microsoft.com/office/officeart/2005/8/layout/bProcess4"/>
    <dgm:cxn modelId="{E5FDD3DF-7836-41B6-BEB0-1D2655E75CB6}" type="presParOf" srcId="{8A2A494D-7D20-4B0C-8DD5-902B8B23CE27}" destId="{67D5D680-5CCC-4B6C-A43A-CAAFAF3C1FCC}" srcOrd="1" destOrd="0" presId="urn:microsoft.com/office/officeart/2005/8/layout/bProcess4"/>
    <dgm:cxn modelId="{40A2A4B7-9421-4F89-8100-5216F6D572C0}" type="presParOf" srcId="{FA04471D-6F2B-44C7-A564-612905D1A27A}" destId="{1EB36CC9-2AD5-4BEA-9040-89D9D1693E53}" srcOrd="5" destOrd="0" presId="urn:microsoft.com/office/officeart/2005/8/layout/bProcess4"/>
    <dgm:cxn modelId="{CDCD797C-C15A-4F2A-9AB2-B52AB93B9381}" type="presParOf" srcId="{FA04471D-6F2B-44C7-A564-612905D1A27A}" destId="{6AE0DE86-C9BE-4795-9E71-F4EE2FA6C5E6}" srcOrd="6" destOrd="0" presId="urn:microsoft.com/office/officeart/2005/8/layout/bProcess4"/>
    <dgm:cxn modelId="{F857C01F-6C52-4C91-8F16-0E741580715C}" type="presParOf" srcId="{6AE0DE86-C9BE-4795-9E71-F4EE2FA6C5E6}" destId="{D65D8F1F-069A-40D9-844B-A583D65D6C87}" srcOrd="0" destOrd="0" presId="urn:microsoft.com/office/officeart/2005/8/layout/bProcess4"/>
    <dgm:cxn modelId="{9E7971DD-F925-4E06-81EC-80A0B57EDB08}" type="presParOf" srcId="{6AE0DE86-C9BE-4795-9E71-F4EE2FA6C5E6}" destId="{A996761A-F870-44CA-B189-8E84F513D08C}" srcOrd="1" destOrd="0" presId="urn:microsoft.com/office/officeart/2005/8/layout/bProcess4"/>
    <dgm:cxn modelId="{EC16D772-8EBD-4463-8488-B0E08A362711}" type="presParOf" srcId="{FA04471D-6F2B-44C7-A564-612905D1A27A}" destId="{99895800-8B2A-48C2-B42F-49676116D4E8}" srcOrd="7" destOrd="0" presId="urn:microsoft.com/office/officeart/2005/8/layout/bProcess4"/>
    <dgm:cxn modelId="{928B97FD-167E-4F83-8812-FE8E695CD16D}" type="presParOf" srcId="{FA04471D-6F2B-44C7-A564-612905D1A27A}" destId="{BB1502B6-277B-48E2-8A39-CA35BFE209E4}" srcOrd="8" destOrd="0" presId="urn:microsoft.com/office/officeart/2005/8/layout/bProcess4"/>
    <dgm:cxn modelId="{60AE0C5D-CC02-4ECC-AC6D-4FC3887FFE0A}" type="presParOf" srcId="{BB1502B6-277B-48E2-8A39-CA35BFE209E4}" destId="{9B43384A-227A-4040-8D7E-95B2A8434570}" srcOrd="0" destOrd="0" presId="urn:microsoft.com/office/officeart/2005/8/layout/bProcess4"/>
    <dgm:cxn modelId="{5A2AB404-F79F-4C5D-88A2-91F1050537BE}" type="presParOf" srcId="{BB1502B6-277B-48E2-8A39-CA35BFE209E4}" destId="{3E784B10-EC5F-41D1-B2E4-566B45A7F333}" srcOrd="1" destOrd="0" presId="urn:microsoft.com/office/officeart/2005/8/layout/bProcess4"/>
    <dgm:cxn modelId="{FDC6F7A4-6C78-4F34-B3B1-3C98FB2FBD98}" type="presParOf" srcId="{FA04471D-6F2B-44C7-A564-612905D1A27A}" destId="{B088EB7B-D95C-4776-A254-DC76F10A52AA}" srcOrd="9" destOrd="0" presId="urn:microsoft.com/office/officeart/2005/8/layout/bProcess4"/>
    <dgm:cxn modelId="{652554E7-E632-405B-ABBC-E84CF8C0213E}" type="presParOf" srcId="{FA04471D-6F2B-44C7-A564-612905D1A27A}" destId="{58BA389C-90CE-48B6-9A54-89EE9DF48BBE}" srcOrd="10" destOrd="0" presId="urn:microsoft.com/office/officeart/2005/8/layout/bProcess4"/>
    <dgm:cxn modelId="{FDF7042B-9B44-48A7-9A15-E6FDCA97D9D3}" type="presParOf" srcId="{58BA389C-90CE-48B6-9A54-89EE9DF48BBE}" destId="{43128716-2260-4081-AB91-8563439A97B4}" srcOrd="0" destOrd="0" presId="urn:microsoft.com/office/officeart/2005/8/layout/bProcess4"/>
    <dgm:cxn modelId="{8FEC3AAC-112F-4137-B071-718EED3C877C}" type="presParOf" srcId="{58BA389C-90CE-48B6-9A54-89EE9DF48BBE}" destId="{5ABD0871-2A4B-4656-9775-8F3435D57638}" srcOrd="1" destOrd="0" presId="urn:microsoft.com/office/officeart/2005/8/layout/bProcess4"/>
    <dgm:cxn modelId="{EAF1CF67-E660-4D88-A58A-E69C77EBFF49}" type="presParOf" srcId="{FA04471D-6F2B-44C7-A564-612905D1A27A}" destId="{9DD856A5-9028-4A0D-A75F-ED4496FD913B}" srcOrd="11" destOrd="0" presId="urn:microsoft.com/office/officeart/2005/8/layout/bProcess4"/>
    <dgm:cxn modelId="{008A8ADA-E573-4602-8001-72F1CC39DE82}" type="presParOf" srcId="{FA04471D-6F2B-44C7-A564-612905D1A27A}" destId="{E6BED184-9276-4208-BBF7-C253ACE7FDAF}" srcOrd="12" destOrd="0" presId="urn:microsoft.com/office/officeart/2005/8/layout/bProcess4"/>
    <dgm:cxn modelId="{FD72EC7D-C10C-45ED-A07E-53E4F6097464}" type="presParOf" srcId="{E6BED184-9276-4208-BBF7-C253ACE7FDAF}" destId="{35D491E4-6D8C-4977-9B8D-FD87676DC2BB}" srcOrd="0" destOrd="0" presId="urn:microsoft.com/office/officeart/2005/8/layout/bProcess4"/>
    <dgm:cxn modelId="{D8072717-7DBE-4422-A044-8F81C8EDD189}" type="presParOf" srcId="{E6BED184-9276-4208-BBF7-C253ACE7FDAF}" destId="{E32CE456-6780-48B2-9042-0409718FAD1D}" srcOrd="1" destOrd="0" presId="urn:microsoft.com/office/officeart/2005/8/layout/bProcess4"/>
    <dgm:cxn modelId="{3D019F80-1D22-4C87-B749-2857FD9F7F7D}" type="presParOf" srcId="{FA04471D-6F2B-44C7-A564-612905D1A27A}" destId="{11CE78D5-ED93-4449-8C16-D254F3B54058}" srcOrd="13" destOrd="0" presId="urn:microsoft.com/office/officeart/2005/8/layout/bProcess4"/>
    <dgm:cxn modelId="{BD5B5520-701C-4362-B1C3-FDD67C1972FF}" type="presParOf" srcId="{FA04471D-6F2B-44C7-A564-612905D1A27A}" destId="{80D0D99C-A409-4DC9-BF40-CBFA0E572B26}" srcOrd="14" destOrd="0" presId="urn:microsoft.com/office/officeart/2005/8/layout/bProcess4"/>
    <dgm:cxn modelId="{351EBC08-BE14-48B0-B73E-4CDD53F6DA22}" type="presParOf" srcId="{80D0D99C-A409-4DC9-BF40-CBFA0E572B26}" destId="{3E0AAA8A-6327-4B8A-BE1F-56822969F0D2}" srcOrd="0" destOrd="0" presId="urn:microsoft.com/office/officeart/2005/8/layout/bProcess4"/>
    <dgm:cxn modelId="{297C8B2D-0720-475F-AD4E-721EC013D788}" type="presParOf" srcId="{80D0D99C-A409-4DC9-BF40-CBFA0E572B26}" destId="{BD64EFF2-3BB8-4567-98EF-4F605C7CC6A4}" srcOrd="1" destOrd="0" presId="urn:microsoft.com/office/officeart/2005/8/layout/bProcess4"/>
    <dgm:cxn modelId="{DB41DA64-D7FF-4A42-B515-257AF8E2E0E4}" type="presParOf" srcId="{FA04471D-6F2B-44C7-A564-612905D1A27A}" destId="{B4E3C777-D457-4EEE-88C2-5E6833086610}" srcOrd="15" destOrd="0" presId="urn:microsoft.com/office/officeart/2005/8/layout/bProcess4"/>
    <dgm:cxn modelId="{59F2D27F-CC76-4E96-B2C5-33686A21E34E}" type="presParOf" srcId="{FA04471D-6F2B-44C7-A564-612905D1A27A}" destId="{AED8A8F5-1196-47CE-80FC-CAF2159769FA}" srcOrd="16" destOrd="0" presId="urn:microsoft.com/office/officeart/2005/8/layout/bProcess4"/>
    <dgm:cxn modelId="{9064A662-5707-46CE-8535-11D432356E5A}" type="presParOf" srcId="{AED8A8F5-1196-47CE-80FC-CAF2159769FA}" destId="{FDE33622-33E2-4B14-8643-ECE54CD70DE0}" srcOrd="0" destOrd="0" presId="urn:microsoft.com/office/officeart/2005/8/layout/bProcess4"/>
    <dgm:cxn modelId="{AFF1E4E3-1401-4B93-A153-9FD8B0E2F232}" type="presParOf" srcId="{AED8A8F5-1196-47CE-80FC-CAF2159769FA}" destId="{3E8B9FE3-9540-49B2-85E5-0E70E4658FF1}"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A66782-FB03-4F23-A0B2-545D41A3EA83}" type="doc">
      <dgm:prSet loTypeId="urn:microsoft.com/office/officeart/2005/8/layout/hProcess9" loCatId="process" qsTypeId="urn:microsoft.com/office/officeart/2005/8/quickstyle/simple1" qsCatId="simple" csTypeId="urn:microsoft.com/office/officeart/2005/8/colors/accent1_2" csCatId="accent1" phldr="1"/>
      <dgm:spPr/>
    </dgm:pt>
    <dgm:pt modelId="{4AF22E04-EE31-450A-B904-173AF8490F50}">
      <dgm:prSet phldrT="[Text]"/>
      <dgm:spPr/>
      <dgm:t>
        <a:bodyPr/>
        <a:lstStyle/>
        <a:p>
          <a:r>
            <a:rPr lang="en-US" dirty="0"/>
            <a:t>AWCB Decision</a:t>
          </a:r>
        </a:p>
      </dgm:t>
    </dgm:pt>
    <dgm:pt modelId="{840AF9D0-11A3-448B-8C6C-44E78B4A51D0}" type="parTrans" cxnId="{4CD1D6A4-7234-425E-BA1F-1C29D68F5BF1}">
      <dgm:prSet/>
      <dgm:spPr/>
      <dgm:t>
        <a:bodyPr/>
        <a:lstStyle/>
        <a:p>
          <a:endParaRPr lang="en-US"/>
        </a:p>
      </dgm:t>
    </dgm:pt>
    <dgm:pt modelId="{2ACB2408-6F3E-4713-B757-DABF9DD9BB57}" type="sibTrans" cxnId="{4CD1D6A4-7234-425E-BA1F-1C29D68F5BF1}">
      <dgm:prSet/>
      <dgm:spPr/>
      <dgm:t>
        <a:bodyPr/>
        <a:lstStyle/>
        <a:p>
          <a:endParaRPr lang="en-US"/>
        </a:p>
      </dgm:t>
    </dgm:pt>
    <dgm:pt modelId="{969742A7-6DF2-430F-9F36-E0F9C19EBAEE}">
      <dgm:prSet phldrT="[Text]"/>
      <dgm:spPr/>
      <dgm:t>
        <a:bodyPr/>
        <a:lstStyle/>
        <a:p>
          <a:r>
            <a:rPr lang="en-US" dirty="0"/>
            <a:t>WC Appeals Commission</a:t>
          </a:r>
        </a:p>
      </dgm:t>
    </dgm:pt>
    <dgm:pt modelId="{22E7F663-D889-4A95-B5F3-98E998C01691}" type="parTrans" cxnId="{CC5350E0-AF2F-44E6-BE78-2B5B628A3683}">
      <dgm:prSet/>
      <dgm:spPr/>
      <dgm:t>
        <a:bodyPr/>
        <a:lstStyle/>
        <a:p>
          <a:endParaRPr lang="en-US"/>
        </a:p>
      </dgm:t>
    </dgm:pt>
    <dgm:pt modelId="{0017E823-155C-47EB-B90B-29CB6AF9DA92}" type="sibTrans" cxnId="{CC5350E0-AF2F-44E6-BE78-2B5B628A3683}">
      <dgm:prSet/>
      <dgm:spPr/>
      <dgm:t>
        <a:bodyPr/>
        <a:lstStyle/>
        <a:p>
          <a:endParaRPr lang="en-US"/>
        </a:p>
      </dgm:t>
    </dgm:pt>
    <dgm:pt modelId="{3C488219-D147-4555-9029-7813BA439F8B}">
      <dgm:prSet phldrT="[Text]"/>
      <dgm:spPr/>
      <dgm:t>
        <a:bodyPr/>
        <a:lstStyle/>
        <a:p>
          <a:r>
            <a:rPr lang="en-US" dirty="0"/>
            <a:t>Alaska Supreme Court</a:t>
          </a:r>
        </a:p>
      </dgm:t>
    </dgm:pt>
    <dgm:pt modelId="{20643EE3-0258-42A2-92F8-D3BDB868E3D5}" type="parTrans" cxnId="{932E1FDD-F1CF-40B1-AD73-768E1F3C221F}">
      <dgm:prSet/>
      <dgm:spPr/>
      <dgm:t>
        <a:bodyPr/>
        <a:lstStyle/>
        <a:p>
          <a:endParaRPr lang="en-US"/>
        </a:p>
      </dgm:t>
    </dgm:pt>
    <dgm:pt modelId="{8B5CE201-352F-47BB-9791-06839FFDB7F9}" type="sibTrans" cxnId="{932E1FDD-F1CF-40B1-AD73-768E1F3C221F}">
      <dgm:prSet/>
      <dgm:spPr/>
      <dgm:t>
        <a:bodyPr/>
        <a:lstStyle/>
        <a:p>
          <a:endParaRPr lang="en-US"/>
        </a:p>
      </dgm:t>
    </dgm:pt>
    <dgm:pt modelId="{43D766C4-11DC-49F1-B779-ACC6627866F6}" type="pres">
      <dgm:prSet presAssocID="{45A66782-FB03-4F23-A0B2-545D41A3EA83}" presName="CompostProcess" presStyleCnt="0">
        <dgm:presLayoutVars>
          <dgm:dir/>
          <dgm:resizeHandles val="exact"/>
        </dgm:presLayoutVars>
      </dgm:prSet>
      <dgm:spPr/>
    </dgm:pt>
    <dgm:pt modelId="{ADDA23AE-4544-4B99-9975-D3E07ED89C12}" type="pres">
      <dgm:prSet presAssocID="{45A66782-FB03-4F23-A0B2-545D41A3EA83}" presName="arrow" presStyleLbl="bgShp" presStyleIdx="0" presStyleCnt="1"/>
      <dgm:spPr/>
    </dgm:pt>
    <dgm:pt modelId="{8ABF8C12-A975-45FA-B9A9-69750DA78CD8}" type="pres">
      <dgm:prSet presAssocID="{45A66782-FB03-4F23-A0B2-545D41A3EA83}" presName="linearProcess" presStyleCnt="0"/>
      <dgm:spPr/>
    </dgm:pt>
    <dgm:pt modelId="{89F13769-0C04-4DF6-9A26-487043B4A1FE}" type="pres">
      <dgm:prSet presAssocID="{4AF22E04-EE31-450A-B904-173AF8490F50}" presName="textNode" presStyleLbl="node1" presStyleIdx="0" presStyleCnt="3">
        <dgm:presLayoutVars>
          <dgm:bulletEnabled val="1"/>
        </dgm:presLayoutVars>
      </dgm:prSet>
      <dgm:spPr/>
    </dgm:pt>
    <dgm:pt modelId="{BBA005B9-0C36-4107-BFF3-7D646B55AA3F}" type="pres">
      <dgm:prSet presAssocID="{2ACB2408-6F3E-4713-B757-DABF9DD9BB57}" presName="sibTrans" presStyleCnt="0"/>
      <dgm:spPr/>
    </dgm:pt>
    <dgm:pt modelId="{1C11ED7F-0FF4-49AF-8402-948D990F500B}" type="pres">
      <dgm:prSet presAssocID="{969742A7-6DF2-430F-9F36-E0F9C19EBAEE}" presName="textNode" presStyleLbl="node1" presStyleIdx="1" presStyleCnt="3">
        <dgm:presLayoutVars>
          <dgm:bulletEnabled val="1"/>
        </dgm:presLayoutVars>
      </dgm:prSet>
      <dgm:spPr/>
    </dgm:pt>
    <dgm:pt modelId="{55B0CC3B-15F1-4946-9A5D-D719B36ECE3A}" type="pres">
      <dgm:prSet presAssocID="{0017E823-155C-47EB-B90B-29CB6AF9DA92}" presName="sibTrans" presStyleCnt="0"/>
      <dgm:spPr/>
    </dgm:pt>
    <dgm:pt modelId="{3BEC8A9C-DF89-465B-A6EB-8CDBF95DE7AA}" type="pres">
      <dgm:prSet presAssocID="{3C488219-D147-4555-9029-7813BA439F8B}" presName="textNode" presStyleLbl="node1" presStyleIdx="2" presStyleCnt="3">
        <dgm:presLayoutVars>
          <dgm:bulletEnabled val="1"/>
        </dgm:presLayoutVars>
      </dgm:prSet>
      <dgm:spPr/>
    </dgm:pt>
  </dgm:ptLst>
  <dgm:cxnLst>
    <dgm:cxn modelId="{41E2B438-5590-4417-AB8F-45849C9B0E18}" type="presOf" srcId="{45A66782-FB03-4F23-A0B2-545D41A3EA83}" destId="{43D766C4-11DC-49F1-B779-ACC6627866F6}" srcOrd="0" destOrd="0" presId="urn:microsoft.com/office/officeart/2005/8/layout/hProcess9"/>
    <dgm:cxn modelId="{B1F4578D-64A1-4E16-894B-34A0B4ADA8C6}" type="presOf" srcId="{4AF22E04-EE31-450A-B904-173AF8490F50}" destId="{89F13769-0C04-4DF6-9A26-487043B4A1FE}" srcOrd="0" destOrd="0" presId="urn:microsoft.com/office/officeart/2005/8/layout/hProcess9"/>
    <dgm:cxn modelId="{C2424BA1-2B2B-47C8-9D99-5F27E503473F}" type="presOf" srcId="{3C488219-D147-4555-9029-7813BA439F8B}" destId="{3BEC8A9C-DF89-465B-A6EB-8CDBF95DE7AA}" srcOrd="0" destOrd="0" presId="urn:microsoft.com/office/officeart/2005/8/layout/hProcess9"/>
    <dgm:cxn modelId="{4CD1D6A4-7234-425E-BA1F-1C29D68F5BF1}" srcId="{45A66782-FB03-4F23-A0B2-545D41A3EA83}" destId="{4AF22E04-EE31-450A-B904-173AF8490F50}" srcOrd="0" destOrd="0" parTransId="{840AF9D0-11A3-448B-8C6C-44E78B4A51D0}" sibTransId="{2ACB2408-6F3E-4713-B757-DABF9DD9BB57}"/>
    <dgm:cxn modelId="{F4F28CDC-0A58-42FC-A29B-BE2A46FDAA39}" type="presOf" srcId="{969742A7-6DF2-430F-9F36-E0F9C19EBAEE}" destId="{1C11ED7F-0FF4-49AF-8402-948D990F500B}" srcOrd="0" destOrd="0" presId="urn:microsoft.com/office/officeart/2005/8/layout/hProcess9"/>
    <dgm:cxn modelId="{932E1FDD-F1CF-40B1-AD73-768E1F3C221F}" srcId="{45A66782-FB03-4F23-A0B2-545D41A3EA83}" destId="{3C488219-D147-4555-9029-7813BA439F8B}" srcOrd="2" destOrd="0" parTransId="{20643EE3-0258-42A2-92F8-D3BDB868E3D5}" sibTransId="{8B5CE201-352F-47BB-9791-06839FFDB7F9}"/>
    <dgm:cxn modelId="{CC5350E0-AF2F-44E6-BE78-2B5B628A3683}" srcId="{45A66782-FB03-4F23-A0B2-545D41A3EA83}" destId="{969742A7-6DF2-430F-9F36-E0F9C19EBAEE}" srcOrd="1" destOrd="0" parTransId="{22E7F663-D889-4A95-B5F3-98E998C01691}" sibTransId="{0017E823-155C-47EB-B90B-29CB6AF9DA92}"/>
    <dgm:cxn modelId="{B3555802-6A62-4B70-AA73-366AB5130F89}" type="presParOf" srcId="{43D766C4-11DC-49F1-B779-ACC6627866F6}" destId="{ADDA23AE-4544-4B99-9975-D3E07ED89C12}" srcOrd="0" destOrd="0" presId="urn:microsoft.com/office/officeart/2005/8/layout/hProcess9"/>
    <dgm:cxn modelId="{D7395F57-2D9D-4146-9CEC-E06BD5981E06}" type="presParOf" srcId="{43D766C4-11DC-49F1-B779-ACC6627866F6}" destId="{8ABF8C12-A975-45FA-B9A9-69750DA78CD8}" srcOrd="1" destOrd="0" presId="urn:microsoft.com/office/officeart/2005/8/layout/hProcess9"/>
    <dgm:cxn modelId="{F42B0B3D-578C-4C60-BD23-53B3754F3808}" type="presParOf" srcId="{8ABF8C12-A975-45FA-B9A9-69750DA78CD8}" destId="{89F13769-0C04-4DF6-9A26-487043B4A1FE}" srcOrd="0" destOrd="0" presId="urn:microsoft.com/office/officeart/2005/8/layout/hProcess9"/>
    <dgm:cxn modelId="{63ED00F8-9B87-41C5-B99E-D29764B7C0A8}" type="presParOf" srcId="{8ABF8C12-A975-45FA-B9A9-69750DA78CD8}" destId="{BBA005B9-0C36-4107-BFF3-7D646B55AA3F}" srcOrd="1" destOrd="0" presId="urn:microsoft.com/office/officeart/2005/8/layout/hProcess9"/>
    <dgm:cxn modelId="{47914CB0-704C-4ACE-B908-A8A8E0C4A1FC}" type="presParOf" srcId="{8ABF8C12-A975-45FA-B9A9-69750DA78CD8}" destId="{1C11ED7F-0FF4-49AF-8402-948D990F500B}" srcOrd="2" destOrd="0" presId="urn:microsoft.com/office/officeart/2005/8/layout/hProcess9"/>
    <dgm:cxn modelId="{1A248D36-B911-412D-AC51-0A80A3FAEC79}" type="presParOf" srcId="{8ABF8C12-A975-45FA-B9A9-69750DA78CD8}" destId="{55B0CC3B-15F1-4946-9A5D-D719B36ECE3A}" srcOrd="3" destOrd="0" presId="urn:microsoft.com/office/officeart/2005/8/layout/hProcess9"/>
    <dgm:cxn modelId="{76E646F6-2A0F-4831-B0EF-09C84CE95C5A}" type="presParOf" srcId="{8ABF8C12-A975-45FA-B9A9-69750DA78CD8}" destId="{3BEC8A9C-DF89-465B-A6EB-8CDBF95DE7AA}"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F5AF419-6CFA-463E-99D8-D7C4B3C40B4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3D007168-E3CB-4D43-AE10-52D68D595BD9}">
      <dgm:prSet phldrT="[Text]"/>
      <dgm:spPr/>
      <dgm:t>
        <a:bodyPr/>
        <a:lstStyle/>
        <a:p>
          <a:r>
            <a:rPr lang="en-US" dirty="0"/>
            <a:t>Stay-at-Work </a:t>
          </a:r>
          <a:r>
            <a:rPr lang="en-US" dirty="0">
              <a:latin typeface="Aptos" panose="020B0004020202020204" pitchFamily="34" charset="0"/>
            </a:rPr>
            <a:t>Coordinator</a:t>
          </a:r>
        </a:p>
      </dgm:t>
    </dgm:pt>
    <dgm:pt modelId="{EF43E602-BA29-4637-9B80-9BC857A3D573}" type="parTrans" cxnId="{B45F1F64-C455-46EA-A4E8-02CA357522D9}">
      <dgm:prSet/>
      <dgm:spPr/>
      <dgm:t>
        <a:bodyPr/>
        <a:lstStyle/>
        <a:p>
          <a:endParaRPr lang="en-US"/>
        </a:p>
      </dgm:t>
    </dgm:pt>
    <dgm:pt modelId="{FEA3C7B7-11C2-4975-909A-F0463BAFA50B}" type="sibTrans" cxnId="{B45F1F64-C455-46EA-A4E8-02CA357522D9}">
      <dgm:prSet/>
      <dgm:spPr/>
      <dgm:t>
        <a:bodyPr/>
        <a:lstStyle/>
        <a:p>
          <a:endParaRPr lang="en-US"/>
        </a:p>
      </dgm:t>
    </dgm:pt>
    <dgm:pt modelId="{EFD944B7-FE84-4822-91EE-AFE7CF1BABB8}">
      <dgm:prSet phldrT="[Text]"/>
      <dgm:spPr/>
      <dgm:t>
        <a:bodyPr/>
        <a:lstStyle/>
        <a:p>
          <a:r>
            <a:rPr lang="en-US" dirty="0">
              <a:latin typeface="Aptos" panose="020B0004020202020204" pitchFamily="34" charset="0"/>
            </a:rPr>
            <a:t>Injured Worker</a:t>
          </a:r>
        </a:p>
      </dgm:t>
    </dgm:pt>
    <dgm:pt modelId="{D5418CB2-F68F-424F-9FAD-F31274EB9826}" type="parTrans" cxnId="{178FCF74-BE88-461D-BB3E-8461EC1B61B3}">
      <dgm:prSet/>
      <dgm:spPr/>
      <dgm:t>
        <a:bodyPr/>
        <a:lstStyle/>
        <a:p>
          <a:endParaRPr lang="en-US"/>
        </a:p>
      </dgm:t>
    </dgm:pt>
    <dgm:pt modelId="{A93DFF25-AC0B-409E-A0A0-FA2A61BABE5A}" type="sibTrans" cxnId="{178FCF74-BE88-461D-BB3E-8461EC1B61B3}">
      <dgm:prSet/>
      <dgm:spPr/>
      <dgm:t>
        <a:bodyPr/>
        <a:lstStyle/>
        <a:p>
          <a:endParaRPr lang="en-US"/>
        </a:p>
      </dgm:t>
    </dgm:pt>
    <dgm:pt modelId="{02D2B568-0ED6-4F02-9DD6-B02C782CF741}">
      <dgm:prSet phldrT="[Text]"/>
      <dgm:spPr/>
      <dgm:t>
        <a:bodyPr/>
        <a:lstStyle/>
        <a:p>
          <a:r>
            <a:rPr lang="en-US" dirty="0">
              <a:latin typeface="Aptos" panose="020B0004020202020204" pitchFamily="34" charset="0"/>
            </a:rPr>
            <a:t>Medical</a:t>
          </a:r>
          <a:r>
            <a:rPr lang="en-US" dirty="0"/>
            <a:t> Provider</a:t>
          </a:r>
        </a:p>
      </dgm:t>
    </dgm:pt>
    <dgm:pt modelId="{F7660673-6965-4B8A-89DE-B26C75C45CAE}" type="parTrans" cxnId="{3A8BCD70-443A-4CE3-B03A-8872FD7D2553}">
      <dgm:prSet/>
      <dgm:spPr/>
      <dgm:t>
        <a:bodyPr/>
        <a:lstStyle/>
        <a:p>
          <a:endParaRPr lang="en-US"/>
        </a:p>
      </dgm:t>
    </dgm:pt>
    <dgm:pt modelId="{934ED90E-5DD4-48C2-ACB3-28519E31AC9B}" type="sibTrans" cxnId="{3A8BCD70-443A-4CE3-B03A-8872FD7D2553}">
      <dgm:prSet/>
      <dgm:spPr/>
      <dgm:t>
        <a:bodyPr/>
        <a:lstStyle/>
        <a:p>
          <a:endParaRPr lang="en-US"/>
        </a:p>
      </dgm:t>
    </dgm:pt>
    <dgm:pt modelId="{EA68C4AE-834E-4AAB-A117-B1DACE79D297}">
      <dgm:prSet phldrT="[Text]"/>
      <dgm:spPr/>
      <dgm:t>
        <a:bodyPr/>
        <a:lstStyle/>
        <a:p>
          <a:r>
            <a:rPr lang="en-US" dirty="0">
              <a:latin typeface="Aptos" panose="020B0004020202020204" pitchFamily="34" charset="0"/>
            </a:rPr>
            <a:t>Rehabilitation Specialist</a:t>
          </a:r>
        </a:p>
      </dgm:t>
    </dgm:pt>
    <dgm:pt modelId="{33CB208B-C488-4173-ABD1-83234D9E91E3}" type="parTrans" cxnId="{51FFD719-7A8C-4AC3-B92D-9496600F1482}">
      <dgm:prSet/>
      <dgm:spPr/>
      <dgm:t>
        <a:bodyPr/>
        <a:lstStyle/>
        <a:p>
          <a:endParaRPr lang="en-US"/>
        </a:p>
      </dgm:t>
    </dgm:pt>
    <dgm:pt modelId="{B0B5C2E3-F352-4547-A1AB-124DE8602108}" type="sibTrans" cxnId="{51FFD719-7A8C-4AC3-B92D-9496600F1482}">
      <dgm:prSet/>
      <dgm:spPr/>
      <dgm:t>
        <a:bodyPr/>
        <a:lstStyle/>
        <a:p>
          <a:endParaRPr lang="en-US"/>
        </a:p>
      </dgm:t>
    </dgm:pt>
    <dgm:pt modelId="{E0247234-8965-43F3-8F6E-9EB19ADD0703}">
      <dgm:prSet phldrT="[Text]"/>
      <dgm:spPr/>
      <dgm:t>
        <a:bodyPr/>
        <a:lstStyle/>
        <a:p>
          <a:r>
            <a:rPr lang="en-US" dirty="0">
              <a:latin typeface="Aptos" panose="020B0004020202020204" pitchFamily="34" charset="0"/>
            </a:rPr>
            <a:t>Employer</a:t>
          </a:r>
        </a:p>
      </dgm:t>
    </dgm:pt>
    <dgm:pt modelId="{D58D24CD-AE91-49D7-AB86-D5957BFE76B7}" type="parTrans" cxnId="{58A2B746-C4E2-4824-AC2D-A2950BD51DEA}">
      <dgm:prSet/>
      <dgm:spPr/>
      <dgm:t>
        <a:bodyPr/>
        <a:lstStyle/>
        <a:p>
          <a:endParaRPr lang="en-US"/>
        </a:p>
      </dgm:t>
    </dgm:pt>
    <dgm:pt modelId="{F8858716-C06E-4206-A4BA-EC2FDCEF4208}" type="sibTrans" cxnId="{58A2B746-C4E2-4824-AC2D-A2950BD51DEA}">
      <dgm:prSet/>
      <dgm:spPr/>
      <dgm:t>
        <a:bodyPr/>
        <a:lstStyle/>
        <a:p>
          <a:endParaRPr lang="en-US"/>
        </a:p>
      </dgm:t>
    </dgm:pt>
    <dgm:pt modelId="{82580FB9-4E4F-4F78-BB0C-1927C8581A46}" type="pres">
      <dgm:prSet presAssocID="{DF5AF419-6CFA-463E-99D8-D7C4B3C40B44}" presName="composite" presStyleCnt="0">
        <dgm:presLayoutVars>
          <dgm:chMax val="1"/>
          <dgm:dir/>
          <dgm:resizeHandles val="exact"/>
        </dgm:presLayoutVars>
      </dgm:prSet>
      <dgm:spPr/>
    </dgm:pt>
    <dgm:pt modelId="{6AF25463-2AFF-4703-8CF2-189B322D764C}" type="pres">
      <dgm:prSet presAssocID="{DF5AF419-6CFA-463E-99D8-D7C4B3C40B44}" presName="radial" presStyleCnt="0">
        <dgm:presLayoutVars>
          <dgm:animLvl val="ctr"/>
        </dgm:presLayoutVars>
      </dgm:prSet>
      <dgm:spPr/>
    </dgm:pt>
    <dgm:pt modelId="{D9D20261-CC88-4A5C-B277-12806D56DEA9}" type="pres">
      <dgm:prSet presAssocID="{3D007168-E3CB-4D43-AE10-52D68D595BD9}" presName="centerShape" presStyleLbl="vennNode1" presStyleIdx="0" presStyleCnt="5"/>
      <dgm:spPr/>
    </dgm:pt>
    <dgm:pt modelId="{D093C94E-A518-448C-ADB1-056DB0C46947}" type="pres">
      <dgm:prSet presAssocID="{EFD944B7-FE84-4822-91EE-AFE7CF1BABB8}" presName="node" presStyleLbl="vennNode1" presStyleIdx="1" presStyleCnt="5">
        <dgm:presLayoutVars>
          <dgm:bulletEnabled val="1"/>
        </dgm:presLayoutVars>
      </dgm:prSet>
      <dgm:spPr/>
    </dgm:pt>
    <dgm:pt modelId="{F9493A26-59E8-427B-9F20-992266696D3F}" type="pres">
      <dgm:prSet presAssocID="{02D2B568-0ED6-4F02-9DD6-B02C782CF741}" presName="node" presStyleLbl="vennNode1" presStyleIdx="2" presStyleCnt="5">
        <dgm:presLayoutVars>
          <dgm:bulletEnabled val="1"/>
        </dgm:presLayoutVars>
      </dgm:prSet>
      <dgm:spPr/>
    </dgm:pt>
    <dgm:pt modelId="{6CDE8F58-01B3-464B-9E22-9707B67BFCCB}" type="pres">
      <dgm:prSet presAssocID="{EA68C4AE-834E-4AAB-A117-B1DACE79D297}" presName="node" presStyleLbl="vennNode1" presStyleIdx="3" presStyleCnt="5">
        <dgm:presLayoutVars>
          <dgm:bulletEnabled val="1"/>
        </dgm:presLayoutVars>
      </dgm:prSet>
      <dgm:spPr/>
    </dgm:pt>
    <dgm:pt modelId="{97656892-4D27-4580-AABF-17659A89966B}" type="pres">
      <dgm:prSet presAssocID="{E0247234-8965-43F3-8F6E-9EB19ADD0703}" presName="node" presStyleLbl="vennNode1" presStyleIdx="4" presStyleCnt="5">
        <dgm:presLayoutVars>
          <dgm:bulletEnabled val="1"/>
        </dgm:presLayoutVars>
      </dgm:prSet>
      <dgm:spPr/>
    </dgm:pt>
  </dgm:ptLst>
  <dgm:cxnLst>
    <dgm:cxn modelId="{70B80905-B2C8-416D-94E9-6D5C87C62AAB}" type="presOf" srcId="{E0247234-8965-43F3-8F6E-9EB19ADD0703}" destId="{97656892-4D27-4580-AABF-17659A89966B}" srcOrd="0" destOrd="0" presId="urn:microsoft.com/office/officeart/2005/8/layout/radial3"/>
    <dgm:cxn modelId="{2757F107-A4AA-4E1B-9341-0E132A34F5C6}" type="presOf" srcId="{EFD944B7-FE84-4822-91EE-AFE7CF1BABB8}" destId="{D093C94E-A518-448C-ADB1-056DB0C46947}" srcOrd="0" destOrd="0" presId="urn:microsoft.com/office/officeart/2005/8/layout/radial3"/>
    <dgm:cxn modelId="{5EBDAE16-520A-4E82-AD05-B315A3779822}" type="presOf" srcId="{EA68C4AE-834E-4AAB-A117-B1DACE79D297}" destId="{6CDE8F58-01B3-464B-9E22-9707B67BFCCB}" srcOrd="0" destOrd="0" presId="urn:microsoft.com/office/officeart/2005/8/layout/radial3"/>
    <dgm:cxn modelId="{51FFD719-7A8C-4AC3-B92D-9496600F1482}" srcId="{3D007168-E3CB-4D43-AE10-52D68D595BD9}" destId="{EA68C4AE-834E-4AAB-A117-B1DACE79D297}" srcOrd="2" destOrd="0" parTransId="{33CB208B-C488-4173-ABD1-83234D9E91E3}" sibTransId="{B0B5C2E3-F352-4547-A1AB-124DE8602108}"/>
    <dgm:cxn modelId="{FAEFC832-6F77-4647-BF11-AFE65425D41C}" type="presOf" srcId="{02D2B568-0ED6-4F02-9DD6-B02C782CF741}" destId="{F9493A26-59E8-427B-9F20-992266696D3F}" srcOrd="0" destOrd="0" presId="urn:microsoft.com/office/officeart/2005/8/layout/radial3"/>
    <dgm:cxn modelId="{B45F1F64-C455-46EA-A4E8-02CA357522D9}" srcId="{DF5AF419-6CFA-463E-99D8-D7C4B3C40B44}" destId="{3D007168-E3CB-4D43-AE10-52D68D595BD9}" srcOrd="0" destOrd="0" parTransId="{EF43E602-BA29-4637-9B80-9BC857A3D573}" sibTransId="{FEA3C7B7-11C2-4975-909A-F0463BAFA50B}"/>
    <dgm:cxn modelId="{58A2B746-C4E2-4824-AC2D-A2950BD51DEA}" srcId="{3D007168-E3CB-4D43-AE10-52D68D595BD9}" destId="{E0247234-8965-43F3-8F6E-9EB19ADD0703}" srcOrd="3" destOrd="0" parTransId="{D58D24CD-AE91-49D7-AB86-D5957BFE76B7}" sibTransId="{F8858716-C06E-4206-A4BA-EC2FDCEF4208}"/>
    <dgm:cxn modelId="{3A8BCD70-443A-4CE3-B03A-8872FD7D2553}" srcId="{3D007168-E3CB-4D43-AE10-52D68D595BD9}" destId="{02D2B568-0ED6-4F02-9DD6-B02C782CF741}" srcOrd="1" destOrd="0" parTransId="{F7660673-6965-4B8A-89DE-B26C75C45CAE}" sibTransId="{934ED90E-5DD4-48C2-ACB3-28519E31AC9B}"/>
    <dgm:cxn modelId="{178FCF74-BE88-461D-BB3E-8461EC1B61B3}" srcId="{3D007168-E3CB-4D43-AE10-52D68D595BD9}" destId="{EFD944B7-FE84-4822-91EE-AFE7CF1BABB8}" srcOrd="0" destOrd="0" parTransId="{D5418CB2-F68F-424F-9FAD-F31274EB9826}" sibTransId="{A93DFF25-AC0B-409E-A0A0-FA2A61BABE5A}"/>
    <dgm:cxn modelId="{1F3EE399-0E5B-4255-AD6A-576E4B823B05}" type="presOf" srcId="{3D007168-E3CB-4D43-AE10-52D68D595BD9}" destId="{D9D20261-CC88-4A5C-B277-12806D56DEA9}" srcOrd="0" destOrd="0" presId="urn:microsoft.com/office/officeart/2005/8/layout/radial3"/>
    <dgm:cxn modelId="{2C8EF6F6-950C-4D1C-B357-B3A1D59E28AF}" type="presOf" srcId="{DF5AF419-6CFA-463E-99D8-D7C4B3C40B44}" destId="{82580FB9-4E4F-4F78-BB0C-1927C8581A46}" srcOrd="0" destOrd="0" presId="urn:microsoft.com/office/officeart/2005/8/layout/radial3"/>
    <dgm:cxn modelId="{4C5CF3B2-E076-4B63-8B87-755D3E2F596F}" type="presParOf" srcId="{82580FB9-4E4F-4F78-BB0C-1927C8581A46}" destId="{6AF25463-2AFF-4703-8CF2-189B322D764C}" srcOrd="0" destOrd="0" presId="urn:microsoft.com/office/officeart/2005/8/layout/radial3"/>
    <dgm:cxn modelId="{00C0A643-FD12-49CF-9751-80218C4DB962}" type="presParOf" srcId="{6AF25463-2AFF-4703-8CF2-189B322D764C}" destId="{D9D20261-CC88-4A5C-B277-12806D56DEA9}" srcOrd="0" destOrd="0" presId="urn:microsoft.com/office/officeart/2005/8/layout/radial3"/>
    <dgm:cxn modelId="{E7F9DAE3-1820-452D-AC25-E6094EE3560D}" type="presParOf" srcId="{6AF25463-2AFF-4703-8CF2-189B322D764C}" destId="{D093C94E-A518-448C-ADB1-056DB0C46947}" srcOrd="1" destOrd="0" presId="urn:microsoft.com/office/officeart/2005/8/layout/radial3"/>
    <dgm:cxn modelId="{A7EC2A05-F0E5-4C1A-A846-4B8E5543D9DC}" type="presParOf" srcId="{6AF25463-2AFF-4703-8CF2-189B322D764C}" destId="{F9493A26-59E8-427B-9F20-992266696D3F}" srcOrd="2" destOrd="0" presId="urn:microsoft.com/office/officeart/2005/8/layout/radial3"/>
    <dgm:cxn modelId="{98B7944B-D437-4F33-BCD1-EA37EAEE538C}" type="presParOf" srcId="{6AF25463-2AFF-4703-8CF2-189B322D764C}" destId="{6CDE8F58-01B3-464B-9E22-9707B67BFCCB}" srcOrd="3" destOrd="0" presId="urn:microsoft.com/office/officeart/2005/8/layout/radial3"/>
    <dgm:cxn modelId="{4B2846C0-E023-4F49-89EF-23FB0AF5C218}" type="presParOf" srcId="{6AF25463-2AFF-4703-8CF2-189B322D764C}" destId="{97656892-4D27-4580-AABF-17659A89966B}"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923D58-4FDE-42E2-9A52-9D778F2ECAB3}">
      <dsp:nvSpPr>
        <dsp:cNvPr id="0" name=""/>
        <dsp:cNvSpPr/>
      </dsp:nvSpPr>
      <dsp:spPr>
        <a:xfrm>
          <a:off x="3361" y="801332"/>
          <a:ext cx="2666972" cy="1600183"/>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Administration:</a:t>
          </a:r>
        </a:p>
        <a:p>
          <a:pPr marL="114300" lvl="1" indent="0" algn="l" defTabSz="533400">
            <a:lnSpc>
              <a:spcPct val="90000"/>
            </a:lnSpc>
            <a:spcBef>
              <a:spcPct val="0"/>
            </a:spcBef>
            <a:spcAft>
              <a:spcPct val="20000"/>
            </a:spcAft>
            <a:buFont typeface="Arial" panose="020B0604020202020204" pitchFamily="34" charset="0"/>
            <a:buChar char="•"/>
          </a:pPr>
          <a:r>
            <a:rPr lang="en-US" sz="1100" kern="1200" dirty="0">
              <a:latin typeface="Calibri" panose="020F0502020204030204"/>
              <a:ea typeface="+mn-ea"/>
              <a:cs typeface="+mn-cs"/>
            </a:rPr>
            <a:t>Log almost 20,000 reports of injury annually</a:t>
          </a:r>
        </a:p>
        <a:p>
          <a:pPr marL="114300" lvl="1" indent="0" algn="l" defTabSz="533400">
            <a:lnSpc>
              <a:spcPct val="90000"/>
            </a:lnSpc>
            <a:spcBef>
              <a:spcPct val="0"/>
            </a:spcBef>
            <a:spcAft>
              <a:spcPct val="20000"/>
            </a:spcAft>
            <a:buFont typeface="Arial" panose="020B0604020202020204" pitchFamily="34" charset="0"/>
            <a:buChar char="•"/>
          </a:pPr>
          <a:r>
            <a:rPr lang="en-US" sz="1100" kern="1200" dirty="0"/>
            <a:t>Track $250m in benefits and services</a:t>
          </a:r>
        </a:p>
        <a:p>
          <a:pPr marL="114300" lvl="1" indent="0" algn="l" defTabSz="533400">
            <a:lnSpc>
              <a:spcPct val="90000"/>
            </a:lnSpc>
            <a:spcBef>
              <a:spcPct val="0"/>
            </a:spcBef>
            <a:spcAft>
              <a:spcPct val="20000"/>
            </a:spcAft>
            <a:buFont typeface="Arial" panose="020B0604020202020204" pitchFamily="34" charset="0"/>
            <a:buChar char="•"/>
          </a:pPr>
          <a:r>
            <a:rPr lang="en-US" sz="1100" kern="1200" dirty="0"/>
            <a:t>Compile and store data from over 60 years of claims </a:t>
          </a:r>
        </a:p>
      </dsp:txBody>
      <dsp:txXfrm>
        <a:off x="3361" y="801332"/>
        <a:ext cx="2666972" cy="1600183"/>
      </dsp:txXfrm>
    </dsp:sp>
    <dsp:sp modelId="{38F1DDD3-C96A-4C85-AD5E-A0945C26C70A}">
      <dsp:nvSpPr>
        <dsp:cNvPr id="0" name=""/>
        <dsp:cNvSpPr/>
      </dsp:nvSpPr>
      <dsp:spPr>
        <a:xfrm>
          <a:off x="2937031" y="801332"/>
          <a:ext cx="2666972" cy="160018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Adjudication:</a:t>
          </a:r>
        </a:p>
        <a:p>
          <a:pPr marL="57150" lvl="1" indent="-57150" algn="l" defTabSz="488950">
            <a:lnSpc>
              <a:spcPct val="90000"/>
            </a:lnSpc>
            <a:spcBef>
              <a:spcPct val="0"/>
            </a:spcBef>
            <a:spcAft>
              <a:spcPct val="15000"/>
            </a:spcAft>
            <a:buChar char="•"/>
          </a:pPr>
          <a:r>
            <a:rPr lang="en-US" sz="1100" kern="1200" dirty="0"/>
            <a:t>Publish decisions of formal hearings</a:t>
          </a:r>
        </a:p>
        <a:p>
          <a:pPr marL="57150" lvl="1" indent="-57150" algn="l" defTabSz="488950">
            <a:lnSpc>
              <a:spcPct val="90000"/>
            </a:lnSpc>
            <a:spcBef>
              <a:spcPct val="0"/>
            </a:spcBef>
            <a:spcAft>
              <a:spcPct val="15000"/>
            </a:spcAft>
            <a:buChar char="•"/>
          </a:pPr>
          <a:r>
            <a:rPr lang="en-US" sz="1100" kern="1200" dirty="0"/>
            <a:t>Mediate agreements between parties</a:t>
          </a:r>
        </a:p>
        <a:p>
          <a:pPr marL="57150" lvl="1" indent="-57150" algn="l" defTabSz="488950">
            <a:lnSpc>
              <a:spcPct val="90000"/>
            </a:lnSpc>
            <a:spcBef>
              <a:spcPct val="0"/>
            </a:spcBef>
            <a:spcAft>
              <a:spcPct val="15000"/>
            </a:spcAft>
            <a:buChar char="•"/>
          </a:pPr>
          <a:r>
            <a:rPr lang="en-US" sz="1100" kern="1200" dirty="0"/>
            <a:t>Hold thousands of informal meetings for expediency of claims</a:t>
          </a:r>
        </a:p>
      </dsp:txBody>
      <dsp:txXfrm>
        <a:off x="2937031" y="801332"/>
        <a:ext cx="2666972" cy="1600183"/>
      </dsp:txXfrm>
    </dsp:sp>
    <dsp:sp modelId="{5FB61791-FCDC-4261-AE82-D126AF82625C}">
      <dsp:nvSpPr>
        <dsp:cNvPr id="0" name=""/>
        <dsp:cNvSpPr/>
      </dsp:nvSpPr>
      <dsp:spPr>
        <a:xfrm>
          <a:off x="5870700" y="801332"/>
          <a:ext cx="2666972" cy="1600183"/>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Reemployment:</a:t>
          </a:r>
        </a:p>
        <a:p>
          <a:pPr marL="57150" lvl="1" indent="-57150" algn="l" defTabSz="488950">
            <a:lnSpc>
              <a:spcPct val="90000"/>
            </a:lnSpc>
            <a:spcBef>
              <a:spcPct val="0"/>
            </a:spcBef>
            <a:spcAft>
              <a:spcPct val="15000"/>
            </a:spcAft>
            <a:buChar char="•"/>
          </a:pPr>
          <a:r>
            <a:rPr lang="en-US" sz="1100" kern="1200" dirty="0"/>
            <a:t>Orders eligibility evaluations</a:t>
          </a:r>
        </a:p>
        <a:p>
          <a:pPr marL="57150" lvl="1" indent="-57150" algn="l" defTabSz="488950">
            <a:lnSpc>
              <a:spcPct val="90000"/>
            </a:lnSpc>
            <a:spcBef>
              <a:spcPct val="0"/>
            </a:spcBef>
            <a:spcAft>
              <a:spcPct val="15000"/>
            </a:spcAft>
            <a:buChar char="•"/>
          </a:pPr>
          <a:r>
            <a:rPr lang="en-US" sz="1100" kern="1200" dirty="0"/>
            <a:t>Approves reemployment plans</a:t>
          </a:r>
        </a:p>
        <a:p>
          <a:pPr marL="57150" lvl="1" indent="-57150" algn="l" defTabSz="488950">
            <a:lnSpc>
              <a:spcPct val="90000"/>
            </a:lnSpc>
            <a:spcBef>
              <a:spcPct val="0"/>
            </a:spcBef>
            <a:spcAft>
              <a:spcPct val="15000"/>
            </a:spcAft>
            <a:buChar char="•"/>
          </a:pPr>
          <a:r>
            <a:rPr lang="en-US" sz="1100" kern="1200" dirty="0"/>
            <a:t>Monitors rehabilitation specialists</a:t>
          </a:r>
        </a:p>
        <a:p>
          <a:pPr marL="57150" lvl="1" indent="-57150" algn="l" defTabSz="488950">
            <a:lnSpc>
              <a:spcPct val="90000"/>
            </a:lnSpc>
            <a:spcBef>
              <a:spcPct val="0"/>
            </a:spcBef>
            <a:spcAft>
              <a:spcPct val="15000"/>
            </a:spcAft>
            <a:buChar char="•"/>
          </a:pPr>
          <a:r>
            <a:rPr lang="en-US" sz="1100" kern="1200" dirty="0"/>
            <a:t>Coordinate SAW/RTW benefits</a:t>
          </a:r>
        </a:p>
      </dsp:txBody>
      <dsp:txXfrm>
        <a:off x="5870700" y="801332"/>
        <a:ext cx="2666972" cy="1600183"/>
      </dsp:txXfrm>
    </dsp:sp>
    <dsp:sp modelId="{A09D8D83-CB9E-4F22-98BD-8E68AF19E125}">
      <dsp:nvSpPr>
        <dsp:cNvPr id="0" name=""/>
        <dsp:cNvSpPr/>
      </dsp:nvSpPr>
      <dsp:spPr>
        <a:xfrm>
          <a:off x="8804370" y="801332"/>
          <a:ext cx="2666972" cy="1600183"/>
        </a:xfrm>
        <a:prstGeom prst="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Investigation:</a:t>
          </a:r>
        </a:p>
        <a:p>
          <a:pPr marL="57150" lvl="1" indent="-57150" algn="l" defTabSz="488950">
            <a:lnSpc>
              <a:spcPct val="90000"/>
            </a:lnSpc>
            <a:spcBef>
              <a:spcPct val="0"/>
            </a:spcBef>
            <a:spcAft>
              <a:spcPct val="15000"/>
            </a:spcAft>
            <a:buChar char="•"/>
          </a:pPr>
          <a:r>
            <a:rPr lang="en-US" sz="1100" kern="1200" dirty="0"/>
            <a:t>Investigate and educate employers</a:t>
          </a:r>
        </a:p>
        <a:p>
          <a:pPr marL="57150" lvl="1" indent="-57150" algn="l" defTabSz="488950">
            <a:lnSpc>
              <a:spcPct val="90000"/>
            </a:lnSpc>
            <a:spcBef>
              <a:spcPct val="0"/>
            </a:spcBef>
            <a:spcAft>
              <a:spcPct val="15000"/>
            </a:spcAft>
            <a:buChar char="•"/>
          </a:pPr>
          <a:r>
            <a:rPr lang="en-US" sz="1100" kern="1200" dirty="0"/>
            <a:t>Follow up on fraud claims</a:t>
          </a:r>
        </a:p>
        <a:p>
          <a:pPr marL="57150" lvl="1" indent="-57150" algn="l" defTabSz="488950">
            <a:lnSpc>
              <a:spcPct val="90000"/>
            </a:lnSpc>
            <a:spcBef>
              <a:spcPct val="0"/>
            </a:spcBef>
            <a:spcAft>
              <a:spcPct val="15000"/>
            </a:spcAft>
            <a:buChar char="•"/>
          </a:pPr>
          <a:r>
            <a:rPr lang="en-US" sz="1100" kern="1200" dirty="0"/>
            <a:t>Collaborate with other investigative units to keep Alaska workers safe</a:t>
          </a:r>
        </a:p>
      </dsp:txBody>
      <dsp:txXfrm>
        <a:off x="8804370" y="801332"/>
        <a:ext cx="2666972" cy="1600183"/>
      </dsp:txXfrm>
    </dsp:sp>
    <dsp:sp modelId="{E92AFD8A-0255-4F63-82F1-4C1F6E48E737}">
      <dsp:nvSpPr>
        <dsp:cNvPr id="0" name=""/>
        <dsp:cNvSpPr/>
      </dsp:nvSpPr>
      <dsp:spPr>
        <a:xfrm>
          <a:off x="1470196" y="2668213"/>
          <a:ext cx="2666972" cy="1600183"/>
        </a:xfrm>
        <a:prstGeom prst="rect">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Workers’ Compensation Benefits Guaranty</a:t>
          </a:r>
        </a:p>
        <a:p>
          <a:pPr marL="57150" lvl="1" indent="-57150" algn="l" defTabSz="488950">
            <a:lnSpc>
              <a:spcPct val="90000"/>
            </a:lnSpc>
            <a:spcBef>
              <a:spcPct val="0"/>
            </a:spcBef>
            <a:spcAft>
              <a:spcPct val="15000"/>
            </a:spcAft>
            <a:buChar char="•"/>
          </a:pPr>
          <a:r>
            <a:rPr lang="en-US" sz="1100" kern="1200" dirty="0"/>
            <a:t>Provide for medical and indemnity benefits for injured uninsured workers</a:t>
          </a:r>
        </a:p>
        <a:p>
          <a:pPr marL="57150" lvl="1" indent="-57150" algn="l" defTabSz="488950">
            <a:lnSpc>
              <a:spcPct val="90000"/>
            </a:lnSpc>
            <a:spcBef>
              <a:spcPct val="0"/>
            </a:spcBef>
            <a:spcAft>
              <a:spcPct val="15000"/>
            </a:spcAft>
            <a:buChar char="•"/>
          </a:pPr>
          <a:r>
            <a:rPr lang="en-US" sz="1100" kern="1200" dirty="0"/>
            <a:t>Process payments on judgements from uninsured employers</a:t>
          </a:r>
        </a:p>
        <a:p>
          <a:pPr marL="57150" lvl="1" indent="-57150" algn="l" defTabSz="488950">
            <a:lnSpc>
              <a:spcPct val="90000"/>
            </a:lnSpc>
            <a:spcBef>
              <a:spcPct val="0"/>
            </a:spcBef>
            <a:spcAft>
              <a:spcPct val="15000"/>
            </a:spcAft>
            <a:buChar char="•"/>
          </a:pPr>
          <a:r>
            <a:rPr lang="en-US" sz="1100" kern="1200" dirty="0"/>
            <a:t>Actively manage the Benefits Guaranty Fund</a:t>
          </a:r>
        </a:p>
      </dsp:txBody>
      <dsp:txXfrm>
        <a:off x="1470196" y="2668213"/>
        <a:ext cx="2666972" cy="1600183"/>
      </dsp:txXfrm>
    </dsp:sp>
    <dsp:sp modelId="{44116085-8677-4211-B183-BC2EDAE4B987}">
      <dsp:nvSpPr>
        <dsp:cNvPr id="0" name=""/>
        <dsp:cNvSpPr/>
      </dsp:nvSpPr>
      <dsp:spPr>
        <a:xfrm>
          <a:off x="4403865" y="2668213"/>
          <a:ext cx="2666972" cy="1600183"/>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Fisherman’s Fund</a:t>
          </a:r>
        </a:p>
        <a:p>
          <a:pPr marL="57150" lvl="1" indent="-57150" algn="l" defTabSz="488950">
            <a:lnSpc>
              <a:spcPct val="90000"/>
            </a:lnSpc>
            <a:spcBef>
              <a:spcPct val="0"/>
            </a:spcBef>
            <a:spcAft>
              <a:spcPct val="15000"/>
            </a:spcAft>
            <a:buChar char="•"/>
          </a:pPr>
          <a:r>
            <a:rPr lang="en-US" sz="1100" kern="1200" dirty="0"/>
            <a:t>Manage and reimburse commercial fisherman’s injury claims</a:t>
          </a:r>
        </a:p>
        <a:p>
          <a:pPr marL="57150" lvl="1" indent="-57150" algn="l" defTabSz="488950">
            <a:lnSpc>
              <a:spcPct val="90000"/>
            </a:lnSpc>
            <a:spcBef>
              <a:spcPct val="0"/>
            </a:spcBef>
            <a:spcAft>
              <a:spcPct val="15000"/>
            </a:spcAft>
            <a:buChar char="•"/>
          </a:pPr>
          <a:r>
            <a:rPr lang="en-US" sz="1100" kern="1200" dirty="0"/>
            <a:t>Actively manage the “Fisherman’s Fund”</a:t>
          </a:r>
        </a:p>
        <a:p>
          <a:pPr marL="57150" lvl="1" indent="-57150" algn="l" defTabSz="488950">
            <a:lnSpc>
              <a:spcPct val="90000"/>
            </a:lnSpc>
            <a:spcBef>
              <a:spcPct val="0"/>
            </a:spcBef>
            <a:spcAft>
              <a:spcPct val="15000"/>
            </a:spcAft>
            <a:buChar char="•"/>
          </a:pPr>
          <a:r>
            <a:rPr lang="en-US" sz="1100" kern="1200" dirty="0"/>
            <a:t>Manage the claims database</a:t>
          </a:r>
        </a:p>
      </dsp:txBody>
      <dsp:txXfrm>
        <a:off x="4403865" y="2668213"/>
        <a:ext cx="2666972" cy="1600183"/>
      </dsp:txXfrm>
    </dsp:sp>
    <dsp:sp modelId="{7CD5DD9E-CE42-4E24-8136-6B2BF1A57EB3}">
      <dsp:nvSpPr>
        <dsp:cNvPr id="0" name=""/>
        <dsp:cNvSpPr/>
      </dsp:nvSpPr>
      <dsp:spPr>
        <a:xfrm>
          <a:off x="7337535" y="2668213"/>
          <a:ext cx="2666972" cy="1600183"/>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Self-Insurance Program</a:t>
          </a:r>
        </a:p>
        <a:p>
          <a:pPr marL="57150" lvl="1" indent="-57150" algn="l" defTabSz="488950">
            <a:lnSpc>
              <a:spcPct val="90000"/>
            </a:lnSpc>
            <a:spcBef>
              <a:spcPct val="0"/>
            </a:spcBef>
            <a:spcAft>
              <a:spcPct val="15000"/>
            </a:spcAft>
            <a:buChar char="•"/>
          </a:pPr>
          <a:r>
            <a:rPr lang="en-US" sz="1100" kern="1200" dirty="0"/>
            <a:t>Ensure the self-insured entity meets statutory financial criteria</a:t>
          </a:r>
        </a:p>
        <a:p>
          <a:pPr marL="57150" lvl="1" indent="-57150" algn="l" defTabSz="488950">
            <a:lnSpc>
              <a:spcPct val="90000"/>
            </a:lnSpc>
            <a:spcBef>
              <a:spcPct val="0"/>
            </a:spcBef>
            <a:spcAft>
              <a:spcPct val="15000"/>
            </a:spcAft>
            <a:buChar char="•"/>
          </a:pPr>
          <a:r>
            <a:rPr lang="en-US" sz="1100" kern="1200" dirty="0"/>
            <a:t>Perform annual audits on each organization</a:t>
          </a:r>
        </a:p>
        <a:p>
          <a:pPr marL="57150" lvl="1" indent="-57150" algn="l" defTabSz="488950">
            <a:lnSpc>
              <a:spcPct val="90000"/>
            </a:lnSpc>
            <a:spcBef>
              <a:spcPct val="0"/>
            </a:spcBef>
            <a:spcAft>
              <a:spcPct val="15000"/>
            </a:spcAft>
            <a:buChar char="•"/>
          </a:pPr>
          <a:r>
            <a:rPr lang="en-US" sz="1100" kern="1200" dirty="0"/>
            <a:t>Collects proper collateral as prescribed by statute</a:t>
          </a:r>
        </a:p>
      </dsp:txBody>
      <dsp:txXfrm>
        <a:off x="7337535" y="2668213"/>
        <a:ext cx="2666972" cy="16001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A97BC6-5ECD-49E2-9791-E26199AA9592}">
      <dsp:nvSpPr>
        <dsp:cNvPr id="0" name=""/>
        <dsp:cNvSpPr/>
      </dsp:nvSpPr>
      <dsp:spPr>
        <a:xfrm>
          <a:off x="5705" y="2284875"/>
          <a:ext cx="2122289" cy="84891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Injury Occurs</a:t>
          </a:r>
        </a:p>
      </dsp:txBody>
      <dsp:txXfrm>
        <a:off x="430163" y="2284875"/>
        <a:ext cx="1273374" cy="848915"/>
      </dsp:txXfrm>
    </dsp:sp>
    <dsp:sp modelId="{432D9E16-809B-4897-831D-E3E64DF4764D}">
      <dsp:nvSpPr>
        <dsp:cNvPr id="0" name=""/>
        <dsp:cNvSpPr/>
      </dsp:nvSpPr>
      <dsp:spPr>
        <a:xfrm>
          <a:off x="1915765" y="2284875"/>
          <a:ext cx="2122289" cy="84891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Seek medical care! </a:t>
          </a:r>
          <a:endParaRPr lang="en-US" sz="1400" kern="1200" dirty="0"/>
        </a:p>
      </dsp:txBody>
      <dsp:txXfrm>
        <a:off x="2340223" y="2284875"/>
        <a:ext cx="1273374" cy="848915"/>
      </dsp:txXfrm>
    </dsp:sp>
    <dsp:sp modelId="{0F21C162-5DF6-4542-9CCD-A3B65E9A84FB}">
      <dsp:nvSpPr>
        <dsp:cNvPr id="0" name=""/>
        <dsp:cNvSpPr/>
      </dsp:nvSpPr>
      <dsp:spPr>
        <a:xfrm>
          <a:off x="3825825" y="2284875"/>
          <a:ext cx="2122289" cy="84891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Fill out and File a Report of Injury (FROI)</a:t>
          </a:r>
        </a:p>
      </dsp:txBody>
      <dsp:txXfrm>
        <a:off x="4250283" y="2284875"/>
        <a:ext cx="1273374" cy="848915"/>
      </dsp:txXfrm>
    </dsp:sp>
    <dsp:sp modelId="{775A863C-3471-40F8-A029-61799762DF4C}">
      <dsp:nvSpPr>
        <dsp:cNvPr id="0" name=""/>
        <dsp:cNvSpPr/>
      </dsp:nvSpPr>
      <dsp:spPr>
        <a:xfrm>
          <a:off x="5735885" y="2284875"/>
          <a:ext cx="2122289" cy="84891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Employer / Insurer notification</a:t>
          </a:r>
        </a:p>
      </dsp:txBody>
      <dsp:txXfrm>
        <a:off x="6160343" y="2284875"/>
        <a:ext cx="1273374" cy="848915"/>
      </dsp:txXfrm>
    </dsp:sp>
    <dsp:sp modelId="{095043E3-578E-4112-B8B7-3692194E994B}">
      <dsp:nvSpPr>
        <dsp:cNvPr id="0" name=""/>
        <dsp:cNvSpPr/>
      </dsp:nvSpPr>
      <dsp:spPr>
        <a:xfrm>
          <a:off x="7645945" y="2284875"/>
          <a:ext cx="2122289" cy="84891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Benefits paid</a:t>
          </a:r>
        </a:p>
      </dsp:txBody>
      <dsp:txXfrm>
        <a:off x="8070403" y="2284875"/>
        <a:ext cx="1273374" cy="848915"/>
      </dsp:txXfrm>
    </dsp:sp>
    <dsp:sp modelId="{34B3F9A6-C0A7-4705-8B74-632182EB801B}">
      <dsp:nvSpPr>
        <dsp:cNvPr id="0" name=""/>
        <dsp:cNvSpPr/>
      </dsp:nvSpPr>
      <dsp:spPr>
        <a:xfrm>
          <a:off x="9556005" y="2284875"/>
          <a:ext cx="2122289" cy="84891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Denied / Controverted benefits (then what)</a:t>
          </a:r>
        </a:p>
      </dsp:txBody>
      <dsp:txXfrm>
        <a:off x="9980463" y="2284875"/>
        <a:ext cx="1273374" cy="8489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A597C-6C98-439B-A837-7BBB06B8718D}">
      <dsp:nvSpPr>
        <dsp:cNvPr id="0" name=""/>
        <dsp:cNvSpPr/>
      </dsp:nvSpPr>
      <dsp:spPr>
        <a:xfrm>
          <a:off x="1984" y="713581"/>
          <a:ext cx="1766093" cy="70643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Claim File</a:t>
          </a:r>
        </a:p>
      </dsp:txBody>
      <dsp:txXfrm>
        <a:off x="355203" y="713581"/>
        <a:ext cx="1059656" cy="706437"/>
      </dsp:txXfrm>
    </dsp:sp>
    <dsp:sp modelId="{B02814D9-05CD-4CB8-95B1-0483182591E2}">
      <dsp:nvSpPr>
        <dsp:cNvPr id="0" name=""/>
        <dsp:cNvSpPr/>
      </dsp:nvSpPr>
      <dsp:spPr>
        <a:xfrm>
          <a:off x="1591468" y="713581"/>
          <a:ext cx="1766093" cy="70643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AWCB serves ER/ADJ</a:t>
          </a:r>
        </a:p>
      </dsp:txBody>
      <dsp:txXfrm>
        <a:off x="1944687" y="713581"/>
        <a:ext cx="1059656" cy="706437"/>
      </dsp:txXfrm>
    </dsp:sp>
    <dsp:sp modelId="{7A9E8D4B-7B8D-4E01-9FBA-BCA174877194}">
      <dsp:nvSpPr>
        <dsp:cNvPr id="0" name=""/>
        <dsp:cNvSpPr/>
      </dsp:nvSpPr>
      <dsp:spPr>
        <a:xfrm>
          <a:off x="3180953" y="713581"/>
          <a:ext cx="1766093" cy="70643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Accepted Claim</a:t>
          </a:r>
        </a:p>
      </dsp:txBody>
      <dsp:txXfrm>
        <a:off x="3534172" y="713581"/>
        <a:ext cx="1059656" cy="706437"/>
      </dsp:txXfrm>
    </dsp:sp>
    <dsp:sp modelId="{0ACB2E8C-B9B3-4CE8-BB5F-7350CB274968}">
      <dsp:nvSpPr>
        <dsp:cNvPr id="0" name=""/>
        <dsp:cNvSpPr/>
      </dsp:nvSpPr>
      <dsp:spPr>
        <a:xfrm>
          <a:off x="4770437" y="713581"/>
          <a:ext cx="1766093" cy="70643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PHC set</a:t>
          </a:r>
        </a:p>
      </dsp:txBody>
      <dsp:txXfrm>
        <a:off x="5123656" y="713581"/>
        <a:ext cx="1059656" cy="706437"/>
      </dsp:txXfrm>
    </dsp:sp>
    <dsp:sp modelId="{33946C67-DF26-4C57-A8FF-B0275CED0449}">
      <dsp:nvSpPr>
        <dsp:cNvPr id="0" name=""/>
        <dsp:cNvSpPr/>
      </dsp:nvSpPr>
      <dsp:spPr>
        <a:xfrm>
          <a:off x="6359921" y="713581"/>
          <a:ext cx="1766093" cy="70643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Resolution</a:t>
          </a:r>
        </a:p>
      </dsp:txBody>
      <dsp:txXfrm>
        <a:off x="6713140" y="713581"/>
        <a:ext cx="1059656" cy="7064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19DC7-8C79-4229-A55E-77D97E54DD8A}">
      <dsp:nvSpPr>
        <dsp:cNvPr id="0" name=""/>
        <dsp:cNvSpPr/>
      </dsp:nvSpPr>
      <dsp:spPr>
        <a:xfrm>
          <a:off x="1984" y="713581"/>
          <a:ext cx="1766093" cy="70643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Petition File</a:t>
          </a:r>
        </a:p>
      </dsp:txBody>
      <dsp:txXfrm>
        <a:off x="355203" y="713581"/>
        <a:ext cx="1059656" cy="706437"/>
      </dsp:txXfrm>
    </dsp:sp>
    <dsp:sp modelId="{B438DBA6-8787-4933-9380-2431DAC4B5A2}">
      <dsp:nvSpPr>
        <dsp:cNvPr id="0" name=""/>
        <dsp:cNvSpPr/>
      </dsp:nvSpPr>
      <dsp:spPr>
        <a:xfrm>
          <a:off x="1591468" y="713581"/>
          <a:ext cx="1766093" cy="70643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ER/ADJ Attorney Serves EE</a:t>
          </a:r>
        </a:p>
      </dsp:txBody>
      <dsp:txXfrm>
        <a:off x="1944687" y="713581"/>
        <a:ext cx="1059656" cy="706437"/>
      </dsp:txXfrm>
    </dsp:sp>
    <dsp:sp modelId="{95373BCC-D99A-4F29-B23F-2E93900D8AB4}">
      <dsp:nvSpPr>
        <dsp:cNvPr id="0" name=""/>
        <dsp:cNvSpPr/>
      </dsp:nvSpPr>
      <dsp:spPr>
        <a:xfrm>
          <a:off x="3180953" y="713581"/>
          <a:ext cx="1766093" cy="70643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Accepted Claim</a:t>
          </a:r>
        </a:p>
      </dsp:txBody>
      <dsp:txXfrm>
        <a:off x="3534172" y="713581"/>
        <a:ext cx="1059656" cy="706437"/>
      </dsp:txXfrm>
    </dsp:sp>
    <dsp:sp modelId="{EA80ABE0-8BBF-4E74-8040-34F0A0D0B4BB}">
      <dsp:nvSpPr>
        <dsp:cNvPr id="0" name=""/>
        <dsp:cNvSpPr/>
      </dsp:nvSpPr>
      <dsp:spPr>
        <a:xfrm>
          <a:off x="4770437" y="713581"/>
          <a:ext cx="1766093" cy="70643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PHC set</a:t>
          </a:r>
        </a:p>
      </dsp:txBody>
      <dsp:txXfrm>
        <a:off x="5123656" y="713581"/>
        <a:ext cx="1059656" cy="706437"/>
      </dsp:txXfrm>
    </dsp:sp>
    <dsp:sp modelId="{3F5098D8-9BC2-4519-B192-9FC9B5D09060}">
      <dsp:nvSpPr>
        <dsp:cNvPr id="0" name=""/>
        <dsp:cNvSpPr/>
      </dsp:nvSpPr>
      <dsp:spPr>
        <a:xfrm>
          <a:off x="6359921" y="713581"/>
          <a:ext cx="1766093" cy="706437"/>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Resolution</a:t>
          </a:r>
        </a:p>
      </dsp:txBody>
      <dsp:txXfrm>
        <a:off x="6713140" y="713581"/>
        <a:ext cx="1059656" cy="7064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8EE33-AF8A-4DEF-8A07-81FD01CBF44F}">
      <dsp:nvSpPr>
        <dsp:cNvPr id="0" name=""/>
        <dsp:cNvSpPr/>
      </dsp:nvSpPr>
      <dsp:spPr>
        <a:xfrm rot="5400000">
          <a:off x="-374328" y="1066131"/>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5C51946-A9C6-4E1E-A0DC-3EA4B96DFD50}">
      <dsp:nvSpPr>
        <dsp:cNvPr id="0" name=""/>
        <dsp:cNvSpPr/>
      </dsp:nvSpPr>
      <dsp:spPr>
        <a:xfrm>
          <a:off x="4087" y="7416"/>
          <a:ext cx="2218531" cy="13311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PHC on Rights</a:t>
          </a:r>
        </a:p>
      </dsp:txBody>
      <dsp:txXfrm>
        <a:off x="43074" y="46403"/>
        <a:ext cx="2140557" cy="1253144"/>
      </dsp:txXfrm>
    </dsp:sp>
    <dsp:sp modelId="{8E7A9AF2-6953-48C4-8C3D-45B3964925EE}">
      <dsp:nvSpPr>
        <dsp:cNvPr id="0" name=""/>
        <dsp:cNvSpPr/>
      </dsp:nvSpPr>
      <dsp:spPr>
        <a:xfrm rot="5400000">
          <a:off x="-374328" y="2730030"/>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FFE5C4-A26D-44CA-9A2A-8CFCA12C9177}">
      <dsp:nvSpPr>
        <dsp:cNvPr id="0" name=""/>
        <dsp:cNvSpPr/>
      </dsp:nvSpPr>
      <dsp:spPr>
        <a:xfrm>
          <a:off x="4087" y="1671314"/>
          <a:ext cx="2218531" cy="13311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Discovery</a:t>
          </a:r>
        </a:p>
      </dsp:txBody>
      <dsp:txXfrm>
        <a:off x="43074" y="1710301"/>
        <a:ext cx="2140557" cy="1253144"/>
      </dsp:txXfrm>
    </dsp:sp>
    <dsp:sp modelId="{1EB36CC9-2AD5-4BEA-9040-89D9D1693E53}">
      <dsp:nvSpPr>
        <dsp:cNvPr id="0" name=""/>
        <dsp:cNvSpPr/>
      </dsp:nvSpPr>
      <dsp:spPr>
        <a:xfrm>
          <a:off x="457620" y="3561979"/>
          <a:ext cx="2940820"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7D5D680-5CCC-4B6C-A43A-CAAFAF3C1FCC}">
      <dsp:nvSpPr>
        <dsp:cNvPr id="0" name=""/>
        <dsp:cNvSpPr/>
      </dsp:nvSpPr>
      <dsp:spPr>
        <a:xfrm>
          <a:off x="4087" y="3335213"/>
          <a:ext cx="2218531" cy="13311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Employer Medical Evaluation</a:t>
          </a:r>
        </a:p>
      </dsp:txBody>
      <dsp:txXfrm>
        <a:off x="43074" y="3374200"/>
        <a:ext cx="2140557" cy="1253144"/>
      </dsp:txXfrm>
    </dsp:sp>
    <dsp:sp modelId="{99895800-8B2A-48C2-B42F-49676116D4E8}">
      <dsp:nvSpPr>
        <dsp:cNvPr id="0" name=""/>
        <dsp:cNvSpPr/>
      </dsp:nvSpPr>
      <dsp:spPr>
        <a:xfrm rot="16200000">
          <a:off x="2576317" y="2730030"/>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96761A-F870-44CA-B189-8E84F513D08C}">
      <dsp:nvSpPr>
        <dsp:cNvPr id="0" name=""/>
        <dsp:cNvSpPr/>
      </dsp:nvSpPr>
      <dsp:spPr>
        <a:xfrm>
          <a:off x="2954734" y="3335213"/>
          <a:ext cx="2218531" cy="13311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PHC on Medical Dispute</a:t>
          </a:r>
        </a:p>
      </dsp:txBody>
      <dsp:txXfrm>
        <a:off x="2993721" y="3374200"/>
        <a:ext cx="2140557" cy="1253144"/>
      </dsp:txXfrm>
    </dsp:sp>
    <dsp:sp modelId="{B088EB7B-D95C-4776-A254-DC76F10A52AA}">
      <dsp:nvSpPr>
        <dsp:cNvPr id="0" name=""/>
        <dsp:cNvSpPr/>
      </dsp:nvSpPr>
      <dsp:spPr>
        <a:xfrm rot="16200000">
          <a:off x="2576317" y="1066131"/>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784B10-EC5F-41D1-B2E4-566B45A7F333}">
      <dsp:nvSpPr>
        <dsp:cNvPr id="0" name=""/>
        <dsp:cNvSpPr/>
      </dsp:nvSpPr>
      <dsp:spPr>
        <a:xfrm>
          <a:off x="2954734" y="1671314"/>
          <a:ext cx="2218531" cy="13311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SIME</a:t>
          </a:r>
        </a:p>
      </dsp:txBody>
      <dsp:txXfrm>
        <a:off x="2993721" y="1710301"/>
        <a:ext cx="2140557" cy="1253144"/>
      </dsp:txXfrm>
    </dsp:sp>
    <dsp:sp modelId="{9DD856A5-9028-4A0D-A75F-ED4496FD913B}">
      <dsp:nvSpPr>
        <dsp:cNvPr id="0" name=""/>
        <dsp:cNvSpPr/>
      </dsp:nvSpPr>
      <dsp:spPr>
        <a:xfrm>
          <a:off x="3408266" y="234182"/>
          <a:ext cx="2940820"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BD0871-2A4B-4656-9775-8F3435D57638}">
      <dsp:nvSpPr>
        <dsp:cNvPr id="0" name=""/>
        <dsp:cNvSpPr/>
      </dsp:nvSpPr>
      <dsp:spPr>
        <a:xfrm>
          <a:off x="2954734" y="7416"/>
          <a:ext cx="2218531" cy="13311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PHC on Issues for Hearing</a:t>
          </a:r>
        </a:p>
      </dsp:txBody>
      <dsp:txXfrm>
        <a:off x="2993721" y="46403"/>
        <a:ext cx="2140557" cy="1253144"/>
      </dsp:txXfrm>
    </dsp:sp>
    <dsp:sp modelId="{11CE78D5-ED93-4449-8C16-D254F3B54058}">
      <dsp:nvSpPr>
        <dsp:cNvPr id="0" name=""/>
        <dsp:cNvSpPr/>
      </dsp:nvSpPr>
      <dsp:spPr>
        <a:xfrm rot="5400000">
          <a:off x="5526964" y="1066131"/>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2CE456-6780-48B2-9042-0409718FAD1D}">
      <dsp:nvSpPr>
        <dsp:cNvPr id="0" name=""/>
        <dsp:cNvSpPr/>
      </dsp:nvSpPr>
      <dsp:spPr>
        <a:xfrm>
          <a:off x="5905380" y="7416"/>
          <a:ext cx="2218531" cy="13311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Mediation</a:t>
          </a:r>
        </a:p>
      </dsp:txBody>
      <dsp:txXfrm>
        <a:off x="5944367" y="46403"/>
        <a:ext cx="2140557" cy="1253144"/>
      </dsp:txXfrm>
    </dsp:sp>
    <dsp:sp modelId="{B4E3C777-D457-4EEE-88C2-5E6833086610}">
      <dsp:nvSpPr>
        <dsp:cNvPr id="0" name=""/>
        <dsp:cNvSpPr/>
      </dsp:nvSpPr>
      <dsp:spPr>
        <a:xfrm rot="5400000">
          <a:off x="5526964" y="2730030"/>
          <a:ext cx="1654072" cy="199667"/>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64EFF2-3BB8-4567-98EF-4F605C7CC6A4}">
      <dsp:nvSpPr>
        <dsp:cNvPr id="0" name=""/>
        <dsp:cNvSpPr/>
      </dsp:nvSpPr>
      <dsp:spPr>
        <a:xfrm>
          <a:off x="5905380" y="1671314"/>
          <a:ext cx="2218531" cy="13311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Formal Hearing</a:t>
          </a:r>
        </a:p>
      </dsp:txBody>
      <dsp:txXfrm>
        <a:off x="5944367" y="1710301"/>
        <a:ext cx="2140557" cy="1253144"/>
      </dsp:txXfrm>
    </dsp:sp>
    <dsp:sp modelId="{3E8B9FE3-9540-49B2-85E5-0E70E4658FF1}">
      <dsp:nvSpPr>
        <dsp:cNvPr id="0" name=""/>
        <dsp:cNvSpPr/>
      </dsp:nvSpPr>
      <dsp:spPr>
        <a:xfrm>
          <a:off x="5905380" y="3335213"/>
          <a:ext cx="2218531" cy="13311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Decision and Order</a:t>
          </a:r>
        </a:p>
      </dsp:txBody>
      <dsp:txXfrm>
        <a:off x="5944367" y="3374200"/>
        <a:ext cx="2140557" cy="12531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A23AE-4544-4B99-9975-D3E07ED89C12}">
      <dsp:nvSpPr>
        <dsp:cNvPr id="0" name=""/>
        <dsp:cNvSpPr/>
      </dsp:nvSpPr>
      <dsp:spPr>
        <a:xfrm>
          <a:off x="609599" y="0"/>
          <a:ext cx="6908800"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F13769-0C04-4DF6-9A26-487043B4A1FE}">
      <dsp:nvSpPr>
        <dsp:cNvPr id="0" name=""/>
        <dsp:cNvSpPr/>
      </dsp:nvSpPr>
      <dsp:spPr>
        <a:xfrm>
          <a:off x="8731" y="1625600"/>
          <a:ext cx="2616200" cy="21674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AWCB Decision</a:t>
          </a:r>
        </a:p>
      </dsp:txBody>
      <dsp:txXfrm>
        <a:off x="114538" y="1731407"/>
        <a:ext cx="2404586" cy="1955852"/>
      </dsp:txXfrm>
    </dsp:sp>
    <dsp:sp modelId="{1C11ED7F-0FF4-49AF-8402-948D990F500B}">
      <dsp:nvSpPr>
        <dsp:cNvPr id="0" name=""/>
        <dsp:cNvSpPr/>
      </dsp:nvSpPr>
      <dsp:spPr>
        <a:xfrm>
          <a:off x="2755899" y="1625600"/>
          <a:ext cx="2616200" cy="21674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WC Appeals Commission</a:t>
          </a:r>
        </a:p>
      </dsp:txBody>
      <dsp:txXfrm>
        <a:off x="2861706" y="1731407"/>
        <a:ext cx="2404586" cy="1955852"/>
      </dsp:txXfrm>
    </dsp:sp>
    <dsp:sp modelId="{3BEC8A9C-DF89-465B-A6EB-8CDBF95DE7AA}">
      <dsp:nvSpPr>
        <dsp:cNvPr id="0" name=""/>
        <dsp:cNvSpPr/>
      </dsp:nvSpPr>
      <dsp:spPr>
        <a:xfrm>
          <a:off x="5503068" y="1625600"/>
          <a:ext cx="2616200" cy="21674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Alaska Supreme Court</a:t>
          </a:r>
        </a:p>
      </dsp:txBody>
      <dsp:txXfrm>
        <a:off x="5608875" y="1731407"/>
        <a:ext cx="2404586" cy="1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20261-CC88-4A5C-B277-12806D56DEA9}">
      <dsp:nvSpPr>
        <dsp:cNvPr id="0" name=""/>
        <dsp:cNvSpPr/>
      </dsp:nvSpPr>
      <dsp:spPr>
        <a:xfrm>
          <a:off x="2561166" y="1206500"/>
          <a:ext cx="3005666" cy="3005666"/>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Stay-at-Work </a:t>
          </a:r>
          <a:r>
            <a:rPr lang="en-US" sz="3100" kern="1200" dirty="0">
              <a:latin typeface="Aptos" panose="020B0004020202020204" pitchFamily="34" charset="0"/>
            </a:rPr>
            <a:t>Coordinator</a:t>
          </a:r>
        </a:p>
      </dsp:txBody>
      <dsp:txXfrm>
        <a:off x="3001336" y="1646670"/>
        <a:ext cx="2125326" cy="2125326"/>
      </dsp:txXfrm>
    </dsp:sp>
    <dsp:sp modelId="{D093C94E-A518-448C-ADB1-056DB0C46947}">
      <dsp:nvSpPr>
        <dsp:cNvPr id="0" name=""/>
        <dsp:cNvSpPr/>
      </dsp:nvSpPr>
      <dsp:spPr>
        <a:xfrm>
          <a:off x="3312583" y="536"/>
          <a:ext cx="1502833" cy="150283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ptos" panose="020B0004020202020204" pitchFamily="34" charset="0"/>
            </a:rPr>
            <a:t>Injured Worker</a:t>
          </a:r>
        </a:p>
      </dsp:txBody>
      <dsp:txXfrm>
        <a:off x="3532668" y="220621"/>
        <a:ext cx="1062663" cy="1062663"/>
      </dsp:txXfrm>
    </dsp:sp>
    <dsp:sp modelId="{F9493A26-59E8-427B-9F20-992266696D3F}">
      <dsp:nvSpPr>
        <dsp:cNvPr id="0" name=""/>
        <dsp:cNvSpPr/>
      </dsp:nvSpPr>
      <dsp:spPr>
        <a:xfrm>
          <a:off x="5269963" y="1957916"/>
          <a:ext cx="1502833" cy="150283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ptos" panose="020B0004020202020204" pitchFamily="34" charset="0"/>
            </a:rPr>
            <a:t>Medical</a:t>
          </a:r>
          <a:r>
            <a:rPr lang="en-US" sz="1300" kern="1200" dirty="0"/>
            <a:t> Provider</a:t>
          </a:r>
        </a:p>
      </dsp:txBody>
      <dsp:txXfrm>
        <a:off x="5490048" y="2178001"/>
        <a:ext cx="1062663" cy="1062663"/>
      </dsp:txXfrm>
    </dsp:sp>
    <dsp:sp modelId="{6CDE8F58-01B3-464B-9E22-9707B67BFCCB}">
      <dsp:nvSpPr>
        <dsp:cNvPr id="0" name=""/>
        <dsp:cNvSpPr/>
      </dsp:nvSpPr>
      <dsp:spPr>
        <a:xfrm>
          <a:off x="3312583" y="3915297"/>
          <a:ext cx="1502833" cy="150283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ptos" panose="020B0004020202020204" pitchFamily="34" charset="0"/>
            </a:rPr>
            <a:t>Rehabilitation Specialist</a:t>
          </a:r>
        </a:p>
      </dsp:txBody>
      <dsp:txXfrm>
        <a:off x="3532668" y="4135382"/>
        <a:ext cx="1062663" cy="1062663"/>
      </dsp:txXfrm>
    </dsp:sp>
    <dsp:sp modelId="{97656892-4D27-4580-AABF-17659A89966B}">
      <dsp:nvSpPr>
        <dsp:cNvPr id="0" name=""/>
        <dsp:cNvSpPr/>
      </dsp:nvSpPr>
      <dsp:spPr>
        <a:xfrm>
          <a:off x="1355202" y="1957916"/>
          <a:ext cx="1502833" cy="150283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ptos" panose="020B0004020202020204" pitchFamily="34" charset="0"/>
            </a:rPr>
            <a:t>Employer</a:t>
          </a:r>
        </a:p>
      </dsp:txBody>
      <dsp:txXfrm>
        <a:off x="1575287" y="2178001"/>
        <a:ext cx="1062663" cy="106266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056CF6-44B8-48E4-86E0-6E12D2B82CB4}" type="datetimeFigureOut">
              <a:rPr lang="en-US" smtClean="0"/>
              <a:t>11/12/2025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FACEE1-90E3-4E3B-9738-9F1193A77ED9}" type="slidenum">
              <a:rPr lang="en-US" smtClean="0"/>
              <a:t>‹#›</a:t>
            </a:fld>
            <a:endParaRPr lang="en-US"/>
          </a:p>
        </p:txBody>
      </p:sp>
    </p:spTree>
    <p:extLst>
      <p:ext uri="{BB962C8B-B14F-4D97-AF65-F5344CB8AC3E}">
        <p14:creationId xmlns:p14="http://schemas.microsoft.com/office/powerpoint/2010/main" val="347626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01/24/2020</a:t>
            </a:r>
            <a:endParaRPr lang="en-US" dirty="0"/>
          </a:p>
        </p:txBody>
      </p:sp>
      <p:sp>
        <p:nvSpPr>
          <p:cNvPr id="5" name="Footer Placeholder 4"/>
          <p:cNvSpPr>
            <a:spLocks noGrp="1"/>
          </p:cNvSpPr>
          <p:nvPr>
            <p:ph type="ftr" sz="quarter" idx="4"/>
          </p:nvPr>
        </p:nvSpPr>
        <p:spPr/>
        <p:txBody>
          <a:bodyPr/>
          <a:lstStyle/>
          <a:p>
            <a:r>
              <a:rPr lang="en-US"/>
              <a:t>Prepared by Department of Labor and Workforce Development / Administrative </a:t>
            </a:r>
            <a:r>
              <a:rPr lang="en-US" sz="1100"/>
              <a:t>Services</a:t>
            </a:r>
            <a:endParaRPr lang="en-US" dirty="0"/>
          </a:p>
        </p:txBody>
      </p:sp>
      <p:sp>
        <p:nvSpPr>
          <p:cNvPr id="6" name="Slide Number Placeholder 5"/>
          <p:cNvSpPr>
            <a:spLocks noGrp="1"/>
          </p:cNvSpPr>
          <p:nvPr>
            <p:ph type="sldNum" sz="quarter" idx="5"/>
          </p:nvPr>
        </p:nvSpPr>
        <p:spPr/>
        <p:txBody>
          <a:bodyPr/>
          <a:lstStyle/>
          <a:p>
            <a:fld id="{5704A758-60B4-428A-8F0F-36B64C8CDA7F}" type="slidenum">
              <a:rPr lang="en-US" smtClean="0"/>
              <a:t>1</a:t>
            </a:fld>
            <a:endParaRPr lang="en-US" dirty="0"/>
          </a:p>
        </p:txBody>
      </p:sp>
    </p:spTree>
    <p:extLst>
      <p:ext uri="{BB962C8B-B14F-4D97-AF65-F5344CB8AC3E}">
        <p14:creationId xmlns:p14="http://schemas.microsoft.com/office/powerpoint/2010/main" val="491960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FBEAC3-1A73-42DF-B0FB-25E6028B12CF}" type="slidenum">
              <a:rPr lang="en-US" smtClean="0"/>
              <a:t>2</a:t>
            </a:fld>
            <a:endParaRPr lang="en-US"/>
          </a:p>
        </p:txBody>
      </p:sp>
    </p:spTree>
    <p:extLst>
      <p:ext uri="{BB962C8B-B14F-4D97-AF65-F5344CB8AC3E}">
        <p14:creationId xmlns:p14="http://schemas.microsoft.com/office/powerpoint/2010/main" val="61741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FACEE1-90E3-4E3B-9738-9F1193A77ED9}" type="slidenum">
              <a:rPr lang="en-US" smtClean="0"/>
              <a:t>3</a:t>
            </a:fld>
            <a:endParaRPr lang="en-US"/>
          </a:p>
        </p:txBody>
      </p:sp>
    </p:spTree>
    <p:extLst>
      <p:ext uri="{BB962C8B-B14F-4D97-AF65-F5344CB8AC3E}">
        <p14:creationId xmlns:p14="http://schemas.microsoft.com/office/powerpoint/2010/main" val="4235510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FACEE1-90E3-4E3B-9738-9F1193A77ED9}" type="slidenum">
              <a:rPr lang="en-US" smtClean="0"/>
              <a:t>6</a:t>
            </a:fld>
            <a:endParaRPr lang="en-US"/>
          </a:p>
        </p:txBody>
      </p:sp>
    </p:spTree>
    <p:extLst>
      <p:ext uri="{BB962C8B-B14F-4D97-AF65-F5344CB8AC3E}">
        <p14:creationId xmlns:p14="http://schemas.microsoft.com/office/powerpoint/2010/main" val="2132136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Articles not regulations.</a:t>
            </a:r>
          </a:p>
        </p:txBody>
      </p:sp>
      <p:sp>
        <p:nvSpPr>
          <p:cNvPr id="4" name="Slide Number Placeholder 3"/>
          <p:cNvSpPr>
            <a:spLocks noGrp="1"/>
          </p:cNvSpPr>
          <p:nvPr>
            <p:ph type="sldNum" sz="quarter" idx="5"/>
          </p:nvPr>
        </p:nvSpPr>
        <p:spPr/>
        <p:txBody>
          <a:bodyPr/>
          <a:lstStyle/>
          <a:p>
            <a:fld id="{DEFACEE1-90E3-4E3B-9738-9F1193A77ED9}" type="slidenum">
              <a:rPr lang="en-US" smtClean="0"/>
              <a:t>7</a:t>
            </a:fld>
            <a:endParaRPr lang="en-US"/>
          </a:p>
        </p:txBody>
      </p:sp>
    </p:spTree>
    <p:extLst>
      <p:ext uri="{BB962C8B-B14F-4D97-AF65-F5344CB8AC3E}">
        <p14:creationId xmlns:p14="http://schemas.microsoft.com/office/powerpoint/2010/main" val="2638479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Added 2005</a:t>
            </a:r>
          </a:p>
        </p:txBody>
      </p:sp>
      <p:sp>
        <p:nvSpPr>
          <p:cNvPr id="4" name="Slide Number Placeholder 3"/>
          <p:cNvSpPr>
            <a:spLocks noGrp="1"/>
          </p:cNvSpPr>
          <p:nvPr>
            <p:ph type="sldNum" sz="quarter" idx="5"/>
          </p:nvPr>
        </p:nvSpPr>
        <p:spPr/>
        <p:txBody>
          <a:bodyPr/>
          <a:lstStyle/>
          <a:p>
            <a:fld id="{DEFACEE1-90E3-4E3B-9738-9F1193A77ED9}" type="slidenum">
              <a:rPr lang="en-US" smtClean="0"/>
              <a:t>8</a:t>
            </a:fld>
            <a:endParaRPr lang="en-US"/>
          </a:p>
        </p:txBody>
      </p:sp>
    </p:spTree>
    <p:extLst>
      <p:ext uri="{BB962C8B-B14F-4D97-AF65-F5344CB8AC3E}">
        <p14:creationId xmlns:p14="http://schemas.microsoft.com/office/powerpoint/2010/main" val="3121191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6925" lvl="1" indent="-223566">
              <a:spcBef>
                <a:spcPct val="20000"/>
              </a:spcBef>
              <a:buFont typeface="Calibri Light" panose="020F0302020204030204" pitchFamily="34" charset="0"/>
              <a:buChar char="‐"/>
              <a:defRPr/>
            </a:pPr>
            <a:endParaRPr lang="en-US" dirty="0">
              <a:latin typeface="Calibri Light" panose="020F0302020204030204" pitchFamily="34" charset="0"/>
              <a:cs typeface="Calibri Light" panose="020F0302020204030204" pitchFamily="34" charset="0"/>
            </a:endParaRPr>
          </a:p>
        </p:txBody>
      </p:sp>
      <p:sp>
        <p:nvSpPr>
          <p:cNvPr id="4" name="Date Placeholder 3"/>
          <p:cNvSpPr>
            <a:spLocks noGrp="1"/>
          </p:cNvSpPr>
          <p:nvPr>
            <p:ph type="dt" idx="1"/>
          </p:nvPr>
        </p:nvSpPr>
        <p:spPr/>
        <p:txBody>
          <a:bodyPr/>
          <a:lstStyle/>
          <a:p>
            <a:pPr defTabSz="939363">
              <a:defRPr/>
            </a:pPr>
            <a:r>
              <a:rPr lang="en-US" dirty="0">
                <a:solidFill>
                  <a:prstClr val="black"/>
                </a:solidFill>
                <a:latin typeface="Calibri" panose="020F0502020204030204"/>
              </a:rPr>
              <a:t>01/24/2020</a:t>
            </a:r>
          </a:p>
        </p:txBody>
      </p:sp>
      <p:sp>
        <p:nvSpPr>
          <p:cNvPr id="5" name="Footer Placeholder 4"/>
          <p:cNvSpPr>
            <a:spLocks noGrp="1"/>
          </p:cNvSpPr>
          <p:nvPr>
            <p:ph type="ftr" sz="quarter" idx="4"/>
          </p:nvPr>
        </p:nvSpPr>
        <p:spPr/>
        <p:txBody>
          <a:bodyPr/>
          <a:lstStyle/>
          <a:p>
            <a:pPr defTabSz="939363">
              <a:defRPr/>
            </a:pPr>
            <a:r>
              <a:rPr lang="en-US" dirty="0">
                <a:solidFill>
                  <a:prstClr val="black"/>
                </a:solidFill>
                <a:latin typeface="Calibri" panose="020F0502020204030204"/>
              </a:rPr>
              <a:t>Prepared by Department of Labor and Workforce Development / Administrative Services</a:t>
            </a:r>
          </a:p>
        </p:txBody>
      </p:sp>
      <p:sp>
        <p:nvSpPr>
          <p:cNvPr id="6" name="Slide Number Placeholder 5"/>
          <p:cNvSpPr>
            <a:spLocks noGrp="1"/>
          </p:cNvSpPr>
          <p:nvPr>
            <p:ph type="sldNum" sz="quarter" idx="5"/>
          </p:nvPr>
        </p:nvSpPr>
        <p:spPr/>
        <p:txBody>
          <a:bodyPr/>
          <a:lstStyle/>
          <a:p>
            <a:pPr defTabSz="939363">
              <a:defRPr/>
            </a:pPr>
            <a:fld id="{5704A758-60B4-428A-8F0F-36B64C8CDA7F}" type="slidenum">
              <a:rPr lang="en-US">
                <a:solidFill>
                  <a:prstClr val="black"/>
                </a:solidFill>
                <a:latin typeface="Calibri" panose="020F0502020204030204"/>
              </a:rPr>
              <a:pPr defTabSz="939363">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430274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FROI within 10 days.</a:t>
            </a:r>
          </a:p>
        </p:txBody>
      </p:sp>
      <p:sp>
        <p:nvSpPr>
          <p:cNvPr id="4" name="Slide Number Placeholder 3"/>
          <p:cNvSpPr>
            <a:spLocks noGrp="1"/>
          </p:cNvSpPr>
          <p:nvPr>
            <p:ph type="sldNum" sz="quarter" idx="5"/>
          </p:nvPr>
        </p:nvSpPr>
        <p:spPr/>
        <p:txBody>
          <a:bodyPr/>
          <a:lstStyle/>
          <a:p>
            <a:fld id="{DEFACEE1-90E3-4E3B-9738-9F1193A77ED9}" type="slidenum">
              <a:rPr lang="en-US" smtClean="0"/>
              <a:t>13</a:t>
            </a:fld>
            <a:endParaRPr lang="en-US"/>
          </a:p>
        </p:txBody>
      </p:sp>
    </p:spTree>
    <p:extLst>
      <p:ext uri="{BB962C8B-B14F-4D97-AF65-F5344CB8AC3E}">
        <p14:creationId xmlns:p14="http://schemas.microsoft.com/office/powerpoint/2010/main" val="3394510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 pays.</a:t>
            </a:r>
          </a:p>
        </p:txBody>
      </p:sp>
      <p:sp>
        <p:nvSpPr>
          <p:cNvPr id="4" name="Slide Number Placeholder 3"/>
          <p:cNvSpPr>
            <a:spLocks noGrp="1"/>
          </p:cNvSpPr>
          <p:nvPr>
            <p:ph type="sldNum" sz="quarter" idx="5"/>
          </p:nvPr>
        </p:nvSpPr>
        <p:spPr/>
        <p:txBody>
          <a:bodyPr/>
          <a:lstStyle/>
          <a:p>
            <a:fld id="{DEFACEE1-90E3-4E3B-9738-9F1193A77ED9}" type="slidenum">
              <a:rPr lang="en-US" smtClean="0"/>
              <a:t>14</a:t>
            </a:fld>
            <a:endParaRPr lang="en-US"/>
          </a:p>
        </p:txBody>
      </p:sp>
    </p:spTree>
    <p:extLst>
      <p:ext uri="{BB962C8B-B14F-4D97-AF65-F5344CB8AC3E}">
        <p14:creationId xmlns:p14="http://schemas.microsoft.com/office/powerpoint/2010/main" val="65902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the fun begins.</a:t>
            </a:r>
          </a:p>
        </p:txBody>
      </p:sp>
      <p:sp>
        <p:nvSpPr>
          <p:cNvPr id="4" name="Slide Number Placeholder 3"/>
          <p:cNvSpPr>
            <a:spLocks noGrp="1"/>
          </p:cNvSpPr>
          <p:nvPr>
            <p:ph type="sldNum" sz="quarter" idx="5"/>
          </p:nvPr>
        </p:nvSpPr>
        <p:spPr/>
        <p:txBody>
          <a:bodyPr/>
          <a:lstStyle/>
          <a:p>
            <a:fld id="{DEFACEE1-90E3-4E3B-9738-9F1193A77ED9}" type="slidenum">
              <a:rPr lang="en-US" smtClean="0"/>
              <a:t>16</a:t>
            </a:fld>
            <a:endParaRPr lang="en-US"/>
          </a:p>
        </p:txBody>
      </p:sp>
    </p:spTree>
    <p:extLst>
      <p:ext uri="{BB962C8B-B14F-4D97-AF65-F5344CB8AC3E}">
        <p14:creationId xmlns:p14="http://schemas.microsoft.com/office/powerpoint/2010/main" val="2573898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medical, all indemnity, all litigation, and all premiums.</a:t>
            </a:r>
          </a:p>
        </p:txBody>
      </p:sp>
      <p:sp>
        <p:nvSpPr>
          <p:cNvPr id="4" name="Slide Number Placeholder 3"/>
          <p:cNvSpPr>
            <a:spLocks noGrp="1"/>
          </p:cNvSpPr>
          <p:nvPr>
            <p:ph type="sldNum" sz="quarter" idx="5"/>
          </p:nvPr>
        </p:nvSpPr>
        <p:spPr/>
        <p:txBody>
          <a:bodyPr/>
          <a:lstStyle/>
          <a:p>
            <a:fld id="{DEFACEE1-90E3-4E3B-9738-9F1193A77ED9}" type="slidenum">
              <a:rPr lang="en-US" smtClean="0"/>
              <a:t>24</a:t>
            </a:fld>
            <a:endParaRPr lang="en-US"/>
          </a:p>
        </p:txBody>
      </p:sp>
    </p:spTree>
    <p:extLst>
      <p:ext uri="{BB962C8B-B14F-4D97-AF65-F5344CB8AC3E}">
        <p14:creationId xmlns:p14="http://schemas.microsoft.com/office/powerpoint/2010/main" val="1805065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Academy of Social Insurance. </a:t>
            </a:r>
          </a:p>
        </p:txBody>
      </p:sp>
      <p:sp>
        <p:nvSpPr>
          <p:cNvPr id="4" name="Slide Number Placeholder 3"/>
          <p:cNvSpPr>
            <a:spLocks noGrp="1"/>
          </p:cNvSpPr>
          <p:nvPr>
            <p:ph type="sldNum" sz="quarter" idx="5"/>
          </p:nvPr>
        </p:nvSpPr>
        <p:spPr/>
        <p:txBody>
          <a:bodyPr/>
          <a:lstStyle/>
          <a:p>
            <a:fld id="{DEFACEE1-90E3-4E3B-9738-9F1193A77ED9}" type="slidenum">
              <a:rPr lang="en-US" smtClean="0"/>
              <a:t>25</a:t>
            </a:fld>
            <a:endParaRPr lang="en-US"/>
          </a:p>
        </p:txBody>
      </p:sp>
    </p:spTree>
    <p:extLst>
      <p:ext uri="{BB962C8B-B14F-4D97-AF65-F5344CB8AC3E}">
        <p14:creationId xmlns:p14="http://schemas.microsoft.com/office/powerpoint/2010/main" val="98652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HB 44 Death Benefit to estate $120,000. Had hearing.</a:t>
            </a:r>
          </a:p>
          <a:p>
            <a:r>
              <a:rPr lang="en-US" dirty="0"/>
              <a:t>HB 88 offers free tuition to injured EE or dependent at state supported, limited to first responder/military. No movement.</a:t>
            </a:r>
          </a:p>
          <a:p>
            <a:r>
              <a:rPr lang="en-US" dirty="0"/>
              <a:t>HB 103 Shortens the time a firefighter must have worked before presumption attaches and sets a bi annual exam frequency. No hearing.</a:t>
            </a:r>
          </a:p>
          <a:p>
            <a:r>
              <a:rPr lang="en-US" dirty="0"/>
              <a:t>HB 179 Changes requirements for notice, allows for electronic. No action. </a:t>
            </a:r>
          </a:p>
          <a:p>
            <a:r>
              <a:rPr lang="en-US" dirty="0"/>
              <a:t>HB 193 Sets up dedicated fund, claims to be added to WCD workload. Several Hearings and work between sessions.</a:t>
            </a:r>
          </a:p>
          <a:p>
            <a:r>
              <a:rPr lang="en-US" dirty="0"/>
              <a:t>SB 35 In response to WC being required by delivery drivers vs transportation drivers. Lots of hearings.</a:t>
            </a:r>
          </a:p>
          <a:p>
            <a:r>
              <a:rPr lang="en-US" dirty="0"/>
              <a:t>HB 149 In House Health, SB 134 advancing faster, slightly effects WC. </a:t>
            </a:r>
          </a:p>
          <a:p>
            <a:endParaRPr lang="en-US" dirty="0"/>
          </a:p>
        </p:txBody>
      </p:sp>
      <p:sp>
        <p:nvSpPr>
          <p:cNvPr id="4" name="Slide Number Placeholder 3"/>
          <p:cNvSpPr>
            <a:spLocks noGrp="1"/>
          </p:cNvSpPr>
          <p:nvPr>
            <p:ph type="sldNum" sz="quarter" idx="5"/>
          </p:nvPr>
        </p:nvSpPr>
        <p:spPr/>
        <p:txBody>
          <a:bodyPr/>
          <a:lstStyle/>
          <a:p>
            <a:fld id="{DEFACEE1-90E3-4E3B-9738-9F1193A77ED9}" type="slidenum">
              <a:rPr lang="en-US" smtClean="0"/>
              <a:t>26</a:t>
            </a:fld>
            <a:endParaRPr lang="en-US"/>
          </a:p>
        </p:txBody>
      </p:sp>
    </p:spTree>
    <p:extLst>
      <p:ext uri="{BB962C8B-B14F-4D97-AF65-F5344CB8AC3E}">
        <p14:creationId xmlns:p14="http://schemas.microsoft.com/office/powerpoint/2010/main" val="3397548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Max Koonce, Sedgwick</a:t>
            </a:r>
          </a:p>
        </p:txBody>
      </p:sp>
      <p:sp>
        <p:nvSpPr>
          <p:cNvPr id="4" name="Slide Number Placeholder 3"/>
          <p:cNvSpPr>
            <a:spLocks noGrp="1"/>
          </p:cNvSpPr>
          <p:nvPr>
            <p:ph type="sldNum" sz="quarter" idx="5"/>
          </p:nvPr>
        </p:nvSpPr>
        <p:spPr/>
        <p:txBody>
          <a:bodyPr/>
          <a:lstStyle/>
          <a:p>
            <a:fld id="{DEFACEE1-90E3-4E3B-9738-9F1193A77ED9}" type="slidenum">
              <a:rPr lang="en-US" smtClean="0"/>
              <a:t>35</a:t>
            </a:fld>
            <a:endParaRPr lang="en-US"/>
          </a:p>
        </p:txBody>
      </p:sp>
    </p:spTree>
    <p:extLst>
      <p:ext uri="{BB962C8B-B14F-4D97-AF65-F5344CB8AC3E}">
        <p14:creationId xmlns:p14="http://schemas.microsoft.com/office/powerpoint/2010/main" val="410417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dirty="0"/>
              <a:t>01/24/2020</a:t>
            </a:r>
          </a:p>
        </p:txBody>
      </p:sp>
      <p:sp>
        <p:nvSpPr>
          <p:cNvPr id="5" name="Footer Placeholder 4"/>
          <p:cNvSpPr>
            <a:spLocks noGrp="1"/>
          </p:cNvSpPr>
          <p:nvPr>
            <p:ph type="ftr" sz="quarter" idx="4"/>
          </p:nvPr>
        </p:nvSpPr>
        <p:spPr/>
        <p:txBody>
          <a:bodyPr/>
          <a:lstStyle/>
          <a:p>
            <a:r>
              <a:rPr lang="en-US" dirty="0"/>
              <a:t>Prepared by Department of Labor and Workforce Development / Administrative </a:t>
            </a:r>
            <a:r>
              <a:rPr lang="en-US" sz="1100" dirty="0"/>
              <a:t>Services</a:t>
            </a:r>
            <a:endParaRPr lang="en-US" dirty="0"/>
          </a:p>
        </p:txBody>
      </p:sp>
      <p:sp>
        <p:nvSpPr>
          <p:cNvPr id="6" name="Slide Number Placeholder 5"/>
          <p:cNvSpPr>
            <a:spLocks noGrp="1"/>
          </p:cNvSpPr>
          <p:nvPr>
            <p:ph type="sldNum" sz="quarter" idx="5"/>
          </p:nvPr>
        </p:nvSpPr>
        <p:spPr/>
        <p:txBody>
          <a:bodyPr/>
          <a:lstStyle/>
          <a:p>
            <a:fld id="{5704A758-60B4-428A-8F0F-36B64C8CDA7F}" type="slidenum">
              <a:rPr lang="en-US" smtClean="0"/>
              <a:t>43</a:t>
            </a:fld>
            <a:endParaRPr lang="en-US" dirty="0"/>
          </a:p>
        </p:txBody>
      </p:sp>
    </p:spTree>
    <p:extLst>
      <p:ext uri="{BB962C8B-B14F-4D97-AF65-F5344CB8AC3E}">
        <p14:creationId xmlns:p14="http://schemas.microsoft.com/office/powerpoint/2010/main" val="4090587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r>
              <a:rPr lang="en-US"/>
              <a:t>01/24/2020</a:t>
            </a:r>
            <a:endParaRPr lang="en-US" dirty="0"/>
          </a:p>
        </p:txBody>
      </p:sp>
      <p:sp>
        <p:nvSpPr>
          <p:cNvPr id="5" name="Footer Placeholder 4"/>
          <p:cNvSpPr>
            <a:spLocks noGrp="1"/>
          </p:cNvSpPr>
          <p:nvPr>
            <p:ph type="ftr" sz="quarter" idx="4"/>
          </p:nvPr>
        </p:nvSpPr>
        <p:spPr/>
        <p:txBody>
          <a:bodyPr/>
          <a:lstStyle/>
          <a:p>
            <a:r>
              <a:rPr lang="en-US"/>
              <a:t>Prepared by Department of Labor and Workforce Development / Administrative </a:t>
            </a:r>
            <a:r>
              <a:rPr lang="en-US" sz="1100"/>
              <a:t>Services</a:t>
            </a:r>
            <a:endParaRPr lang="en-US" dirty="0"/>
          </a:p>
        </p:txBody>
      </p:sp>
      <p:sp>
        <p:nvSpPr>
          <p:cNvPr id="6" name="Slide Number Placeholder 5"/>
          <p:cNvSpPr>
            <a:spLocks noGrp="1"/>
          </p:cNvSpPr>
          <p:nvPr>
            <p:ph type="sldNum" sz="quarter" idx="5"/>
          </p:nvPr>
        </p:nvSpPr>
        <p:spPr/>
        <p:txBody>
          <a:bodyPr/>
          <a:lstStyle/>
          <a:p>
            <a:fld id="{5704A758-60B4-428A-8F0F-36B64C8CDA7F}" type="slidenum">
              <a:rPr lang="en-US" smtClean="0"/>
              <a:t>49</a:t>
            </a:fld>
            <a:endParaRPr lang="en-US" dirty="0"/>
          </a:p>
        </p:txBody>
      </p:sp>
    </p:spTree>
    <p:extLst>
      <p:ext uri="{BB962C8B-B14F-4D97-AF65-F5344CB8AC3E}">
        <p14:creationId xmlns:p14="http://schemas.microsoft.com/office/powerpoint/2010/main" val="3881115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Subtitle"/>
          <p:cNvSpPr>
            <a:spLocks noGrp="1"/>
          </p:cNvSpPr>
          <p:nvPr>
            <p:ph type="subTitle" idx="4"/>
          </p:nvPr>
        </p:nvSpPr>
        <p:spPr>
          <a:xfrm>
            <a:off x="1828796" y="918029"/>
            <a:ext cx="8534400" cy="492443"/>
          </a:xfrm>
          <a:prstGeom prst="rect">
            <a:avLst/>
          </a:prstGeom>
        </p:spPr>
        <p:txBody>
          <a:bodyPr wrap="square" lIns="0" tIns="0" rIns="0" bIns="0">
            <a:spAutoFit/>
          </a:bodyPr>
          <a:lstStyle>
            <a:lvl1pPr algn="ctr">
              <a:defRPr sz="3200" b="1" kern="1200" dirty="0">
                <a:solidFill>
                  <a:srgbClr val="1F497D"/>
                </a:solidFill>
                <a:latin typeface="Calibri Light" panose="020F0302020204030204" pitchFamily="34" charset="0"/>
                <a:ea typeface="+mn-ea"/>
                <a:cs typeface="Calibri Light" panose="020F0302020204030204" pitchFamily="34" charset="0"/>
              </a:defRPr>
            </a:lvl1pPr>
          </a:lstStyle>
          <a:p>
            <a:r>
              <a:rPr lang="en-US"/>
              <a:t>Click to edit Master subtitle style</a:t>
            </a:r>
            <a:endParaRPr dirty="0"/>
          </a:p>
        </p:txBody>
      </p:sp>
      <p:sp>
        <p:nvSpPr>
          <p:cNvPr id="8" name="Blue Top Bar">
            <a:extLst>
              <a:ext uri="{FF2B5EF4-FFF2-40B4-BE49-F238E27FC236}">
                <a16:creationId xmlns:a16="http://schemas.microsoft.com/office/drawing/2014/main" id="{1A8C913A-1107-41B6-BB22-CCF2DF1E4BF6}"/>
              </a:ext>
            </a:extLst>
          </p:cNvPr>
          <p:cNvSpPr/>
          <p:nvPr/>
        </p:nvSpPr>
        <p:spPr>
          <a:xfrm>
            <a:off x="0" y="-267"/>
            <a:ext cx="12192000" cy="720127"/>
          </a:xfrm>
          <a:custGeom>
            <a:avLst/>
            <a:gdLst/>
            <a:ahLst/>
            <a:cxnLst/>
            <a:rect l="l" t="t" r="r" b="b"/>
            <a:pathLst>
              <a:path w="9144000" h="914400">
                <a:moveTo>
                  <a:pt x="0" y="914399"/>
                </a:moveTo>
                <a:lnTo>
                  <a:pt x="9144000" y="914399"/>
                </a:lnTo>
                <a:lnTo>
                  <a:pt x="9144000" y="0"/>
                </a:lnTo>
                <a:lnTo>
                  <a:pt x="0" y="0"/>
                </a:lnTo>
                <a:lnTo>
                  <a:pt x="0" y="914399"/>
                </a:lnTo>
                <a:close/>
              </a:path>
            </a:pathLst>
          </a:custGeom>
          <a:solidFill>
            <a:srgbClr val="1F497D"/>
          </a:solidFill>
        </p:spPr>
        <p:txBody>
          <a:bodyPr wrap="square" lIns="0" tIns="0" rIns="0" bIns="0" rtlCol="0"/>
          <a:lstStyle/>
          <a:p>
            <a:endParaRPr sz="1800" b="0" dirty="0">
              <a:latin typeface="Calibri Light" panose="020F0302020204030204" pitchFamily="34" charset="0"/>
              <a:cs typeface="Calibri Light" panose="020F0302020204030204" pitchFamily="34" charset="0"/>
            </a:endParaRPr>
          </a:p>
        </p:txBody>
      </p:sp>
      <p:sp>
        <p:nvSpPr>
          <p:cNvPr id="9" name="Top Gold Line">
            <a:extLst>
              <a:ext uri="{FF2B5EF4-FFF2-40B4-BE49-F238E27FC236}">
                <a16:creationId xmlns:a16="http://schemas.microsoft.com/office/drawing/2014/main" id="{AAE0AA5C-0D2F-4CAE-B9CC-F67D14031C81}"/>
              </a:ext>
            </a:extLst>
          </p:cNvPr>
          <p:cNvSpPr/>
          <p:nvPr/>
        </p:nvSpPr>
        <p:spPr>
          <a:xfrm>
            <a:off x="0" y="724606"/>
            <a:ext cx="12192000" cy="0"/>
          </a:xfrm>
          <a:custGeom>
            <a:avLst/>
            <a:gdLst/>
            <a:ahLst/>
            <a:cxnLst/>
            <a:rect l="l" t="t" r="r" b="b"/>
            <a:pathLst>
              <a:path w="9144000">
                <a:moveTo>
                  <a:pt x="0" y="0"/>
                </a:moveTo>
                <a:lnTo>
                  <a:pt x="9144000" y="0"/>
                </a:lnTo>
              </a:path>
            </a:pathLst>
          </a:custGeom>
          <a:ln w="38100">
            <a:solidFill>
              <a:srgbClr val="FFC000"/>
            </a:solidFill>
          </a:ln>
        </p:spPr>
        <p:txBody>
          <a:bodyPr wrap="square" lIns="0" tIns="0" rIns="0" bIns="0" rtlCol="0"/>
          <a:lstStyle/>
          <a:p>
            <a:endParaRPr sz="1800" dirty="0">
              <a:latin typeface="Calibri Light" panose="020F0302020204030204" pitchFamily="34" charset="0"/>
              <a:cs typeface="Calibri Light" panose="020F0302020204030204" pitchFamily="34" charset="0"/>
            </a:endParaRPr>
          </a:p>
        </p:txBody>
      </p:sp>
      <p:sp>
        <p:nvSpPr>
          <p:cNvPr id="2" name="Title"/>
          <p:cNvSpPr>
            <a:spLocks noGrp="1"/>
          </p:cNvSpPr>
          <p:nvPr>
            <p:ph type="ctrTitle"/>
          </p:nvPr>
        </p:nvSpPr>
        <p:spPr bwMode="ltGray">
          <a:xfrm>
            <a:off x="914400" y="178713"/>
            <a:ext cx="10363200" cy="492443"/>
          </a:xfrm>
          <a:prstGeom prst="rect">
            <a:avLst/>
          </a:prstGeom>
        </p:spPr>
        <p:txBody>
          <a:bodyPr wrap="square" lIns="0" tIns="0" rIns="0" bIns="0">
            <a:spAutoFit/>
          </a:bodyPr>
          <a:lstStyle>
            <a:lvl1pPr algn="ctr">
              <a:defRPr sz="3200">
                <a:solidFill>
                  <a:schemeClr val="bg1"/>
                </a:solidFill>
                <a:latin typeface="Calibri Light" panose="020F0302020204030204" pitchFamily="34" charset="0"/>
                <a:cs typeface="Calibri Light" panose="020F0302020204030204" pitchFamily="34" charset="0"/>
              </a:defRPr>
            </a:lvl1pPr>
          </a:lstStyle>
          <a:p>
            <a:r>
              <a:rPr lang="en-US"/>
              <a:t>Click to edit Master title style</a:t>
            </a:r>
            <a:endParaRPr dirty="0"/>
          </a:p>
        </p:txBody>
      </p:sp>
      <p:sp>
        <p:nvSpPr>
          <p:cNvPr id="19" name="Footer Text">
            <a:extLst>
              <a:ext uri="{FF2B5EF4-FFF2-40B4-BE49-F238E27FC236}">
                <a16:creationId xmlns:a16="http://schemas.microsoft.com/office/drawing/2014/main" id="{1D2BDCE8-B66B-43A9-A04C-156C93DB62B2}"/>
              </a:ext>
            </a:extLst>
          </p:cNvPr>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r>
              <a:rPr lang="en-US"/>
              <a:t>ALASKA DEPARTMENT OF LABOR &amp; WORKFORCE DEVELOPMENT   Cathy Muñoz, Commissioner</a:t>
            </a:r>
          </a:p>
        </p:txBody>
      </p:sp>
      <p:sp>
        <p:nvSpPr>
          <p:cNvPr id="28" name="Page #">
            <a:extLst>
              <a:ext uri="{FF2B5EF4-FFF2-40B4-BE49-F238E27FC236}">
                <a16:creationId xmlns:a16="http://schemas.microsoft.com/office/drawing/2014/main" id="{F3AC024E-A7B0-49FF-AF1B-0CF2FAB009E8}"/>
              </a:ext>
            </a:extLst>
          </p:cNvPr>
          <p:cNvSpPr>
            <a:spLocks noGrp="1"/>
          </p:cNvSpPr>
          <p:nvPr>
            <p:ph type="sldNum" sz="quarter" idx="7"/>
          </p:nvPr>
        </p:nvSpPr>
        <p:spPr bwMode="ltGray">
          <a:xfrm>
            <a:off x="11658600" y="6314199"/>
            <a:ext cx="440941" cy="162801"/>
          </a:xfrm>
          <a:prstGeom prst="rect">
            <a:avLst/>
          </a:prstGeom>
        </p:spPr>
        <p:txBody>
          <a:bodyPr wrap="square" lIns="0" tIns="0" rIns="0" bIns="0">
            <a:spAutoFit/>
          </a:bodyPr>
          <a:lstStyle>
            <a:lvl1pPr algn="r">
              <a:defRPr sz="1400" b="0" i="0">
                <a:solidFill>
                  <a:schemeClr val="bg1"/>
                </a:solidFill>
                <a:latin typeface="Calibri Light" panose="020F0302020204030204" pitchFamily="34" charset="0"/>
                <a:cs typeface="Calibri Light" panose="020F0302020204030204" pitchFamily="34" charset="0"/>
              </a:defRPr>
            </a:lvl1pPr>
          </a:lstStyle>
          <a:p>
            <a:fld id="{AD6B95C4-A076-41D0-8B69-72ABE65BEAAC}" type="slidenum">
              <a:rPr lang="en-US" smtClean="0"/>
              <a:t>‹#›</a:t>
            </a:fld>
            <a:endParaRPr lang="en-US"/>
          </a:p>
        </p:txBody>
      </p:sp>
      <p:sp>
        <p:nvSpPr>
          <p:cNvPr id="29" name="Date Placeholder 6">
            <a:extLst>
              <a:ext uri="{FF2B5EF4-FFF2-40B4-BE49-F238E27FC236}">
                <a16:creationId xmlns:a16="http://schemas.microsoft.com/office/drawing/2014/main" id="{5F996615-9547-4433-91A7-674F31009BEC}"/>
              </a:ext>
            </a:extLst>
          </p:cNvPr>
          <p:cNvSpPr>
            <a:spLocks noGrp="1"/>
          </p:cNvSpPr>
          <p:nvPr>
            <p:ph type="dt" sz="half" idx="2"/>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2E292AF8-8AF3-4FBA-8739-FADD875AD757}" type="datetime1">
              <a:rPr lang="en-US" smtClean="0"/>
              <a:t>11/12/2025</a:t>
            </a:fld>
            <a:endParaRPr lang="en-US"/>
          </a:p>
        </p:txBody>
      </p:sp>
    </p:spTree>
    <p:extLst>
      <p:ext uri="{BB962C8B-B14F-4D97-AF65-F5344CB8AC3E}">
        <p14:creationId xmlns:p14="http://schemas.microsoft.com/office/powerpoint/2010/main" val="3868748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209705" y="1295403"/>
            <a:ext cx="11438263" cy="338554"/>
          </a:xfrm>
        </p:spPr>
        <p:txBody>
          <a:bodyPr lIns="0" tIns="0" rIns="0" bIns="0"/>
          <a:lstStyle>
            <a:lvl1pPr>
              <a:defRPr sz="2200" b="0" i="0">
                <a:solidFill>
                  <a:schemeClr val="tx1"/>
                </a:solidFill>
                <a:latin typeface="Calibri Light" panose="020F0302020204030204" pitchFamily="34" charset="0"/>
                <a:cs typeface="Calibri Light" panose="020F0302020204030204" pitchFamily="34" charset="0"/>
              </a:defRPr>
            </a:lvl1pPr>
          </a:lstStyle>
          <a:p>
            <a:pPr lvl="0"/>
            <a:r>
              <a:rPr lang="en-US"/>
              <a:t>Click to edit Master text styles</a:t>
            </a:r>
          </a:p>
        </p:txBody>
      </p:sp>
      <p:sp>
        <p:nvSpPr>
          <p:cNvPr id="7" name="Footer Text">
            <a:extLst>
              <a:ext uri="{FF2B5EF4-FFF2-40B4-BE49-F238E27FC236}">
                <a16:creationId xmlns:a16="http://schemas.microsoft.com/office/drawing/2014/main" id="{4FAD1833-CBF9-44A4-959B-B636B1CB7E6B}"/>
              </a:ext>
            </a:extLst>
          </p:cNvPr>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r>
              <a:rPr lang="en-US"/>
              <a:t>ALASKA DEPARTMENT OF LABOR &amp; WORKFORCE DEVELOPMENT   Cathy Muñoz, Commissioner</a:t>
            </a:r>
          </a:p>
        </p:txBody>
      </p:sp>
      <p:sp>
        <p:nvSpPr>
          <p:cNvPr id="13" name="Date Placeholder 6">
            <a:extLst>
              <a:ext uri="{FF2B5EF4-FFF2-40B4-BE49-F238E27FC236}">
                <a16:creationId xmlns:a16="http://schemas.microsoft.com/office/drawing/2014/main" id="{95533DA7-4F28-41A3-A743-E0C9904E588C}"/>
              </a:ext>
            </a:extLst>
          </p:cNvPr>
          <p:cNvSpPr>
            <a:spLocks noGrp="1"/>
          </p:cNvSpPr>
          <p:nvPr>
            <p:ph type="dt" sz="half" idx="2"/>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0251745E-791C-4E8A-B03F-AB0B50F7B060}" type="datetime1">
              <a:rPr lang="en-US" smtClean="0"/>
              <a:t>11/12/2025</a:t>
            </a:fld>
            <a:endParaRPr lang="en-US"/>
          </a:p>
        </p:txBody>
      </p:sp>
      <p:sp>
        <p:nvSpPr>
          <p:cNvPr id="14" name="Page #">
            <a:extLst>
              <a:ext uri="{FF2B5EF4-FFF2-40B4-BE49-F238E27FC236}">
                <a16:creationId xmlns:a16="http://schemas.microsoft.com/office/drawing/2014/main" id="{F8A53675-A655-4334-9B87-B51DDFC8DB90}"/>
              </a:ext>
            </a:extLst>
          </p:cNvPr>
          <p:cNvSpPr>
            <a:spLocks noGrp="1"/>
          </p:cNvSpPr>
          <p:nvPr>
            <p:ph type="sldNum" sz="quarter" idx="7"/>
          </p:nvPr>
        </p:nvSpPr>
        <p:spPr bwMode="ltGray">
          <a:xfrm>
            <a:off x="11658600" y="6314199"/>
            <a:ext cx="440941" cy="162801"/>
          </a:xfrm>
          <a:prstGeom prst="rect">
            <a:avLst/>
          </a:prstGeom>
        </p:spPr>
        <p:txBody>
          <a:bodyPr wrap="square" lIns="0" tIns="0" rIns="0" bIns="0">
            <a:spAutoFit/>
          </a:bodyPr>
          <a:lstStyle>
            <a:lvl1pPr algn="r">
              <a:defRPr sz="1400" b="0" i="0">
                <a:solidFill>
                  <a:schemeClr val="bg1"/>
                </a:solidFill>
                <a:latin typeface="Calibri Light" panose="020F0302020204030204" pitchFamily="34" charset="0"/>
                <a:cs typeface="Calibri Light" panose="020F0302020204030204" pitchFamily="34" charset="0"/>
              </a:defRPr>
            </a:lvl1pPr>
          </a:lstStyle>
          <a:p>
            <a:fld id="{AD6B95C4-A076-41D0-8B69-72ABE65BEAAC}" type="slidenum">
              <a:rPr lang="en-US" smtClean="0"/>
              <a:t>‹#›</a:t>
            </a:fld>
            <a:endParaRPr lang="en-US"/>
          </a:p>
        </p:txBody>
      </p:sp>
      <p:sp>
        <p:nvSpPr>
          <p:cNvPr id="15" name="Holder 2">
            <a:extLst>
              <a:ext uri="{FF2B5EF4-FFF2-40B4-BE49-F238E27FC236}">
                <a16:creationId xmlns:a16="http://schemas.microsoft.com/office/drawing/2014/main" id="{25C83796-1882-4ADE-944A-FC01A6B5CAAF}"/>
              </a:ext>
            </a:extLst>
          </p:cNvPr>
          <p:cNvSpPr>
            <a:spLocks noGrp="1"/>
          </p:cNvSpPr>
          <p:nvPr>
            <p:ph type="title"/>
          </p:nvPr>
        </p:nvSpPr>
        <p:spPr>
          <a:xfrm>
            <a:off x="259319" y="196334"/>
            <a:ext cx="11444765" cy="492443"/>
          </a:xfrm>
        </p:spPr>
        <p:txBody>
          <a:bodyPr lIns="0" tIns="0" rIns="0" bIns="0"/>
          <a:lstStyle>
            <a:lvl1pPr>
              <a:defRPr sz="3200" b="1" i="0">
                <a:solidFill>
                  <a:schemeClr val="tx2"/>
                </a:solidFill>
                <a:latin typeface="Calibri Light" panose="020F0302020204030204" pitchFamily="34" charset="0"/>
                <a:cs typeface="Calibri Light" panose="020F0302020204030204" pitchFamily="34" charset="0"/>
              </a:defRPr>
            </a:lvl1pPr>
          </a:lstStyle>
          <a:p>
            <a:r>
              <a:rPr lang="en-US"/>
              <a:t>Click to edit Master title style</a:t>
            </a:r>
            <a:endParaRPr dirty="0"/>
          </a:p>
        </p:txBody>
      </p:sp>
    </p:spTree>
    <p:extLst>
      <p:ext uri="{BB962C8B-B14F-4D97-AF65-F5344CB8AC3E}">
        <p14:creationId xmlns:p14="http://schemas.microsoft.com/office/powerpoint/2010/main" val="52062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259319" y="196334"/>
            <a:ext cx="11444765" cy="492443"/>
          </a:xfrm>
        </p:spPr>
        <p:txBody>
          <a:bodyPr lIns="0" tIns="0" rIns="0" bIns="0"/>
          <a:lstStyle>
            <a:lvl1pPr>
              <a:defRPr sz="3200" b="1" i="0">
                <a:solidFill>
                  <a:schemeClr val="tx2"/>
                </a:solidFill>
                <a:latin typeface="Calibri Light" panose="020F0302020204030204" pitchFamily="34" charset="0"/>
                <a:cs typeface="Calibri Light" panose="020F0302020204030204" pitchFamily="34" charset="0"/>
              </a:defRPr>
            </a:lvl1pPr>
          </a:lstStyle>
          <a:p>
            <a:r>
              <a:rPr lang="en-US"/>
              <a:t>Click to edit Master title style</a:t>
            </a:r>
            <a:endParaRPr dirty="0"/>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7" name="Holder 7"/>
          <p:cNvSpPr>
            <a:spLocks noGrp="1"/>
          </p:cNvSpPr>
          <p:nvPr>
            <p:ph type="sldNum" sz="quarter" idx="7"/>
          </p:nvPr>
        </p:nvSpPr>
        <p:spPr>
          <a:xfrm>
            <a:off x="15421530" y="6264598"/>
            <a:ext cx="587921" cy="156068"/>
          </a:xfrm>
          <a:prstGeom prst="rect">
            <a:avLst/>
          </a:prstGeom>
        </p:spPr>
        <p:txBody>
          <a:bodyPr lIns="0" tIns="0" rIns="0" bIns="0"/>
          <a:lstStyle>
            <a:lvl1pPr>
              <a:defRPr sz="1200" b="0" i="0">
                <a:solidFill>
                  <a:schemeClr val="bg1"/>
                </a:solidFill>
                <a:latin typeface="Calibri"/>
                <a:cs typeface="Calibri"/>
              </a:defRPr>
            </a:lvl1pPr>
          </a:lstStyle>
          <a:p>
            <a:fld id="{AD6B95C4-A076-41D0-8B69-72ABE65BEAAC}" type="slidenum">
              <a:rPr lang="en-US" smtClean="0"/>
              <a:t>‹#›</a:t>
            </a:fld>
            <a:endParaRPr lang="en-US"/>
          </a:p>
        </p:txBody>
      </p:sp>
      <p:sp>
        <p:nvSpPr>
          <p:cNvPr id="10" name="Footer Text">
            <a:extLst>
              <a:ext uri="{FF2B5EF4-FFF2-40B4-BE49-F238E27FC236}">
                <a16:creationId xmlns:a16="http://schemas.microsoft.com/office/drawing/2014/main" id="{9B53E400-22C2-4FE3-B45B-3F56E2177709}"/>
              </a:ext>
            </a:extLst>
          </p:cNvPr>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r>
              <a:rPr lang="en-US"/>
              <a:t>ALASKA DEPARTMENT OF LABOR &amp; WORKFORCE DEVELOPMENT   Cathy Muñoz, Commissioner</a:t>
            </a:r>
          </a:p>
        </p:txBody>
      </p:sp>
      <p:sp>
        <p:nvSpPr>
          <p:cNvPr id="14" name="Date Placeholder 6">
            <a:extLst>
              <a:ext uri="{FF2B5EF4-FFF2-40B4-BE49-F238E27FC236}">
                <a16:creationId xmlns:a16="http://schemas.microsoft.com/office/drawing/2014/main" id="{7423B1BB-AD68-4E7A-9AA4-5CD8EEAAA643}"/>
              </a:ext>
            </a:extLst>
          </p:cNvPr>
          <p:cNvSpPr>
            <a:spLocks noGrp="1"/>
          </p:cNvSpPr>
          <p:nvPr>
            <p:ph type="dt" sz="half" idx="10"/>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E8BA9601-2A48-475B-9C52-03A752030F81}" type="datetime1">
              <a:rPr lang="en-US" smtClean="0"/>
              <a:t>11/12/2025</a:t>
            </a:fld>
            <a:endParaRPr lang="en-US"/>
          </a:p>
        </p:txBody>
      </p:sp>
      <p:sp>
        <p:nvSpPr>
          <p:cNvPr id="16" name="Page #">
            <a:extLst>
              <a:ext uri="{FF2B5EF4-FFF2-40B4-BE49-F238E27FC236}">
                <a16:creationId xmlns:a16="http://schemas.microsoft.com/office/drawing/2014/main" id="{A2F79EDA-A112-4365-B350-D556C837A84F}"/>
              </a:ext>
            </a:extLst>
          </p:cNvPr>
          <p:cNvSpPr txBox="1">
            <a:spLocks/>
          </p:cNvSpPr>
          <p:nvPr/>
        </p:nvSpPr>
        <p:spPr bwMode="ltGray">
          <a:xfrm>
            <a:off x="11658600" y="6314199"/>
            <a:ext cx="440941" cy="162801"/>
          </a:xfrm>
          <a:prstGeom prst="rect">
            <a:avLst/>
          </a:prstGeom>
        </p:spPr>
        <p:txBody>
          <a:bodyPr wrap="square" lIns="0" tIns="0" rIns="0" bIns="0">
            <a:spAutoFit/>
          </a:bodyPr>
          <a:lstStyle>
            <a:defPPr>
              <a:defRPr lang="en-US"/>
            </a:defPPr>
            <a:lvl1pPr marL="0" algn="r" defTabSz="914400" rtl="0" eaLnBrk="1" latinLnBrk="0" hangingPunct="1">
              <a:defRPr sz="1400" b="0" i="0" kern="1200">
                <a:solidFill>
                  <a:schemeClr val="bg1"/>
                </a:solidFill>
                <a:latin typeface="Calibri Light" panose="020F0302020204030204" pitchFamily="34" charset="0"/>
                <a:ea typeface="+mn-ea"/>
                <a:cs typeface="Calibri Light" panose="020F03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nSpc>
                <a:spcPts val="1240"/>
              </a:lnSpc>
            </a:pPr>
            <a:fld id="{81D60167-4931-47E6-BA6A-407CBD079E47}" type="slidenum">
              <a:rPr lang="en-US" smtClean="0"/>
              <a:pPr marL="25400">
                <a:lnSpc>
                  <a:spcPts val="1240"/>
                </a:lnSpc>
              </a:pPr>
              <a:t>‹#›</a:t>
            </a:fld>
            <a:endParaRPr lang="en-US" dirty="0"/>
          </a:p>
        </p:txBody>
      </p:sp>
    </p:spTree>
    <p:extLst>
      <p:ext uri="{BB962C8B-B14F-4D97-AF65-F5344CB8AC3E}">
        <p14:creationId xmlns:p14="http://schemas.microsoft.com/office/powerpoint/2010/main" val="2921458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259319" y="196334"/>
            <a:ext cx="11444765" cy="492443"/>
          </a:xfrm>
        </p:spPr>
        <p:txBody>
          <a:bodyPr lIns="0" tIns="0" rIns="0" bIns="0"/>
          <a:lstStyle>
            <a:lvl1pPr>
              <a:defRPr sz="3200" b="1" i="0">
                <a:solidFill>
                  <a:schemeClr val="tx2"/>
                </a:solidFill>
                <a:latin typeface="Calibri Light" panose="020F0302020204030204" pitchFamily="34" charset="0"/>
                <a:cs typeface="Calibri Light" panose="020F0302020204030204" pitchFamily="34" charset="0"/>
              </a:defRPr>
            </a:lvl1pPr>
          </a:lstStyle>
          <a:p>
            <a:r>
              <a:rPr lang="en-US"/>
              <a:t>Click to edit Master title style</a:t>
            </a:r>
            <a:endParaRPr dirty="0"/>
          </a:p>
        </p:txBody>
      </p:sp>
      <p:sp>
        <p:nvSpPr>
          <p:cNvPr id="5" name="Holder 5"/>
          <p:cNvSpPr>
            <a:spLocks noGrp="1"/>
          </p:cNvSpPr>
          <p:nvPr>
            <p:ph type="sldNum" sz="quarter" idx="7"/>
          </p:nvPr>
        </p:nvSpPr>
        <p:spPr>
          <a:xfrm>
            <a:off x="15421530" y="6264598"/>
            <a:ext cx="587921" cy="156068"/>
          </a:xfrm>
          <a:prstGeom prst="rect">
            <a:avLst/>
          </a:prstGeom>
        </p:spPr>
        <p:txBody>
          <a:bodyPr lIns="0" tIns="0" rIns="0" bIns="0"/>
          <a:lstStyle>
            <a:lvl1pPr>
              <a:defRPr sz="1200" b="0" i="0">
                <a:solidFill>
                  <a:schemeClr val="bg1"/>
                </a:solidFill>
                <a:latin typeface="Calibri"/>
                <a:cs typeface="Calibri"/>
              </a:defRPr>
            </a:lvl1pPr>
          </a:lstStyle>
          <a:p>
            <a:fld id="{AD6B95C4-A076-41D0-8B69-72ABE65BEAAC}" type="slidenum">
              <a:rPr lang="en-US" smtClean="0"/>
              <a:t>‹#›</a:t>
            </a:fld>
            <a:endParaRPr lang="en-US"/>
          </a:p>
        </p:txBody>
      </p:sp>
      <p:sp>
        <p:nvSpPr>
          <p:cNvPr id="8" name="Footer Text">
            <a:extLst>
              <a:ext uri="{FF2B5EF4-FFF2-40B4-BE49-F238E27FC236}">
                <a16:creationId xmlns:a16="http://schemas.microsoft.com/office/drawing/2014/main" id="{74BAF11B-FC1F-45EF-8FCC-8B6E8E13BC05}"/>
              </a:ext>
            </a:extLst>
          </p:cNvPr>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r>
              <a:rPr lang="en-US"/>
              <a:t>ALASKA DEPARTMENT OF LABOR &amp; WORKFORCE DEVELOPMENT   Cathy Muñoz, Commissioner</a:t>
            </a:r>
          </a:p>
        </p:txBody>
      </p:sp>
      <p:sp>
        <p:nvSpPr>
          <p:cNvPr id="12" name="Date Placeholder 6">
            <a:extLst>
              <a:ext uri="{FF2B5EF4-FFF2-40B4-BE49-F238E27FC236}">
                <a16:creationId xmlns:a16="http://schemas.microsoft.com/office/drawing/2014/main" id="{FCA83419-B8BE-4548-A76D-FBA83AF1500A}"/>
              </a:ext>
            </a:extLst>
          </p:cNvPr>
          <p:cNvSpPr>
            <a:spLocks noGrp="1"/>
          </p:cNvSpPr>
          <p:nvPr>
            <p:ph type="dt" sz="half" idx="2"/>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F0AD3AD1-831F-471C-92CB-883654A90879}" type="datetime1">
              <a:rPr lang="en-US" smtClean="0"/>
              <a:t>11/12/2025</a:t>
            </a:fld>
            <a:endParaRPr lang="en-US"/>
          </a:p>
        </p:txBody>
      </p:sp>
      <p:sp>
        <p:nvSpPr>
          <p:cNvPr id="15" name="Page #">
            <a:extLst>
              <a:ext uri="{FF2B5EF4-FFF2-40B4-BE49-F238E27FC236}">
                <a16:creationId xmlns:a16="http://schemas.microsoft.com/office/drawing/2014/main" id="{B1A0B74E-591A-4439-8B0D-FCAB666125E9}"/>
              </a:ext>
            </a:extLst>
          </p:cNvPr>
          <p:cNvSpPr txBox="1">
            <a:spLocks/>
          </p:cNvSpPr>
          <p:nvPr/>
        </p:nvSpPr>
        <p:spPr bwMode="ltGray">
          <a:xfrm>
            <a:off x="11658600" y="6314199"/>
            <a:ext cx="440941" cy="162801"/>
          </a:xfrm>
          <a:prstGeom prst="rect">
            <a:avLst/>
          </a:prstGeom>
        </p:spPr>
        <p:txBody>
          <a:bodyPr wrap="square" lIns="0" tIns="0" rIns="0" bIns="0">
            <a:spAutoFit/>
          </a:bodyPr>
          <a:lstStyle>
            <a:defPPr>
              <a:defRPr lang="en-US"/>
            </a:defPPr>
            <a:lvl1pPr marL="0" algn="r" defTabSz="914400" rtl="0" eaLnBrk="1" latinLnBrk="0" hangingPunct="1">
              <a:defRPr sz="1400" b="0" i="0" kern="1200">
                <a:solidFill>
                  <a:schemeClr val="bg1"/>
                </a:solidFill>
                <a:latin typeface="Calibri Light" panose="020F0302020204030204" pitchFamily="34" charset="0"/>
                <a:ea typeface="+mn-ea"/>
                <a:cs typeface="Calibri Light" panose="020F03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nSpc>
                <a:spcPts val="1240"/>
              </a:lnSpc>
            </a:pPr>
            <a:fld id="{81D60167-4931-47E6-BA6A-407CBD079E47}" type="slidenum">
              <a:rPr lang="en-US" smtClean="0"/>
              <a:pPr marL="25400">
                <a:lnSpc>
                  <a:spcPts val="1240"/>
                </a:lnSpc>
              </a:pPr>
              <a:t>‹#›</a:t>
            </a:fld>
            <a:endParaRPr lang="en-US" dirty="0"/>
          </a:p>
        </p:txBody>
      </p:sp>
    </p:spTree>
    <p:extLst>
      <p:ext uri="{BB962C8B-B14F-4D97-AF65-F5344CB8AC3E}">
        <p14:creationId xmlns:p14="http://schemas.microsoft.com/office/powerpoint/2010/main" val="21805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4" name="Holder 4"/>
          <p:cNvSpPr>
            <a:spLocks noGrp="1"/>
          </p:cNvSpPr>
          <p:nvPr>
            <p:ph type="sldNum" sz="quarter" idx="7"/>
          </p:nvPr>
        </p:nvSpPr>
        <p:spPr>
          <a:xfrm>
            <a:off x="15421530" y="6264598"/>
            <a:ext cx="587921" cy="156068"/>
          </a:xfrm>
          <a:prstGeom prst="rect">
            <a:avLst/>
          </a:prstGeom>
        </p:spPr>
        <p:txBody>
          <a:bodyPr lIns="0" tIns="0" rIns="0" bIns="0"/>
          <a:lstStyle>
            <a:lvl1pPr>
              <a:defRPr sz="1200" b="0" i="0">
                <a:solidFill>
                  <a:schemeClr val="bg1"/>
                </a:solidFill>
                <a:latin typeface="Calibri"/>
                <a:cs typeface="Calibri"/>
              </a:defRPr>
            </a:lvl1pPr>
          </a:lstStyle>
          <a:p>
            <a:fld id="{AD6B95C4-A076-41D0-8B69-72ABE65BEAAC}" type="slidenum">
              <a:rPr lang="en-US" smtClean="0"/>
              <a:t>‹#›</a:t>
            </a:fld>
            <a:endParaRPr lang="en-US"/>
          </a:p>
        </p:txBody>
      </p:sp>
      <p:sp>
        <p:nvSpPr>
          <p:cNvPr id="7" name="Footer Text">
            <a:extLst>
              <a:ext uri="{FF2B5EF4-FFF2-40B4-BE49-F238E27FC236}">
                <a16:creationId xmlns:a16="http://schemas.microsoft.com/office/drawing/2014/main" id="{9AF293B4-3B18-4C2A-912F-B4808942D9FE}"/>
              </a:ext>
            </a:extLst>
          </p:cNvPr>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r>
              <a:rPr lang="en-US"/>
              <a:t>ALASKA DEPARTMENT OF LABOR &amp; WORKFORCE DEVELOPMENT   Cathy Muñoz, Commissioner</a:t>
            </a:r>
          </a:p>
        </p:txBody>
      </p:sp>
      <p:sp>
        <p:nvSpPr>
          <p:cNvPr id="11" name="Date Placeholder 6">
            <a:extLst>
              <a:ext uri="{FF2B5EF4-FFF2-40B4-BE49-F238E27FC236}">
                <a16:creationId xmlns:a16="http://schemas.microsoft.com/office/drawing/2014/main" id="{5A827D80-9D86-43F8-84D2-6AC395B29E9F}"/>
              </a:ext>
            </a:extLst>
          </p:cNvPr>
          <p:cNvSpPr>
            <a:spLocks noGrp="1"/>
          </p:cNvSpPr>
          <p:nvPr>
            <p:ph type="dt" sz="half" idx="2"/>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900E98A9-A1BA-4BA7-8C0C-AB9DED62AB7D}" type="datetime1">
              <a:rPr lang="en-US" smtClean="0"/>
              <a:t>11/12/2025</a:t>
            </a:fld>
            <a:endParaRPr lang="en-US"/>
          </a:p>
        </p:txBody>
      </p:sp>
      <p:sp>
        <p:nvSpPr>
          <p:cNvPr id="13" name="Page #">
            <a:extLst>
              <a:ext uri="{FF2B5EF4-FFF2-40B4-BE49-F238E27FC236}">
                <a16:creationId xmlns:a16="http://schemas.microsoft.com/office/drawing/2014/main" id="{41A462AA-F9EF-4B56-B257-3710EBAEDF70}"/>
              </a:ext>
            </a:extLst>
          </p:cNvPr>
          <p:cNvSpPr txBox="1">
            <a:spLocks/>
          </p:cNvSpPr>
          <p:nvPr/>
        </p:nvSpPr>
        <p:spPr bwMode="ltGray">
          <a:xfrm>
            <a:off x="11658600" y="6314199"/>
            <a:ext cx="440941" cy="162801"/>
          </a:xfrm>
          <a:prstGeom prst="rect">
            <a:avLst/>
          </a:prstGeom>
        </p:spPr>
        <p:txBody>
          <a:bodyPr wrap="square" lIns="0" tIns="0" rIns="0" bIns="0">
            <a:spAutoFit/>
          </a:bodyPr>
          <a:lstStyle>
            <a:defPPr>
              <a:defRPr lang="en-US"/>
            </a:defPPr>
            <a:lvl1pPr marL="0" algn="r" defTabSz="914400" rtl="0" eaLnBrk="1" latinLnBrk="0" hangingPunct="1">
              <a:defRPr sz="1400" b="0" i="0" kern="1200">
                <a:solidFill>
                  <a:schemeClr val="bg1"/>
                </a:solidFill>
                <a:latin typeface="Calibri Light" panose="020F0302020204030204" pitchFamily="34" charset="0"/>
                <a:ea typeface="+mn-ea"/>
                <a:cs typeface="Calibri Light" panose="020F03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nSpc>
                <a:spcPts val="1240"/>
              </a:lnSpc>
            </a:pPr>
            <a:fld id="{81D60167-4931-47E6-BA6A-407CBD079E47}" type="slidenum">
              <a:rPr lang="en-US" smtClean="0"/>
              <a:pPr marL="25400">
                <a:lnSpc>
                  <a:spcPts val="1240"/>
                </a:lnSpc>
              </a:pPr>
              <a:t>‹#›</a:t>
            </a:fld>
            <a:endParaRPr lang="en-US" dirty="0"/>
          </a:p>
        </p:txBody>
      </p:sp>
    </p:spTree>
    <p:extLst>
      <p:ext uri="{BB962C8B-B14F-4D97-AF65-F5344CB8AC3E}">
        <p14:creationId xmlns:p14="http://schemas.microsoft.com/office/powerpoint/2010/main" val="1861768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Subtitle"/>
          <p:cNvSpPr>
            <a:spLocks noGrp="1"/>
          </p:cNvSpPr>
          <p:nvPr>
            <p:ph type="subTitle" idx="4"/>
          </p:nvPr>
        </p:nvSpPr>
        <p:spPr>
          <a:xfrm>
            <a:off x="1828796" y="918029"/>
            <a:ext cx="8534400" cy="492443"/>
          </a:xfrm>
          <a:prstGeom prst="rect">
            <a:avLst/>
          </a:prstGeom>
        </p:spPr>
        <p:txBody>
          <a:bodyPr wrap="square" lIns="0" tIns="0" rIns="0" bIns="0">
            <a:spAutoFit/>
          </a:bodyPr>
          <a:lstStyle>
            <a:lvl1pPr algn="ctr">
              <a:defRPr sz="3200" b="1" kern="1200" dirty="0">
                <a:solidFill>
                  <a:srgbClr val="1F497D"/>
                </a:solidFill>
                <a:latin typeface="Calibri Light" panose="020F0302020204030204" pitchFamily="34" charset="0"/>
                <a:ea typeface="+mn-ea"/>
                <a:cs typeface="Calibri Light" panose="020F0302020204030204" pitchFamily="34" charset="0"/>
              </a:defRPr>
            </a:lvl1pPr>
          </a:lstStyle>
          <a:p>
            <a:r>
              <a:rPr lang="en-US"/>
              <a:t>Click to edit Master subtitle style</a:t>
            </a:r>
            <a:endParaRPr dirty="0"/>
          </a:p>
        </p:txBody>
      </p:sp>
      <p:sp>
        <p:nvSpPr>
          <p:cNvPr id="8" name="Blue Top Bar">
            <a:extLst>
              <a:ext uri="{FF2B5EF4-FFF2-40B4-BE49-F238E27FC236}">
                <a16:creationId xmlns:a16="http://schemas.microsoft.com/office/drawing/2014/main" id="{1A8C913A-1107-41B6-BB22-CCF2DF1E4BF6}"/>
              </a:ext>
            </a:extLst>
          </p:cNvPr>
          <p:cNvSpPr/>
          <p:nvPr/>
        </p:nvSpPr>
        <p:spPr>
          <a:xfrm>
            <a:off x="0" y="-267"/>
            <a:ext cx="12192000" cy="720127"/>
          </a:xfrm>
          <a:custGeom>
            <a:avLst/>
            <a:gdLst/>
            <a:ahLst/>
            <a:cxnLst/>
            <a:rect l="l" t="t" r="r" b="b"/>
            <a:pathLst>
              <a:path w="9144000" h="914400">
                <a:moveTo>
                  <a:pt x="0" y="914399"/>
                </a:moveTo>
                <a:lnTo>
                  <a:pt x="9144000" y="914399"/>
                </a:lnTo>
                <a:lnTo>
                  <a:pt x="9144000" y="0"/>
                </a:lnTo>
                <a:lnTo>
                  <a:pt x="0" y="0"/>
                </a:lnTo>
                <a:lnTo>
                  <a:pt x="0" y="914399"/>
                </a:lnTo>
                <a:close/>
              </a:path>
            </a:pathLst>
          </a:custGeom>
          <a:solidFill>
            <a:srgbClr val="1F497D"/>
          </a:solidFill>
        </p:spPr>
        <p:txBody>
          <a:bodyPr wrap="square" lIns="0" tIns="0" rIns="0" bIns="0" rtlCol="0"/>
          <a:lstStyle/>
          <a:p>
            <a:endParaRPr sz="1800" b="0" dirty="0">
              <a:latin typeface="Calibri Light" panose="020F0302020204030204" pitchFamily="34" charset="0"/>
              <a:cs typeface="Calibri Light" panose="020F0302020204030204" pitchFamily="34" charset="0"/>
            </a:endParaRPr>
          </a:p>
        </p:txBody>
      </p:sp>
      <p:sp>
        <p:nvSpPr>
          <p:cNvPr id="9" name="Top Gold Line">
            <a:extLst>
              <a:ext uri="{FF2B5EF4-FFF2-40B4-BE49-F238E27FC236}">
                <a16:creationId xmlns:a16="http://schemas.microsoft.com/office/drawing/2014/main" id="{AAE0AA5C-0D2F-4CAE-B9CC-F67D14031C81}"/>
              </a:ext>
            </a:extLst>
          </p:cNvPr>
          <p:cNvSpPr/>
          <p:nvPr/>
        </p:nvSpPr>
        <p:spPr>
          <a:xfrm>
            <a:off x="0" y="724606"/>
            <a:ext cx="12192000" cy="0"/>
          </a:xfrm>
          <a:custGeom>
            <a:avLst/>
            <a:gdLst/>
            <a:ahLst/>
            <a:cxnLst/>
            <a:rect l="l" t="t" r="r" b="b"/>
            <a:pathLst>
              <a:path w="9144000">
                <a:moveTo>
                  <a:pt x="0" y="0"/>
                </a:moveTo>
                <a:lnTo>
                  <a:pt x="9144000" y="0"/>
                </a:lnTo>
              </a:path>
            </a:pathLst>
          </a:custGeom>
          <a:ln w="38100">
            <a:solidFill>
              <a:srgbClr val="FFC000"/>
            </a:solidFill>
          </a:ln>
        </p:spPr>
        <p:txBody>
          <a:bodyPr wrap="square" lIns="0" tIns="0" rIns="0" bIns="0" rtlCol="0"/>
          <a:lstStyle/>
          <a:p>
            <a:endParaRPr sz="1800" dirty="0">
              <a:latin typeface="Calibri Light" panose="020F0302020204030204" pitchFamily="34" charset="0"/>
              <a:cs typeface="Calibri Light" panose="020F0302020204030204" pitchFamily="34" charset="0"/>
            </a:endParaRPr>
          </a:p>
        </p:txBody>
      </p:sp>
      <p:sp>
        <p:nvSpPr>
          <p:cNvPr id="2" name="Title"/>
          <p:cNvSpPr>
            <a:spLocks noGrp="1"/>
          </p:cNvSpPr>
          <p:nvPr>
            <p:ph type="ctrTitle"/>
          </p:nvPr>
        </p:nvSpPr>
        <p:spPr bwMode="ltGray">
          <a:xfrm>
            <a:off x="914400" y="178713"/>
            <a:ext cx="10363200" cy="492443"/>
          </a:xfrm>
          <a:prstGeom prst="rect">
            <a:avLst/>
          </a:prstGeom>
        </p:spPr>
        <p:txBody>
          <a:bodyPr wrap="square" lIns="0" tIns="0" rIns="0" bIns="0">
            <a:spAutoFit/>
          </a:bodyPr>
          <a:lstStyle>
            <a:lvl1pPr algn="ctr">
              <a:defRPr sz="3200">
                <a:solidFill>
                  <a:schemeClr val="bg1"/>
                </a:solidFill>
                <a:latin typeface="Calibri Light" panose="020F0302020204030204" pitchFamily="34" charset="0"/>
                <a:cs typeface="Calibri Light" panose="020F0302020204030204" pitchFamily="34" charset="0"/>
              </a:defRPr>
            </a:lvl1pPr>
          </a:lstStyle>
          <a:p>
            <a:r>
              <a:rPr lang="en-US"/>
              <a:t>Click to edit Master title style</a:t>
            </a:r>
            <a:endParaRPr dirty="0"/>
          </a:p>
        </p:txBody>
      </p:sp>
      <p:sp>
        <p:nvSpPr>
          <p:cNvPr id="19" name="Footer Text">
            <a:extLst>
              <a:ext uri="{FF2B5EF4-FFF2-40B4-BE49-F238E27FC236}">
                <a16:creationId xmlns:a16="http://schemas.microsoft.com/office/drawing/2014/main" id="{1D2BDCE8-B66B-43A9-A04C-156C93DB62B2}"/>
              </a:ext>
            </a:extLst>
          </p:cNvPr>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pPr marL="12700">
              <a:lnSpc>
                <a:spcPts val="1585"/>
              </a:lnSpc>
            </a:pPr>
            <a:r>
              <a:rPr lang="en-US"/>
              <a:t>ALASKA DEPARTMENT OF LABOR &amp; WORKFORCE DEVELOPMENT   Cathy Muñoz, Commissioner</a:t>
            </a:r>
            <a:endParaRPr lang="en-US" dirty="0"/>
          </a:p>
        </p:txBody>
      </p:sp>
      <p:sp>
        <p:nvSpPr>
          <p:cNvPr id="28" name="Page #">
            <a:extLst>
              <a:ext uri="{FF2B5EF4-FFF2-40B4-BE49-F238E27FC236}">
                <a16:creationId xmlns:a16="http://schemas.microsoft.com/office/drawing/2014/main" id="{F3AC024E-A7B0-49FF-AF1B-0CF2FAB009E8}"/>
              </a:ext>
            </a:extLst>
          </p:cNvPr>
          <p:cNvSpPr>
            <a:spLocks noGrp="1"/>
          </p:cNvSpPr>
          <p:nvPr>
            <p:ph type="sldNum" sz="quarter" idx="7"/>
          </p:nvPr>
        </p:nvSpPr>
        <p:spPr bwMode="ltGray">
          <a:xfrm>
            <a:off x="11658600" y="6314199"/>
            <a:ext cx="440941" cy="162801"/>
          </a:xfrm>
          <a:prstGeom prst="rect">
            <a:avLst/>
          </a:prstGeom>
        </p:spPr>
        <p:txBody>
          <a:bodyPr wrap="square" lIns="0" tIns="0" rIns="0" bIns="0">
            <a:spAutoFit/>
          </a:bodyPr>
          <a:lstStyle>
            <a:lvl1pPr algn="r">
              <a:defRPr sz="1400" b="0" i="0">
                <a:solidFill>
                  <a:schemeClr val="bg1"/>
                </a:solidFill>
                <a:latin typeface="Calibri Light" panose="020F0302020204030204" pitchFamily="34" charset="0"/>
                <a:cs typeface="Calibri Light" panose="020F0302020204030204" pitchFamily="34" charset="0"/>
              </a:defRPr>
            </a:lvl1pPr>
          </a:lstStyle>
          <a:p>
            <a:pPr marL="25400">
              <a:lnSpc>
                <a:spcPts val="1240"/>
              </a:lnSpc>
            </a:pPr>
            <a:fld id="{81D60167-4931-47E6-BA6A-407CBD079E47}" type="slidenum">
              <a:rPr lang="en-US" smtClean="0"/>
              <a:pPr marL="25400">
                <a:lnSpc>
                  <a:spcPts val="1240"/>
                </a:lnSpc>
              </a:pPr>
              <a:t>‹#›</a:t>
            </a:fld>
            <a:endParaRPr lang="en-US" dirty="0"/>
          </a:p>
        </p:txBody>
      </p:sp>
      <p:sp>
        <p:nvSpPr>
          <p:cNvPr id="29" name="Date Placeholder 6">
            <a:extLst>
              <a:ext uri="{FF2B5EF4-FFF2-40B4-BE49-F238E27FC236}">
                <a16:creationId xmlns:a16="http://schemas.microsoft.com/office/drawing/2014/main" id="{5F996615-9547-4433-91A7-674F31009BEC}"/>
              </a:ext>
            </a:extLst>
          </p:cNvPr>
          <p:cNvSpPr>
            <a:spLocks noGrp="1"/>
          </p:cNvSpPr>
          <p:nvPr>
            <p:ph type="dt" sz="half" idx="2"/>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221A419A-FAFF-4D32-9E1D-BA55AD8F795A}" type="datetime1">
              <a:rPr lang="en-US" smtClean="0"/>
              <a:t>11/12/2025</a:t>
            </a:fld>
            <a:endParaRPr lang="en-US" dirty="0"/>
          </a:p>
        </p:txBody>
      </p:sp>
    </p:spTree>
    <p:extLst>
      <p:ext uri="{BB962C8B-B14F-4D97-AF65-F5344CB8AC3E}">
        <p14:creationId xmlns:p14="http://schemas.microsoft.com/office/powerpoint/2010/main" val="2913659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209705" y="1295403"/>
            <a:ext cx="11438263" cy="338554"/>
          </a:xfrm>
        </p:spPr>
        <p:txBody>
          <a:bodyPr lIns="0" tIns="0" rIns="0" bIns="0"/>
          <a:lstStyle>
            <a:lvl1pPr>
              <a:defRPr sz="2200" b="0" i="0">
                <a:solidFill>
                  <a:schemeClr val="tx1"/>
                </a:solidFill>
                <a:latin typeface="Calibri Light" panose="020F0302020204030204" pitchFamily="34" charset="0"/>
                <a:cs typeface="Calibri Light" panose="020F0302020204030204" pitchFamily="34" charset="0"/>
              </a:defRPr>
            </a:lvl1pPr>
          </a:lstStyle>
          <a:p>
            <a:pPr lvl="0"/>
            <a:r>
              <a:rPr lang="en-US"/>
              <a:t>Click to edit Master text styles</a:t>
            </a:r>
          </a:p>
        </p:txBody>
      </p:sp>
      <p:sp>
        <p:nvSpPr>
          <p:cNvPr id="7" name="Footer Text">
            <a:extLst>
              <a:ext uri="{FF2B5EF4-FFF2-40B4-BE49-F238E27FC236}">
                <a16:creationId xmlns:a16="http://schemas.microsoft.com/office/drawing/2014/main" id="{4FAD1833-CBF9-44A4-959B-B636B1CB7E6B}"/>
              </a:ext>
            </a:extLst>
          </p:cNvPr>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pPr marL="12700">
              <a:lnSpc>
                <a:spcPts val="1585"/>
              </a:lnSpc>
            </a:pPr>
            <a:r>
              <a:rPr lang="en-US"/>
              <a:t>ALASKA DEPARTMENT OF LABOR &amp; WORKFORCE DEVELOPMENT   Cathy Muñoz, Commissioner</a:t>
            </a:r>
            <a:endParaRPr lang="en-US" dirty="0"/>
          </a:p>
        </p:txBody>
      </p:sp>
      <p:sp>
        <p:nvSpPr>
          <p:cNvPr id="13" name="Date Placeholder 6">
            <a:extLst>
              <a:ext uri="{FF2B5EF4-FFF2-40B4-BE49-F238E27FC236}">
                <a16:creationId xmlns:a16="http://schemas.microsoft.com/office/drawing/2014/main" id="{95533DA7-4F28-41A3-A743-E0C9904E588C}"/>
              </a:ext>
            </a:extLst>
          </p:cNvPr>
          <p:cNvSpPr>
            <a:spLocks noGrp="1"/>
          </p:cNvSpPr>
          <p:nvPr>
            <p:ph type="dt" sz="half" idx="2"/>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0ABACED5-2E90-4741-B289-C2068687C05C}" type="datetime1">
              <a:rPr lang="en-US" smtClean="0"/>
              <a:t>11/12/2025</a:t>
            </a:fld>
            <a:endParaRPr lang="en-US" dirty="0"/>
          </a:p>
        </p:txBody>
      </p:sp>
      <p:sp>
        <p:nvSpPr>
          <p:cNvPr id="14" name="Page #">
            <a:extLst>
              <a:ext uri="{FF2B5EF4-FFF2-40B4-BE49-F238E27FC236}">
                <a16:creationId xmlns:a16="http://schemas.microsoft.com/office/drawing/2014/main" id="{F8A53675-A655-4334-9B87-B51DDFC8DB90}"/>
              </a:ext>
            </a:extLst>
          </p:cNvPr>
          <p:cNvSpPr>
            <a:spLocks noGrp="1"/>
          </p:cNvSpPr>
          <p:nvPr>
            <p:ph type="sldNum" sz="quarter" idx="7"/>
          </p:nvPr>
        </p:nvSpPr>
        <p:spPr bwMode="ltGray">
          <a:xfrm>
            <a:off x="11658600" y="6314199"/>
            <a:ext cx="440941" cy="162801"/>
          </a:xfrm>
          <a:prstGeom prst="rect">
            <a:avLst/>
          </a:prstGeom>
        </p:spPr>
        <p:txBody>
          <a:bodyPr wrap="square" lIns="0" tIns="0" rIns="0" bIns="0">
            <a:spAutoFit/>
          </a:bodyPr>
          <a:lstStyle>
            <a:lvl1pPr algn="r">
              <a:defRPr sz="1400" b="0" i="0">
                <a:solidFill>
                  <a:schemeClr val="bg1"/>
                </a:solidFill>
                <a:latin typeface="Calibri Light" panose="020F0302020204030204" pitchFamily="34" charset="0"/>
                <a:cs typeface="Calibri Light" panose="020F0302020204030204" pitchFamily="34" charset="0"/>
              </a:defRPr>
            </a:lvl1pPr>
          </a:lstStyle>
          <a:p>
            <a:pPr marL="25400">
              <a:lnSpc>
                <a:spcPts val="1240"/>
              </a:lnSpc>
            </a:pPr>
            <a:fld id="{81D60167-4931-47E6-BA6A-407CBD079E47}" type="slidenum">
              <a:rPr lang="en-US" smtClean="0"/>
              <a:pPr marL="25400">
                <a:lnSpc>
                  <a:spcPts val="1240"/>
                </a:lnSpc>
              </a:pPr>
              <a:t>‹#›</a:t>
            </a:fld>
            <a:endParaRPr lang="en-US" dirty="0"/>
          </a:p>
        </p:txBody>
      </p:sp>
      <p:sp>
        <p:nvSpPr>
          <p:cNvPr id="15" name="Holder 2">
            <a:extLst>
              <a:ext uri="{FF2B5EF4-FFF2-40B4-BE49-F238E27FC236}">
                <a16:creationId xmlns:a16="http://schemas.microsoft.com/office/drawing/2014/main" id="{25C83796-1882-4ADE-944A-FC01A6B5CAAF}"/>
              </a:ext>
            </a:extLst>
          </p:cNvPr>
          <p:cNvSpPr>
            <a:spLocks noGrp="1"/>
          </p:cNvSpPr>
          <p:nvPr>
            <p:ph type="title"/>
          </p:nvPr>
        </p:nvSpPr>
        <p:spPr>
          <a:xfrm>
            <a:off x="259319" y="196334"/>
            <a:ext cx="11444765" cy="492443"/>
          </a:xfrm>
        </p:spPr>
        <p:txBody>
          <a:bodyPr lIns="0" tIns="0" rIns="0" bIns="0"/>
          <a:lstStyle>
            <a:lvl1pPr>
              <a:defRPr sz="3200" b="1" i="0">
                <a:solidFill>
                  <a:schemeClr val="tx2"/>
                </a:solidFill>
                <a:latin typeface="Calibri Light" panose="020F0302020204030204" pitchFamily="34" charset="0"/>
                <a:cs typeface="Calibri Light" panose="020F0302020204030204" pitchFamily="34" charset="0"/>
              </a:defRPr>
            </a:lvl1pPr>
          </a:lstStyle>
          <a:p>
            <a:r>
              <a:rPr lang="en-US"/>
              <a:t>Click to edit Master title style</a:t>
            </a:r>
            <a:endParaRPr dirty="0"/>
          </a:p>
        </p:txBody>
      </p:sp>
    </p:spTree>
    <p:extLst>
      <p:ext uri="{BB962C8B-B14F-4D97-AF65-F5344CB8AC3E}">
        <p14:creationId xmlns:p14="http://schemas.microsoft.com/office/powerpoint/2010/main" val="2855318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259319" y="196334"/>
            <a:ext cx="11444765" cy="492443"/>
          </a:xfrm>
        </p:spPr>
        <p:txBody>
          <a:bodyPr lIns="0" tIns="0" rIns="0" bIns="0"/>
          <a:lstStyle>
            <a:lvl1pPr>
              <a:defRPr sz="3200" b="1" i="0">
                <a:solidFill>
                  <a:schemeClr val="tx2"/>
                </a:solidFill>
                <a:latin typeface="Calibri Light" panose="020F0302020204030204" pitchFamily="34" charset="0"/>
                <a:cs typeface="Calibri Light" panose="020F0302020204030204" pitchFamily="34" charset="0"/>
              </a:defRPr>
            </a:lvl1pPr>
          </a:lstStyle>
          <a:p>
            <a:r>
              <a:rPr lang="en-US"/>
              <a:t>Click to edit Master title style</a:t>
            </a:r>
            <a:endParaRPr dirty="0"/>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7" name="Holder 7"/>
          <p:cNvSpPr>
            <a:spLocks noGrp="1"/>
          </p:cNvSpPr>
          <p:nvPr>
            <p:ph type="sldNum" sz="quarter" idx="7"/>
          </p:nvPr>
        </p:nvSpPr>
        <p:spPr>
          <a:xfrm>
            <a:off x="15421530" y="6264598"/>
            <a:ext cx="587921" cy="156068"/>
          </a:xfrm>
          <a:prstGeom prst="rect">
            <a:avLst/>
          </a:prstGeom>
        </p:spPr>
        <p:txBody>
          <a:bodyPr lIns="0" tIns="0" rIns="0" bIns="0"/>
          <a:lstStyle>
            <a:lvl1pPr>
              <a:defRPr sz="1200" b="0" i="0">
                <a:solidFill>
                  <a:schemeClr val="bg1"/>
                </a:solidFill>
                <a:latin typeface="Calibri"/>
                <a:cs typeface="Calibri"/>
              </a:defRPr>
            </a:lvl1pPr>
          </a:lstStyle>
          <a:p>
            <a:pPr marL="25400">
              <a:lnSpc>
                <a:spcPts val="1240"/>
              </a:lnSpc>
            </a:pPr>
            <a:fld id="{81D60167-4931-47E6-BA6A-407CBD079E47}" type="slidenum">
              <a:rPr lang="en-US" smtClean="0"/>
              <a:pPr marL="25400">
                <a:lnSpc>
                  <a:spcPts val="1240"/>
                </a:lnSpc>
              </a:pPr>
              <a:t>‹#›</a:t>
            </a:fld>
            <a:endParaRPr lang="en-US" dirty="0"/>
          </a:p>
        </p:txBody>
      </p:sp>
      <p:sp>
        <p:nvSpPr>
          <p:cNvPr id="10" name="Footer Text">
            <a:extLst>
              <a:ext uri="{FF2B5EF4-FFF2-40B4-BE49-F238E27FC236}">
                <a16:creationId xmlns:a16="http://schemas.microsoft.com/office/drawing/2014/main" id="{9B53E400-22C2-4FE3-B45B-3F56E2177709}"/>
              </a:ext>
            </a:extLst>
          </p:cNvPr>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pPr marL="12700">
              <a:lnSpc>
                <a:spcPts val="1585"/>
              </a:lnSpc>
            </a:pPr>
            <a:r>
              <a:rPr lang="en-US"/>
              <a:t>ALASKA DEPARTMENT OF LABOR &amp; WORKFORCE DEVELOPMENT   Cathy Muñoz, Commissioner</a:t>
            </a:r>
            <a:endParaRPr lang="en-US" dirty="0"/>
          </a:p>
        </p:txBody>
      </p:sp>
      <p:sp>
        <p:nvSpPr>
          <p:cNvPr id="14" name="Date Placeholder 6">
            <a:extLst>
              <a:ext uri="{FF2B5EF4-FFF2-40B4-BE49-F238E27FC236}">
                <a16:creationId xmlns:a16="http://schemas.microsoft.com/office/drawing/2014/main" id="{7423B1BB-AD68-4E7A-9AA4-5CD8EEAAA643}"/>
              </a:ext>
            </a:extLst>
          </p:cNvPr>
          <p:cNvSpPr>
            <a:spLocks noGrp="1"/>
          </p:cNvSpPr>
          <p:nvPr>
            <p:ph type="dt" sz="half" idx="10"/>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75FECB01-D0AD-407D-9C26-6A15767F1D2F}" type="datetime1">
              <a:rPr lang="en-US" smtClean="0"/>
              <a:t>11/12/2025</a:t>
            </a:fld>
            <a:endParaRPr lang="en-US" dirty="0"/>
          </a:p>
        </p:txBody>
      </p:sp>
      <p:sp>
        <p:nvSpPr>
          <p:cNvPr id="16" name="Page #">
            <a:extLst>
              <a:ext uri="{FF2B5EF4-FFF2-40B4-BE49-F238E27FC236}">
                <a16:creationId xmlns:a16="http://schemas.microsoft.com/office/drawing/2014/main" id="{A2F79EDA-A112-4365-B350-D556C837A84F}"/>
              </a:ext>
            </a:extLst>
          </p:cNvPr>
          <p:cNvSpPr txBox="1">
            <a:spLocks/>
          </p:cNvSpPr>
          <p:nvPr/>
        </p:nvSpPr>
        <p:spPr bwMode="ltGray">
          <a:xfrm>
            <a:off x="11658600" y="6314199"/>
            <a:ext cx="440941" cy="162801"/>
          </a:xfrm>
          <a:prstGeom prst="rect">
            <a:avLst/>
          </a:prstGeom>
        </p:spPr>
        <p:txBody>
          <a:bodyPr wrap="square" lIns="0" tIns="0" rIns="0" bIns="0">
            <a:spAutoFit/>
          </a:bodyPr>
          <a:lstStyle>
            <a:defPPr>
              <a:defRPr lang="en-US"/>
            </a:defPPr>
            <a:lvl1pPr marL="0" algn="r" defTabSz="914400" rtl="0" eaLnBrk="1" latinLnBrk="0" hangingPunct="1">
              <a:defRPr sz="1400" b="0" i="0" kern="1200">
                <a:solidFill>
                  <a:schemeClr val="bg1"/>
                </a:solidFill>
                <a:latin typeface="Calibri Light" panose="020F0302020204030204" pitchFamily="34" charset="0"/>
                <a:ea typeface="+mn-ea"/>
                <a:cs typeface="Calibri Light" panose="020F03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nSpc>
                <a:spcPts val="1240"/>
              </a:lnSpc>
            </a:pPr>
            <a:fld id="{81D60167-4931-47E6-BA6A-407CBD079E47}" type="slidenum">
              <a:rPr lang="en-US" smtClean="0"/>
              <a:pPr marL="25400">
                <a:lnSpc>
                  <a:spcPts val="1240"/>
                </a:lnSpc>
              </a:pPr>
              <a:t>‹#›</a:t>
            </a:fld>
            <a:endParaRPr lang="en-US" dirty="0"/>
          </a:p>
        </p:txBody>
      </p:sp>
    </p:spTree>
    <p:extLst>
      <p:ext uri="{BB962C8B-B14F-4D97-AF65-F5344CB8AC3E}">
        <p14:creationId xmlns:p14="http://schemas.microsoft.com/office/powerpoint/2010/main" val="1700507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259319" y="196334"/>
            <a:ext cx="11444765" cy="492443"/>
          </a:xfrm>
        </p:spPr>
        <p:txBody>
          <a:bodyPr lIns="0" tIns="0" rIns="0" bIns="0"/>
          <a:lstStyle>
            <a:lvl1pPr>
              <a:defRPr sz="3200" b="1" i="0">
                <a:solidFill>
                  <a:schemeClr val="tx2"/>
                </a:solidFill>
                <a:latin typeface="Calibri Light" panose="020F0302020204030204" pitchFamily="34" charset="0"/>
                <a:cs typeface="Calibri Light" panose="020F0302020204030204" pitchFamily="34" charset="0"/>
              </a:defRPr>
            </a:lvl1pPr>
          </a:lstStyle>
          <a:p>
            <a:r>
              <a:rPr lang="en-US"/>
              <a:t>Click to edit Master title style</a:t>
            </a:r>
            <a:endParaRPr dirty="0"/>
          </a:p>
        </p:txBody>
      </p:sp>
      <p:sp>
        <p:nvSpPr>
          <p:cNvPr id="5" name="Holder 5"/>
          <p:cNvSpPr>
            <a:spLocks noGrp="1"/>
          </p:cNvSpPr>
          <p:nvPr>
            <p:ph type="sldNum" sz="quarter" idx="7"/>
          </p:nvPr>
        </p:nvSpPr>
        <p:spPr>
          <a:xfrm>
            <a:off x="15421530" y="6264598"/>
            <a:ext cx="587921" cy="156068"/>
          </a:xfrm>
          <a:prstGeom prst="rect">
            <a:avLst/>
          </a:prstGeom>
        </p:spPr>
        <p:txBody>
          <a:bodyPr lIns="0" tIns="0" rIns="0" bIns="0"/>
          <a:lstStyle>
            <a:lvl1pPr>
              <a:defRPr sz="1200" b="0" i="0">
                <a:solidFill>
                  <a:schemeClr val="bg1"/>
                </a:solidFill>
                <a:latin typeface="Calibri"/>
                <a:cs typeface="Calibri"/>
              </a:defRPr>
            </a:lvl1pPr>
          </a:lstStyle>
          <a:p>
            <a:pPr marL="25400">
              <a:lnSpc>
                <a:spcPts val="1240"/>
              </a:lnSpc>
            </a:pPr>
            <a:fld id="{81D60167-4931-47E6-BA6A-407CBD079E47}" type="slidenum">
              <a:rPr lang="en-US" smtClean="0"/>
              <a:pPr marL="25400">
                <a:lnSpc>
                  <a:spcPts val="1240"/>
                </a:lnSpc>
              </a:pPr>
              <a:t>‹#›</a:t>
            </a:fld>
            <a:endParaRPr lang="en-US" dirty="0"/>
          </a:p>
        </p:txBody>
      </p:sp>
      <p:sp>
        <p:nvSpPr>
          <p:cNvPr id="8" name="Footer Text">
            <a:extLst>
              <a:ext uri="{FF2B5EF4-FFF2-40B4-BE49-F238E27FC236}">
                <a16:creationId xmlns:a16="http://schemas.microsoft.com/office/drawing/2014/main" id="{74BAF11B-FC1F-45EF-8FCC-8B6E8E13BC05}"/>
              </a:ext>
            </a:extLst>
          </p:cNvPr>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pPr marL="12700">
              <a:lnSpc>
                <a:spcPts val="1585"/>
              </a:lnSpc>
            </a:pPr>
            <a:r>
              <a:rPr lang="en-US"/>
              <a:t>ALASKA DEPARTMENT OF LABOR &amp; WORKFORCE DEVELOPMENT   Cathy Muñoz, Commissioner</a:t>
            </a:r>
            <a:endParaRPr lang="en-US" dirty="0"/>
          </a:p>
        </p:txBody>
      </p:sp>
      <p:sp>
        <p:nvSpPr>
          <p:cNvPr id="12" name="Date Placeholder 6">
            <a:extLst>
              <a:ext uri="{FF2B5EF4-FFF2-40B4-BE49-F238E27FC236}">
                <a16:creationId xmlns:a16="http://schemas.microsoft.com/office/drawing/2014/main" id="{FCA83419-B8BE-4548-A76D-FBA83AF1500A}"/>
              </a:ext>
            </a:extLst>
          </p:cNvPr>
          <p:cNvSpPr>
            <a:spLocks noGrp="1"/>
          </p:cNvSpPr>
          <p:nvPr>
            <p:ph type="dt" sz="half" idx="2"/>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7B67E784-5DDA-4391-B531-09E08FE63F28}" type="datetime1">
              <a:rPr lang="en-US" smtClean="0"/>
              <a:t>11/12/2025</a:t>
            </a:fld>
            <a:endParaRPr lang="en-US" dirty="0"/>
          </a:p>
        </p:txBody>
      </p:sp>
      <p:sp>
        <p:nvSpPr>
          <p:cNvPr id="15" name="Page #">
            <a:extLst>
              <a:ext uri="{FF2B5EF4-FFF2-40B4-BE49-F238E27FC236}">
                <a16:creationId xmlns:a16="http://schemas.microsoft.com/office/drawing/2014/main" id="{B1A0B74E-591A-4439-8B0D-FCAB666125E9}"/>
              </a:ext>
            </a:extLst>
          </p:cNvPr>
          <p:cNvSpPr txBox="1">
            <a:spLocks/>
          </p:cNvSpPr>
          <p:nvPr/>
        </p:nvSpPr>
        <p:spPr bwMode="ltGray">
          <a:xfrm>
            <a:off x="11658600" y="6314199"/>
            <a:ext cx="440941" cy="162801"/>
          </a:xfrm>
          <a:prstGeom prst="rect">
            <a:avLst/>
          </a:prstGeom>
        </p:spPr>
        <p:txBody>
          <a:bodyPr wrap="square" lIns="0" tIns="0" rIns="0" bIns="0">
            <a:spAutoFit/>
          </a:bodyPr>
          <a:lstStyle>
            <a:defPPr>
              <a:defRPr lang="en-US"/>
            </a:defPPr>
            <a:lvl1pPr marL="0" algn="r" defTabSz="914400" rtl="0" eaLnBrk="1" latinLnBrk="0" hangingPunct="1">
              <a:defRPr sz="1400" b="0" i="0" kern="1200">
                <a:solidFill>
                  <a:schemeClr val="bg1"/>
                </a:solidFill>
                <a:latin typeface="Calibri Light" panose="020F0302020204030204" pitchFamily="34" charset="0"/>
                <a:ea typeface="+mn-ea"/>
                <a:cs typeface="Calibri Light" panose="020F03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nSpc>
                <a:spcPts val="1240"/>
              </a:lnSpc>
            </a:pPr>
            <a:fld id="{81D60167-4931-47E6-BA6A-407CBD079E47}" type="slidenum">
              <a:rPr lang="en-US" smtClean="0"/>
              <a:pPr marL="25400">
                <a:lnSpc>
                  <a:spcPts val="1240"/>
                </a:lnSpc>
              </a:pPr>
              <a:t>‹#›</a:t>
            </a:fld>
            <a:endParaRPr lang="en-US" dirty="0"/>
          </a:p>
        </p:txBody>
      </p:sp>
    </p:spTree>
    <p:extLst>
      <p:ext uri="{BB962C8B-B14F-4D97-AF65-F5344CB8AC3E}">
        <p14:creationId xmlns:p14="http://schemas.microsoft.com/office/powerpoint/2010/main" val="1039858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4" name="Holder 4"/>
          <p:cNvSpPr>
            <a:spLocks noGrp="1"/>
          </p:cNvSpPr>
          <p:nvPr>
            <p:ph type="sldNum" sz="quarter" idx="7"/>
          </p:nvPr>
        </p:nvSpPr>
        <p:spPr>
          <a:xfrm>
            <a:off x="15421530" y="6264598"/>
            <a:ext cx="587921" cy="156068"/>
          </a:xfrm>
          <a:prstGeom prst="rect">
            <a:avLst/>
          </a:prstGeom>
        </p:spPr>
        <p:txBody>
          <a:bodyPr lIns="0" tIns="0" rIns="0" bIns="0"/>
          <a:lstStyle>
            <a:lvl1pPr>
              <a:defRPr sz="1200" b="0" i="0">
                <a:solidFill>
                  <a:schemeClr val="bg1"/>
                </a:solidFill>
                <a:latin typeface="Calibri"/>
                <a:cs typeface="Calibri"/>
              </a:defRPr>
            </a:lvl1pPr>
          </a:lstStyle>
          <a:p>
            <a:pPr marL="25400">
              <a:lnSpc>
                <a:spcPts val="1240"/>
              </a:lnSpc>
            </a:pPr>
            <a:fld id="{81D60167-4931-47E6-BA6A-407CBD079E47}" type="slidenum">
              <a:rPr lang="en-US" smtClean="0"/>
              <a:pPr marL="25400">
                <a:lnSpc>
                  <a:spcPts val="1240"/>
                </a:lnSpc>
              </a:pPr>
              <a:t>‹#›</a:t>
            </a:fld>
            <a:endParaRPr lang="en-US" dirty="0"/>
          </a:p>
        </p:txBody>
      </p:sp>
      <p:sp>
        <p:nvSpPr>
          <p:cNvPr id="7" name="Footer Text">
            <a:extLst>
              <a:ext uri="{FF2B5EF4-FFF2-40B4-BE49-F238E27FC236}">
                <a16:creationId xmlns:a16="http://schemas.microsoft.com/office/drawing/2014/main" id="{9AF293B4-3B18-4C2A-912F-B4808942D9FE}"/>
              </a:ext>
            </a:extLst>
          </p:cNvPr>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pPr marL="12700">
              <a:lnSpc>
                <a:spcPts val="1585"/>
              </a:lnSpc>
            </a:pPr>
            <a:r>
              <a:rPr lang="en-US"/>
              <a:t>ALASKA DEPARTMENT OF LABOR &amp; WORKFORCE DEVELOPMENT   Cathy Muñoz, Commissioner</a:t>
            </a:r>
            <a:endParaRPr lang="en-US" dirty="0"/>
          </a:p>
        </p:txBody>
      </p:sp>
      <p:sp>
        <p:nvSpPr>
          <p:cNvPr id="11" name="Date Placeholder 6">
            <a:extLst>
              <a:ext uri="{FF2B5EF4-FFF2-40B4-BE49-F238E27FC236}">
                <a16:creationId xmlns:a16="http://schemas.microsoft.com/office/drawing/2014/main" id="{5A827D80-9D86-43F8-84D2-6AC395B29E9F}"/>
              </a:ext>
            </a:extLst>
          </p:cNvPr>
          <p:cNvSpPr>
            <a:spLocks noGrp="1"/>
          </p:cNvSpPr>
          <p:nvPr>
            <p:ph type="dt" sz="half" idx="2"/>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5687F148-2397-4A10-82FF-8B1E0A63390A}" type="datetime1">
              <a:rPr lang="en-US" smtClean="0"/>
              <a:t>11/12/2025</a:t>
            </a:fld>
            <a:endParaRPr lang="en-US" dirty="0"/>
          </a:p>
        </p:txBody>
      </p:sp>
      <p:sp>
        <p:nvSpPr>
          <p:cNvPr id="13" name="Page #">
            <a:extLst>
              <a:ext uri="{FF2B5EF4-FFF2-40B4-BE49-F238E27FC236}">
                <a16:creationId xmlns:a16="http://schemas.microsoft.com/office/drawing/2014/main" id="{41A462AA-F9EF-4B56-B257-3710EBAEDF70}"/>
              </a:ext>
            </a:extLst>
          </p:cNvPr>
          <p:cNvSpPr txBox="1">
            <a:spLocks/>
          </p:cNvSpPr>
          <p:nvPr/>
        </p:nvSpPr>
        <p:spPr bwMode="ltGray">
          <a:xfrm>
            <a:off x="11658600" y="6314199"/>
            <a:ext cx="440941" cy="162801"/>
          </a:xfrm>
          <a:prstGeom prst="rect">
            <a:avLst/>
          </a:prstGeom>
        </p:spPr>
        <p:txBody>
          <a:bodyPr wrap="square" lIns="0" tIns="0" rIns="0" bIns="0">
            <a:spAutoFit/>
          </a:bodyPr>
          <a:lstStyle>
            <a:defPPr>
              <a:defRPr lang="en-US"/>
            </a:defPPr>
            <a:lvl1pPr marL="0" algn="r" defTabSz="914400" rtl="0" eaLnBrk="1" latinLnBrk="0" hangingPunct="1">
              <a:defRPr sz="1400" b="0" i="0" kern="1200">
                <a:solidFill>
                  <a:schemeClr val="bg1"/>
                </a:solidFill>
                <a:latin typeface="Calibri Light" panose="020F0302020204030204" pitchFamily="34" charset="0"/>
                <a:ea typeface="+mn-ea"/>
                <a:cs typeface="Calibri Light" panose="020F03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nSpc>
                <a:spcPts val="1240"/>
              </a:lnSpc>
            </a:pPr>
            <a:fld id="{81D60167-4931-47E6-BA6A-407CBD079E47}" type="slidenum">
              <a:rPr lang="en-US" smtClean="0"/>
              <a:pPr marL="25400">
                <a:lnSpc>
                  <a:spcPts val="1240"/>
                </a:lnSpc>
              </a:pPr>
              <a:t>‹#›</a:t>
            </a:fld>
            <a:endParaRPr lang="en-US" dirty="0"/>
          </a:p>
        </p:txBody>
      </p:sp>
    </p:spTree>
    <p:extLst>
      <p:ext uri="{BB962C8B-B14F-4D97-AF65-F5344CB8AC3E}">
        <p14:creationId xmlns:p14="http://schemas.microsoft.com/office/powerpoint/2010/main" val="19117356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Blue Bottom Bar"/>
          <p:cNvSpPr/>
          <p:nvPr/>
        </p:nvSpPr>
        <p:spPr>
          <a:xfrm>
            <a:off x="0" y="6162083"/>
            <a:ext cx="12188952" cy="695918"/>
          </a:xfrm>
          <a:custGeom>
            <a:avLst/>
            <a:gdLst/>
            <a:ahLst/>
            <a:cxnLst/>
            <a:rect l="l" t="t" r="r" b="b"/>
            <a:pathLst>
              <a:path w="9144000" h="914400">
                <a:moveTo>
                  <a:pt x="0" y="914399"/>
                </a:moveTo>
                <a:lnTo>
                  <a:pt x="9144000" y="914399"/>
                </a:lnTo>
                <a:lnTo>
                  <a:pt x="9144000" y="0"/>
                </a:lnTo>
                <a:lnTo>
                  <a:pt x="0" y="0"/>
                </a:lnTo>
                <a:lnTo>
                  <a:pt x="0" y="914399"/>
                </a:lnTo>
                <a:close/>
              </a:path>
            </a:pathLst>
          </a:custGeom>
          <a:solidFill>
            <a:srgbClr val="1F497D"/>
          </a:solidFill>
        </p:spPr>
        <p:txBody>
          <a:bodyPr wrap="square" lIns="0" tIns="0" rIns="0" bIns="0" rtlCol="0"/>
          <a:lstStyle/>
          <a:p>
            <a:endParaRPr sz="1800" b="0" dirty="0">
              <a:latin typeface="Calibri Light" panose="020F0302020204030204" pitchFamily="34" charset="0"/>
              <a:cs typeface="Calibri Light" panose="020F0302020204030204" pitchFamily="34" charset="0"/>
            </a:endParaRPr>
          </a:p>
        </p:txBody>
      </p:sp>
      <p:sp>
        <p:nvSpPr>
          <p:cNvPr id="17" name="Top Gold Line"/>
          <p:cNvSpPr/>
          <p:nvPr/>
        </p:nvSpPr>
        <p:spPr>
          <a:xfrm>
            <a:off x="0" y="682967"/>
            <a:ext cx="12192000" cy="0"/>
          </a:xfrm>
          <a:custGeom>
            <a:avLst/>
            <a:gdLst/>
            <a:ahLst/>
            <a:cxnLst/>
            <a:rect l="l" t="t" r="r" b="b"/>
            <a:pathLst>
              <a:path w="9144000">
                <a:moveTo>
                  <a:pt x="0" y="0"/>
                </a:moveTo>
                <a:lnTo>
                  <a:pt x="9144000" y="0"/>
                </a:lnTo>
              </a:path>
            </a:pathLst>
          </a:custGeom>
          <a:ln w="38100">
            <a:solidFill>
              <a:srgbClr val="FFC000"/>
            </a:solidFill>
          </a:ln>
        </p:spPr>
        <p:txBody>
          <a:bodyPr wrap="square" lIns="0" tIns="0" rIns="0" bIns="0" rtlCol="0"/>
          <a:lstStyle/>
          <a:p>
            <a:endParaRPr sz="1800" dirty="0">
              <a:latin typeface="Calibri Light" panose="020F0302020204030204" pitchFamily="34" charset="0"/>
              <a:cs typeface="Calibri Light" panose="020F0302020204030204" pitchFamily="34" charset="0"/>
            </a:endParaRPr>
          </a:p>
        </p:txBody>
      </p:sp>
      <p:sp>
        <p:nvSpPr>
          <p:cNvPr id="21" name="Bottom Gold Line"/>
          <p:cNvSpPr/>
          <p:nvPr/>
        </p:nvSpPr>
        <p:spPr>
          <a:xfrm>
            <a:off x="0" y="6131243"/>
            <a:ext cx="12188952" cy="45719"/>
          </a:xfrm>
          <a:custGeom>
            <a:avLst/>
            <a:gdLst/>
            <a:ahLst/>
            <a:cxnLst/>
            <a:rect l="l" t="t" r="r" b="b"/>
            <a:pathLst>
              <a:path w="9144000" h="38100">
                <a:moveTo>
                  <a:pt x="0" y="38100"/>
                </a:moveTo>
                <a:lnTo>
                  <a:pt x="9144000" y="38100"/>
                </a:lnTo>
                <a:lnTo>
                  <a:pt x="9144000" y="0"/>
                </a:lnTo>
                <a:lnTo>
                  <a:pt x="0" y="0"/>
                </a:lnTo>
                <a:lnTo>
                  <a:pt x="0" y="38100"/>
                </a:lnTo>
                <a:close/>
              </a:path>
            </a:pathLst>
          </a:custGeom>
          <a:solidFill>
            <a:srgbClr val="FFC000"/>
          </a:solidFill>
        </p:spPr>
        <p:txBody>
          <a:bodyPr wrap="square" lIns="0" tIns="0" rIns="0" bIns="0" rtlCol="0"/>
          <a:lstStyle/>
          <a:p>
            <a:endParaRPr sz="1800" dirty="0">
              <a:latin typeface="Calibri Light" panose="020F0302020204030204" pitchFamily="34" charset="0"/>
              <a:cs typeface="Calibri Light" panose="020F0302020204030204" pitchFamily="34" charset="0"/>
            </a:endParaRPr>
          </a:p>
        </p:txBody>
      </p:sp>
      <p:sp>
        <p:nvSpPr>
          <p:cNvPr id="2" name="Header"/>
          <p:cNvSpPr>
            <a:spLocks noGrp="1"/>
          </p:cNvSpPr>
          <p:nvPr>
            <p:ph type="title"/>
          </p:nvPr>
        </p:nvSpPr>
        <p:spPr>
          <a:xfrm>
            <a:off x="259319" y="196334"/>
            <a:ext cx="11444765" cy="369332"/>
          </a:xfrm>
          <a:prstGeom prst="rect">
            <a:avLst/>
          </a:prstGeom>
        </p:spPr>
        <p:txBody>
          <a:bodyPr wrap="square" lIns="0" tIns="0" rIns="0" bIns="0">
            <a:spAutoFit/>
          </a:bodyPr>
          <a:lstStyle>
            <a:lvl1pPr>
              <a:defRPr sz="2400" b="1" i="0">
                <a:solidFill>
                  <a:schemeClr val="bg1"/>
                </a:solidFill>
                <a:latin typeface="Calibri"/>
                <a:cs typeface="Calibri"/>
              </a:defRPr>
            </a:lvl1pPr>
          </a:lstStyle>
          <a:p>
            <a:endParaRPr dirty="0"/>
          </a:p>
        </p:txBody>
      </p:sp>
      <p:sp>
        <p:nvSpPr>
          <p:cNvPr id="3" name="Add Text Here"/>
          <p:cNvSpPr>
            <a:spLocks noGrp="1"/>
          </p:cNvSpPr>
          <p:nvPr>
            <p:ph type="body" idx="1"/>
          </p:nvPr>
        </p:nvSpPr>
        <p:spPr>
          <a:xfrm>
            <a:off x="290037" y="1447803"/>
            <a:ext cx="11438263" cy="276999"/>
          </a:xfrm>
          <a:prstGeom prst="rect">
            <a:avLst/>
          </a:prstGeom>
        </p:spPr>
        <p:txBody>
          <a:bodyPr wrap="square" lIns="0" tIns="0" rIns="0" bIns="0">
            <a:spAutoFit/>
          </a:bodyPr>
          <a:lstStyle>
            <a:lvl1pPr>
              <a:defRPr b="0" i="0">
                <a:solidFill>
                  <a:schemeClr val="tx1"/>
                </a:solidFill>
              </a:defRPr>
            </a:lvl1pPr>
          </a:lstStyle>
          <a:p>
            <a:endParaRPr dirty="0"/>
          </a:p>
        </p:txBody>
      </p:sp>
      <p:sp>
        <p:nvSpPr>
          <p:cNvPr id="4" name="Footer Text"/>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r>
              <a:rPr lang="en-US"/>
              <a:t>ALASKA DEPARTMENT OF LABOR &amp; WORKFORCE DEVELOPMENT   Cathy Muñoz, Commissioner</a:t>
            </a:r>
          </a:p>
        </p:txBody>
      </p:sp>
      <p:sp>
        <p:nvSpPr>
          <p:cNvPr id="7" name="Date Placeholder 6">
            <a:extLst>
              <a:ext uri="{FF2B5EF4-FFF2-40B4-BE49-F238E27FC236}">
                <a16:creationId xmlns:a16="http://schemas.microsoft.com/office/drawing/2014/main" id="{AA1EF05D-B8FD-4894-AE2E-CF6AD78C50C9}"/>
              </a:ext>
            </a:extLst>
          </p:cNvPr>
          <p:cNvSpPr>
            <a:spLocks noGrp="1"/>
          </p:cNvSpPr>
          <p:nvPr>
            <p:ph type="dt" sz="half" idx="2"/>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31D26BB0-B602-4C82-8437-755947C760D9}" type="datetime1">
              <a:rPr lang="en-US" smtClean="0"/>
              <a:t>11/12/2025</a:t>
            </a:fld>
            <a:endParaRPr lang="en-US"/>
          </a:p>
        </p:txBody>
      </p:sp>
      <p:grpSp>
        <p:nvGrpSpPr>
          <p:cNvPr id="26" name="Stars">
            <a:extLst>
              <a:ext uri="{FF2B5EF4-FFF2-40B4-BE49-F238E27FC236}">
                <a16:creationId xmlns:a16="http://schemas.microsoft.com/office/drawing/2014/main" id="{FFF7390F-9548-4250-911B-12BC51E99484}"/>
              </a:ext>
            </a:extLst>
          </p:cNvPr>
          <p:cNvGrpSpPr/>
          <p:nvPr/>
        </p:nvGrpSpPr>
        <p:grpSpPr bwMode="ltGray">
          <a:xfrm>
            <a:off x="10972800" y="6333261"/>
            <a:ext cx="533400" cy="76200"/>
            <a:chOff x="8458200" y="6096000"/>
            <a:chExt cx="533400" cy="76200"/>
          </a:xfrm>
        </p:grpSpPr>
        <p:sp>
          <p:nvSpPr>
            <p:cNvPr id="27" name="Star 1">
              <a:extLst>
                <a:ext uri="{FF2B5EF4-FFF2-40B4-BE49-F238E27FC236}">
                  <a16:creationId xmlns:a16="http://schemas.microsoft.com/office/drawing/2014/main" id="{5076A068-DC28-49F8-88AD-AAD558130B14}"/>
                </a:ext>
              </a:extLst>
            </p:cNvPr>
            <p:cNvSpPr/>
            <p:nvPr/>
          </p:nvSpPr>
          <p:spPr bwMode="ltGray">
            <a:xfrm>
              <a:off x="8458200" y="6096000"/>
              <a:ext cx="76200" cy="76200"/>
            </a:xfrm>
            <a:prstGeom prst="star5">
              <a:avLst/>
            </a:prstGeom>
            <a:solidFill>
              <a:srgbClr val="FFC000"/>
            </a:solidFill>
            <a:ln>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8" name="Star 2">
              <a:extLst>
                <a:ext uri="{FF2B5EF4-FFF2-40B4-BE49-F238E27FC236}">
                  <a16:creationId xmlns:a16="http://schemas.microsoft.com/office/drawing/2014/main" id="{7EAEFCEB-CE2A-4B8E-8A93-DADA205C5B01}"/>
                </a:ext>
              </a:extLst>
            </p:cNvPr>
            <p:cNvSpPr/>
            <p:nvPr/>
          </p:nvSpPr>
          <p:spPr bwMode="ltGray">
            <a:xfrm>
              <a:off x="8686800" y="6096000"/>
              <a:ext cx="76200" cy="76200"/>
            </a:xfrm>
            <a:prstGeom prst="star5">
              <a:avLst/>
            </a:prstGeom>
            <a:solidFill>
              <a:srgbClr val="FFC000"/>
            </a:solidFill>
            <a:ln>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9" name="Star 3">
              <a:extLst>
                <a:ext uri="{FF2B5EF4-FFF2-40B4-BE49-F238E27FC236}">
                  <a16:creationId xmlns:a16="http://schemas.microsoft.com/office/drawing/2014/main" id="{CA47625F-49C6-4D5F-8805-9EE0A93BBE75}"/>
                </a:ext>
              </a:extLst>
            </p:cNvPr>
            <p:cNvSpPr/>
            <p:nvPr/>
          </p:nvSpPr>
          <p:spPr bwMode="ltGray">
            <a:xfrm>
              <a:off x="8915400" y="6096000"/>
              <a:ext cx="76200" cy="76200"/>
            </a:xfrm>
            <a:prstGeom prst="star5">
              <a:avLst/>
            </a:prstGeom>
            <a:solidFill>
              <a:srgbClr val="FFC000"/>
            </a:solidFill>
            <a:ln>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grpSp>
      <p:pic>
        <p:nvPicPr>
          <p:cNvPr id="10" name="Picture 9">
            <a:extLst>
              <a:ext uri="{FF2B5EF4-FFF2-40B4-BE49-F238E27FC236}">
                <a16:creationId xmlns:a16="http://schemas.microsoft.com/office/drawing/2014/main" id="{1ECD0A00-8AC7-45D0-8F3E-BE2B61B70C3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bwMode="blackWhite">
          <a:xfrm>
            <a:off x="125822" y="5996365"/>
            <a:ext cx="1051560" cy="1051560"/>
          </a:xfrm>
          <a:prstGeom prst="rect">
            <a:avLst/>
          </a:prstGeom>
        </p:spPr>
      </p:pic>
      <p:sp>
        <p:nvSpPr>
          <p:cNvPr id="19" name="Page #">
            <a:extLst>
              <a:ext uri="{FF2B5EF4-FFF2-40B4-BE49-F238E27FC236}">
                <a16:creationId xmlns:a16="http://schemas.microsoft.com/office/drawing/2014/main" id="{551BE20D-7ABA-4602-BB76-D7AA87BC6676}"/>
              </a:ext>
            </a:extLst>
          </p:cNvPr>
          <p:cNvSpPr>
            <a:spLocks noGrp="1"/>
          </p:cNvSpPr>
          <p:nvPr>
            <p:ph type="sldNum" sz="quarter" idx="4"/>
          </p:nvPr>
        </p:nvSpPr>
        <p:spPr bwMode="ltGray">
          <a:xfrm>
            <a:off x="11658600" y="6314199"/>
            <a:ext cx="440941" cy="162801"/>
          </a:xfrm>
          <a:prstGeom prst="rect">
            <a:avLst/>
          </a:prstGeom>
        </p:spPr>
        <p:txBody>
          <a:bodyPr wrap="square" lIns="0" tIns="0" rIns="0" bIns="0">
            <a:spAutoFit/>
          </a:bodyPr>
          <a:lstStyle>
            <a:lvl1pPr algn="r">
              <a:defRPr sz="1400" b="0" i="0">
                <a:solidFill>
                  <a:schemeClr val="bg1"/>
                </a:solidFill>
                <a:latin typeface="Calibri Light" panose="020F0302020204030204" pitchFamily="34" charset="0"/>
                <a:cs typeface="Calibri Light" panose="020F0302020204030204" pitchFamily="34" charset="0"/>
              </a:defRPr>
            </a:lvl1pPr>
          </a:lstStyle>
          <a:p>
            <a:fld id="{AD6B95C4-A076-41D0-8B69-72ABE65BEAAC}" type="slidenum">
              <a:rPr lang="en-US" smtClean="0"/>
              <a:t>‹#›</a:t>
            </a:fld>
            <a:endParaRPr lang="en-US"/>
          </a:p>
        </p:txBody>
      </p:sp>
    </p:spTree>
    <p:extLst>
      <p:ext uri="{BB962C8B-B14F-4D97-AF65-F5344CB8AC3E}">
        <p14:creationId xmlns:p14="http://schemas.microsoft.com/office/powerpoint/2010/main" val="266857900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hf hdr="0" dt="0"/>
  <p:txStyles>
    <p:titleStyle>
      <a:lvl1pPr eaLnBrk="1" hangingPunct="1">
        <a:defRPr sz="3200">
          <a:solidFill>
            <a:schemeClr val="tx2"/>
          </a:solidFill>
          <a:latin typeface="Calibri Light" panose="020F0302020204030204" pitchFamily="34" charset="0"/>
          <a:ea typeface="+mj-ea"/>
          <a:cs typeface="Calibri Light" panose="020F0302020204030204" pitchFamily="34" charset="0"/>
        </a:defRPr>
      </a:lvl1pPr>
    </p:titleStyle>
    <p:bodyStyle>
      <a:lvl1pPr marL="0" eaLnBrk="1" hangingPunct="1">
        <a:defRPr>
          <a:latin typeface="Calibri Light" panose="020F0302020204030204" pitchFamily="34" charset="0"/>
          <a:ea typeface="+mn-ea"/>
          <a:cs typeface="Calibri Light" panose="020F0302020204030204" pitchFamily="34" charset="0"/>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 name="Blue Bottom Bar"/>
          <p:cNvSpPr/>
          <p:nvPr/>
        </p:nvSpPr>
        <p:spPr>
          <a:xfrm>
            <a:off x="0" y="6162083"/>
            <a:ext cx="12188952" cy="695918"/>
          </a:xfrm>
          <a:custGeom>
            <a:avLst/>
            <a:gdLst/>
            <a:ahLst/>
            <a:cxnLst/>
            <a:rect l="l" t="t" r="r" b="b"/>
            <a:pathLst>
              <a:path w="9144000" h="914400">
                <a:moveTo>
                  <a:pt x="0" y="914399"/>
                </a:moveTo>
                <a:lnTo>
                  <a:pt x="9144000" y="914399"/>
                </a:lnTo>
                <a:lnTo>
                  <a:pt x="9144000" y="0"/>
                </a:lnTo>
                <a:lnTo>
                  <a:pt x="0" y="0"/>
                </a:lnTo>
                <a:lnTo>
                  <a:pt x="0" y="914399"/>
                </a:lnTo>
                <a:close/>
              </a:path>
            </a:pathLst>
          </a:custGeom>
          <a:solidFill>
            <a:srgbClr val="1F497D"/>
          </a:solidFill>
        </p:spPr>
        <p:txBody>
          <a:bodyPr wrap="square" lIns="0" tIns="0" rIns="0" bIns="0" rtlCol="0"/>
          <a:lstStyle/>
          <a:p>
            <a:endParaRPr sz="1800" b="0" dirty="0">
              <a:latin typeface="Calibri Light" panose="020F0302020204030204" pitchFamily="34" charset="0"/>
              <a:cs typeface="Calibri Light" panose="020F0302020204030204" pitchFamily="34" charset="0"/>
            </a:endParaRPr>
          </a:p>
        </p:txBody>
      </p:sp>
      <p:sp>
        <p:nvSpPr>
          <p:cNvPr id="17" name="Top Gold Line"/>
          <p:cNvSpPr/>
          <p:nvPr/>
        </p:nvSpPr>
        <p:spPr>
          <a:xfrm>
            <a:off x="0" y="682967"/>
            <a:ext cx="12192000" cy="0"/>
          </a:xfrm>
          <a:custGeom>
            <a:avLst/>
            <a:gdLst/>
            <a:ahLst/>
            <a:cxnLst/>
            <a:rect l="l" t="t" r="r" b="b"/>
            <a:pathLst>
              <a:path w="9144000">
                <a:moveTo>
                  <a:pt x="0" y="0"/>
                </a:moveTo>
                <a:lnTo>
                  <a:pt x="9144000" y="0"/>
                </a:lnTo>
              </a:path>
            </a:pathLst>
          </a:custGeom>
          <a:ln w="38100">
            <a:solidFill>
              <a:srgbClr val="FFC000"/>
            </a:solidFill>
          </a:ln>
        </p:spPr>
        <p:txBody>
          <a:bodyPr wrap="square" lIns="0" tIns="0" rIns="0" bIns="0" rtlCol="0"/>
          <a:lstStyle/>
          <a:p>
            <a:endParaRPr sz="1800" dirty="0">
              <a:latin typeface="Calibri Light" panose="020F0302020204030204" pitchFamily="34" charset="0"/>
              <a:cs typeface="Calibri Light" panose="020F0302020204030204" pitchFamily="34" charset="0"/>
            </a:endParaRPr>
          </a:p>
        </p:txBody>
      </p:sp>
      <p:sp>
        <p:nvSpPr>
          <p:cNvPr id="21" name="Bottom Gold Line"/>
          <p:cNvSpPr/>
          <p:nvPr/>
        </p:nvSpPr>
        <p:spPr>
          <a:xfrm>
            <a:off x="0" y="6131243"/>
            <a:ext cx="12188952" cy="45719"/>
          </a:xfrm>
          <a:custGeom>
            <a:avLst/>
            <a:gdLst/>
            <a:ahLst/>
            <a:cxnLst/>
            <a:rect l="l" t="t" r="r" b="b"/>
            <a:pathLst>
              <a:path w="9144000" h="38100">
                <a:moveTo>
                  <a:pt x="0" y="38100"/>
                </a:moveTo>
                <a:lnTo>
                  <a:pt x="9144000" y="38100"/>
                </a:lnTo>
                <a:lnTo>
                  <a:pt x="9144000" y="0"/>
                </a:lnTo>
                <a:lnTo>
                  <a:pt x="0" y="0"/>
                </a:lnTo>
                <a:lnTo>
                  <a:pt x="0" y="38100"/>
                </a:lnTo>
                <a:close/>
              </a:path>
            </a:pathLst>
          </a:custGeom>
          <a:solidFill>
            <a:srgbClr val="FFC000"/>
          </a:solidFill>
        </p:spPr>
        <p:txBody>
          <a:bodyPr wrap="square" lIns="0" tIns="0" rIns="0" bIns="0" rtlCol="0"/>
          <a:lstStyle/>
          <a:p>
            <a:endParaRPr sz="1800" dirty="0">
              <a:latin typeface="Calibri Light" panose="020F0302020204030204" pitchFamily="34" charset="0"/>
              <a:cs typeface="Calibri Light" panose="020F0302020204030204" pitchFamily="34" charset="0"/>
            </a:endParaRPr>
          </a:p>
        </p:txBody>
      </p:sp>
      <p:sp>
        <p:nvSpPr>
          <p:cNvPr id="2" name="Header"/>
          <p:cNvSpPr>
            <a:spLocks noGrp="1"/>
          </p:cNvSpPr>
          <p:nvPr>
            <p:ph type="title"/>
          </p:nvPr>
        </p:nvSpPr>
        <p:spPr>
          <a:xfrm>
            <a:off x="259319" y="196334"/>
            <a:ext cx="11444765" cy="369332"/>
          </a:xfrm>
          <a:prstGeom prst="rect">
            <a:avLst/>
          </a:prstGeom>
        </p:spPr>
        <p:txBody>
          <a:bodyPr wrap="square" lIns="0" tIns="0" rIns="0" bIns="0">
            <a:spAutoFit/>
          </a:bodyPr>
          <a:lstStyle>
            <a:lvl1pPr>
              <a:defRPr sz="2400" b="1" i="0">
                <a:solidFill>
                  <a:schemeClr val="bg1"/>
                </a:solidFill>
                <a:latin typeface="Calibri"/>
                <a:cs typeface="Calibri"/>
              </a:defRPr>
            </a:lvl1pPr>
          </a:lstStyle>
          <a:p>
            <a:endParaRPr dirty="0"/>
          </a:p>
        </p:txBody>
      </p:sp>
      <p:sp>
        <p:nvSpPr>
          <p:cNvPr id="3" name="Add Text Here"/>
          <p:cNvSpPr>
            <a:spLocks noGrp="1"/>
          </p:cNvSpPr>
          <p:nvPr>
            <p:ph type="body" idx="1"/>
          </p:nvPr>
        </p:nvSpPr>
        <p:spPr>
          <a:xfrm>
            <a:off x="290037" y="1447803"/>
            <a:ext cx="11438263" cy="276999"/>
          </a:xfrm>
          <a:prstGeom prst="rect">
            <a:avLst/>
          </a:prstGeom>
        </p:spPr>
        <p:txBody>
          <a:bodyPr wrap="square" lIns="0" tIns="0" rIns="0" bIns="0">
            <a:spAutoFit/>
          </a:bodyPr>
          <a:lstStyle>
            <a:lvl1pPr>
              <a:defRPr b="0" i="0">
                <a:solidFill>
                  <a:schemeClr val="tx1"/>
                </a:solidFill>
              </a:defRPr>
            </a:lvl1pPr>
          </a:lstStyle>
          <a:p>
            <a:endParaRPr dirty="0"/>
          </a:p>
        </p:txBody>
      </p:sp>
      <p:sp>
        <p:nvSpPr>
          <p:cNvPr id="4" name="Footer Text"/>
          <p:cNvSpPr>
            <a:spLocks noGrp="1"/>
          </p:cNvSpPr>
          <p:nvPr>
            <p:ph type="ftr" sz="quarter" idx="5"/>
          </p:nvPr>
        </p:nvSpPr>
        <p:spPr bwMode="ltGray">
          <a:xfrm>
            <a:off x="1355183" y="6284339"/>
            <a:ext cx="6973145" cy="451406"/>
          </a:xfrm>
          <a:prstGeom prst="rect">
            <a:avLst/>
          </a:prstGeom>
        </p:spPr>
        <p:txBody>
          <a:bodyPr wrap="square" lIns="0" tIns="0" rIns="0" bIns="0">
            <a:spAutoFit/>
          </a:bodyPr>
          <a:lstStyle>
            <a:lvl1pPr>
              <a:defRPr lang="en-US" sz="1600" dirty="0" smtClean="0">
                <a:solidFill>
                  <a:schemeClr val="bg1"/>
                </a:solidFill>
                <a:latin typeface="+mj-lt"/>
              </a:defRPr>
            </a:lvl1pPr>
          </a:lstStyle>
          <a:p>
            <a:pPr marL="12700">
              <a:lnSpc>
                <a:spcPts val="1585"/>
              </a:lnSpc>
            </a:pPr>
            <a:r>
              <a:rPr lang="en-US"/>
              <a:t>ALASKA DEPARTMENT OF LABOR &amp; WORKFORCE DEVELOPMENT   Cathy Muñoz, Commissioner</a:t>
            </a:r>
            <a:endParaRPr lang="en-US" dirty="0"/>
          </a:p>
        </p:txBody>
      </p:sp>
      <p:sp>
        <p:nvSpPr>
          <p:cNvPr id="7" name="Date Placeholder 6">
            <a:extLst>
              <a:ext uri="{FF2B5EF4-FFF2-40B4-BE49-F238E27FC236}">
                <a16:creationId xmlns:a16="http://schemas.microsoft.com/office/drawing/2014/main" id="{AA1EF05D-B8FD-4894-AE2E-CF6AD78C50C9}"/>
              </a:ext>
            </a:extLst>
          </p:cNvPr>
          <p:cNvSpPr>
            <a:spLocks noGrp="1"/>
          </p:cNvSpPr>
          <p:nvPr>
            <p:ph type="dt" sz="half" idx="2"/>
          </p:nvPr>
        </p:nvSpPr>
        <p:spPr bwMode="ltGray">
          <a:xfrm>
            <a:off x="9947817" y="6522146"/>
            <a:ext cx="2235200" cy="226478"/>
          </a:xfrm>
          <a:prstGeom prst="rect">
            <a:avLst/>
          </a:prstGeom>
        </p:spPr>
        <p:txBody>
          <a:bodyPr vert="horz" lIns="91440" tIns="45720" rIns="91440" bIns="45720" rtlCol="0" anchor="ctr"/>
          <a:lstStyle>
            <a:lvl1pPr algn="r">
              <a:defRPr sz="1400">
                <a:solidFill>
                  <a:schemeClr val="bg1"/>
                </a:solidFill>
                <a:latin typeface="Calibri Light" panose="020F0302020204030204" pitchFamily="34" charset="0"/>
                <a:cs typeface="Calibri Light" panose="020F0302020204030204" pitchFamily="34" charset="0"/>
              </a:defRPr>
            </a:lvl1pPr>
          </a:lstStyle>
          <a:p>
            <a:fld id="{043F4BCC-AB1B-47FF-B721-6E88757E7326}" type="datetime1">
              <a:rPr lang="en-US" smtClean="0"/>
              <a:t>11/12/2025</a:t>
            </a:fld>
            <a:endParaRPr lang="en-US" dirty="0"/>
          </a:p>
        </p:txBody>
      </p:sp>
      <p:grpSp>
        <p:nvGrpSpPr>
          <p:cNvPr id="26" name="Stars">
            <a:extLst>
              <a:ext uri="{FF2B5EF4-FFF2-40B4-BE49-F238E27FC236}">
                <a16:creationId xmlns:a16="http://schemas.microsoft.com/office/drawing/2014/main" id="{FFF7390F-9548-4250-911B-12BC51E99484}"/>
              </a:ext>
            </a:extLst>
          </p:cNvPr>
          <p:cNvGrpSpPr/>
          <p:nvPr/>
        </p:nvGrpSpPr>
        <p:grpSpPr bwMode="ltGray">
          <a:xfrm>
            <a:off x="10972800" y="6333261"/>
            <a:ext cx="533400" cy="76200"/>
            <a:chOff x="8458200" y="6096000"/>
            <a:chExt cx="533400" cy="76200"/>
          </a:xfrm>
        </p:grpSpPr>
        <p:sp>
          <p:nvSpPr>
            <p:cNvPr id="27" name="Star 1">
              <a:extLst>
                <a:ext uri="{FF2B5EF4-FFF2-40B4-BE49-F238E27FC236}">
                  <a16:creationId xmlns:a16="http://schemas.microsoft.com/office/drawing/2014/main" id="{5076A068-DC28-49F8-88AD-AAD558130B14}"/>
                </a:ext>
              </a:extLst>
            </p:cNvPr>
            <p:cNvSpPr/>
            <p:nvPr/>
          </p:nvSpPr>
          <p:spPr bwMode="ltGray">
            <a:xfrm>
              <a:off x="8458200" y="6096000"/>
              <a:ext cx="76200" cy="76200"/>
            </a:xfrm>
            <a:prstGeom prst="star5">
              <a:avLst/>
            </a:prstGeom>
            <a:solidFill>
              <a:srgbClr val="FFC000"/>
            </a:solidFill>
            <a:ln>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8" name="Star 2">
              <a:extLst>
                <a:ext uri="{FF2B5EF4-FFF2-40B4-BE49-F238E27FC236}">
                  <a16:creationId xmlns:a16="http://schemas.microsoft.com/office/drawing/2014/main" id="{7EAEFCEB-CE2A-4B8E-8A93-DADA205C5B01}"/>
                </a:ext>
              </a:extLst>
            </p:cNvPr>
            <p:cNvSpPr/>
            <p:nvPr/>
          </p:nvSpPr>
          <p:spPr bwMode="ltGray">
            <a:xfrm>
              <a:off x="8686800" y="6096000"/>
              <a:ext cx="76200" cy="76200"/>
            </a:xfrm>
            <a:prstGeom prst="star5">
              <a:avLst/>
            </a:prstGeom>
            <a:solidFill>
              <a:srgbClr val="FFC000"/>
            </a:solidFill>
            <a:ln>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29" name="Star 3">
              <a:extLst>
                <a:ext uri="{FF2B5EF4-FFF2-40B4-BE49-F238E27FC236}">
                  <a16:creationId xmlns:a16="http://schemas.microsoft.com/office/drawing/2014/main" id="{CA47625F-49C6-4D5F-8805-9EE0A93BBE75}"/>
                </a:ext>
              </a:extLst>
            </p:cNvPr>
            <p:cNvSpPr/>
            <p:nvPr/>
          </p:nvSpPr>
          <p:spPr bwMode="ltGray">
            <a:xfrm>
              <a:off x="8915400" y="6096000"/>
              <a:ext cx="76200" cy="76200"/>
            </a:xfrm>
            <a:prstGeom prst="star5">
              <a:avLst/>
            </a:prstGeom>
            <a:solidFill>
              <a:srgbClr val="FFC000"/>
            </a:solidFill>
            <a:ln>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grpSp>
      <p:pic>
        <p:nvPicPr>
          <p:cNvPr id="10" name="Picture 9">
            <a:extLst>
              <a:ext uri="{FF2B5EF4-FFF2-40B4-BE49-F238E27FC236}">
                <a16:creationId xmlns:a16="http://schemas.microsoft.com/office/drawing/2014/main" id="{1ECD0A00-8AC7-45D0-8F3E-BE2B61B70C32}"/>
              </a:ext>
            </a:extLst>
          </p:cNvPr>
          <p:cNvPicPr>
            <a:picLocks noChangeAspect="1"/>
          </p:cNvPicPr>
          <p:nvPr/>
        </p:nvPicPr>
        <p:blipFill>
          <a:blip r:embed="rId7"/>
          <a:stretch>
            <a:fillRect/>
          </a:stretch>
        </p:blipFill>
        <p:spPr bwMode="blackWhite">
          <a:xfrm>
            <a:off x="125822" y="5996365"/>
            <a:ext cx="1051560" cy="1051560"/>
          </a:xfrm>
          <a:prstGeom prst="rect">
            <a:avLst/>
          </a:prstGeom>
        </p:spPr>
      </p:pic>
      <p:sp>
        <p:nvSpPr>
          <p:cNvPr id="19" name="Page #">
            <a:extLst>
              <a:ext uri="{FF2B5EF4-FFF2-40B4-BE49-F238E27FC236}">
                <a16:creationId xmlns:a16="http://schemas.microsoft.com/office/drawing/2014/main" id="{551BE20D-7ABA-4602-BB76-D7AA87BC6676}"/>
              </a:ext>
            </a:extLst>
          </p:cNvPr>
          <p:cNvSpPr>
            <a:spLocks noGrp="1"/>
          </p:cNvSpPr>
          <p:nvPr>
            <p:ph type="sldNum" sz="quarter" idx="4"/>
          </p:nvPr>
        </p:nvSpPr>
        <p:spPr bwMode="ltGray">
          <a:xfrm>
            <a:off x="11658600" y="6314199"/>
            <a:ext cx="440941" cy="162801"/>
          </a:xfrm>
          <a:prstGeom prst="rect">
            <a:avLst/>
          </a:prstGeom>
        </p:spPr>
        <p:txBody>
          <a:bodyPr wrap="square" lIns="0" tIns="0" rIns="0" bIns="0">
            <a:spAutoFit/>
          </a:bodyPr>
          <a:lstStyle>
            <a:lvl1pPr algn="r">
              <a:defRPr sz="1400" b="0" i="0">
                <a:solidFill>
                  <a:schemeClr val="bg1"/>
                </a:solidFill>
                <a:latin typeface="Calibri Light" panose="020F0302020204030204" pitchFamily="34" charset="0"/>
                <a:cs typeface="Calibri Light" panose="020F0302020204030204" pitchFamily="34" charset="0"/>
              </a:defRPr>
            </a:lvl1pPr>
          </a:lstStyle>
          <a:p>
            <a:pPr marL="25400">
              <a:lnSpc>
                <a:spcPts val="1240"/>
              </a:lnSpc>
            </a:pPr>
            <a:fld id="{81D60167-4931-47E6-BA6A-407CBD079E47}" type="slidenum">
              <a:rPr lang="en-US" smtClean="0"/>
              <a:pPr marL="25400">
                <a:lnSpc>
                  <a:spcPts val="1240"/>
                </a:lnSpc>
              </a:pPr>
              <a:t>‹#›</a:t>
            </a:fld>
            <a:endParaRPr lang="en-US" dirty="0"/>
          </a:p>
        </p:txBody>
      </p:sp>
    </p:spTree>
    <p:extLst>
      <p:ext uri="{BB962C8B-B14F-4D97-AF65-F5344CB8AC3E}">
        <p14:creationId xmlns:p14="http://schemas.microsoft.com/office/powerpoint/2010/main" val="60605183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hf hdr="0" dt="0"/>
  <p:txStyles>
    <p:titleStyle>
      <a:lvl1pPr eaLnBrk="1" hangingPunct="1">
        <a:defRPr sz="3200">
          <a:solidFill>
            <a:schemeClr val="tx2"/>
          </a:solidFill>
          <a:latin typeface="Calibri Light" panose="020F0302020204030204" pitchFamily="34" charset="0"/>
          <a:ea typeface="+mj-ea"/>
          <a:cs typeface="Calibri Light" panose="020F0302020204030204" pitchFamily="34" charset="0"/>
        </a:defRPr>
      </a:lvl1pPr>
    </p:titleStyle>
    <p:bodyStyle>
      <a:lvl1pPr marL="0" eaLnBrk="1" hangingPunct="1">
        <a:defRPr>
          <a:latin typeface="Calibri Light" panose="020F0302020204030204" pitchFamily="34" charset="0"/>
          <a:ea typeface="+mn-ea"/>
          <a:cs typeface="Calibri Light" panose="020F0302020204030204" pitchFamily="34" charset="0"/>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7.emf"/></Relationships>
</file>

<file path=ppt/slides/_rels/slide31.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8.emf"/></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www.akleg.gov/basis/aac.asp#8.45.060" TargetMode="External"/><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hyperlink" Target="https://www.akleg.gov/basis/aac.asp#8.45.900" TargetMode="External"/><Relationship Id="rId4" Type="http://schemas.openxmlformats.org/officeDocument/2006/relationships/hyperlink" Target="https://www.akleg.gov/basis/statutes.asp#23.30.041"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akleg.gov/basis/aac.asp#8.45.210"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mailto:Commissioner.Labor@Alaska.gov" TargetMode="External"/><Relationship Id="rId7" Type="http://schemas.openxmlformats.org/officeDocument/2006/relationships/hyperlink" Target="mailto:Lori.Wing-Heier@alaska.gov"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hyperlink" Target="mailto:Charles.Collins@alaska.gov" TargetMode="External"/><Relationship Id="rId5" Type="http://schemas.openxmlformats.org/officeDocument/2006/relationships/image" Target="../media/image5.png"/><Relationship Id="rId4" Type="http://schemas.openxmlformats.org/officeDocument/2006/relationships/image" Target="../media/image2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65B281-AB11-EB90-7113-318D01AD4BAC}"/>
              </a:ext>
            </a:extLst>
          </p:cNvPr>
          <p:cNvSpPr>
            <a:spLocks noGrp="1"/>
          </p:cNvSpPr>
          <p:nvPr>
            <p:ph type="body" idx="1"/>
          </p:nvPr>
        </p:nvSpPr>
        <p:spPr/>
        <p:txBody>
          <a:bodyPr/>
          <a:lstStyle/>
          <a:p>
            <a:endParaRPr lang="en-US"/>
          </a:p>
        </p:txBody>
      </p:sp>
      <p:sp>
        <p:nvSpPr>
          <p:cNvPr id="3" name="Footer Placeholder 2">
            <a:extLst>
              <a:ext uri="{FF2B5EF4-FFF2-40B4-BE49-F238E27FC236}">
                <a16:creationId xmlns:a16="http://schemas.microsoft.com/office/drawing/2014/main" id="{797DEAB4-BBEA-A2D1-F6B3-6CBD5860623A}"/>
              </a:ext>
            </a:extLst>
          </p:cNvPr>
          <p:cNvSpPr>
            <a:spLocks noGrp="1"/>
          </p:cNvSpPr>
          <p:nvPr>
            <p:ph type="ftr" sz="quarter" idx="5"/>
          </p:nvPr>
        </p:nvSpPr>
        <p:spPr bwMode="ltGray">
          <a:prstGeom prst="rect">
            <a:avLst/>
          </a:prstGeom>
        </p:spPr>
        <p:txBody>
          <a:bodyPr wrap="square" lIns="0" tIns="0" rIns="0" bIns="0">
            <a:spAutoFit/>
          </a:bodyPr>
          <a:lstStyle>
            <a:defPPr>
              <a:defRPr lang="en-US"/>
            </a:defPPr>
            <a:lvl1pPr marL="0" algn="l" defTabSz="914400" rtl="0" eaLnBrk="1" latinLnBrk="0" hangingPunct="1">
              <a:defRPr lang="en-US" sz="1600" kern="1200" dirty="0" smtClean="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585"/>
              </a:lnSpc>
            </a:pPr>
            <a:r>
              <a:rPr lang="en-US"/>
              <a:t>ALASKA DEPARTMENT OF LABOR &amp; WORKFORCE DEVELOPMENT   Cathy Muñoz, Commissioner</a:t>
            </a:r>
            <a:endParaRPr lang="en-US" dirty="0"/>
          </a:p>
        </p:txBody>
      </p:sp>
      <p:sp>
        <p:nvSpPr>
          <p:cNvPr id="5" name="Slide Number Placeholder 4">
            <a:extLst>
              <a:ext uri="{FF2B5EF4-FFF2-40B4-BE49-F238E27FC236}">
                <a16:creationId xmlns:a16="http://schemas.microsoft.com/office/drawing/2014/main" id="{6C955CD2-EAFA-5F19-8CC2-E63EFA88F2F1}"/>
              </a:ext>
            </a:extLst>
          </p:cNvPr>
          <p:cNvSpPr>
            <a:spLocks noGrp="1"/>
          </p:cNvSpPr>
          <p:nvPr>
            <p:ph type="sldNum" sz="quarter" idx="7"/>
          </p:nvPr>
        </p:nvSpPr>
        <p:spPr bwMode="ltGray">
          <a:prstGeom prst="rect">
            <a:avLst/>
          </a:prstGeom>
        </p:spPr>
        <p:txBody>
          <a:bodyPr wrap="square" lIns="0" tIns="0" rIns="0" bIns="0">
            <a:spAutoFit/>
          </a:bodyPr>
          <a:lstStyle>
            <a:defPPr>
              <a:defRPr lang="en-US"/>
            </a:defPPr>
            <a:lvl1pPr marL="0" algn="r" defTabSz="914400" rtl="0" eaLnBrk="1" latinLnBrk="0" hangingPunct="1">
              <a:defRPr sz="1400" b="0" i="0" kern="1200">
                <a:solidFill>
                  <a:schemeClr val="bg1"/>
                </a:solidFill>
                <a:latin typeface="Calibri Light" panose="020F0302020204030204" pitchFamily="34" charset="0"/>
                <a:ea typeface="+mn-ea"/>
                <a:cs typeface="Calibri Light" panose="020F03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nSpc>
                <a:spcPts val="1240"/>
              </a:lnSpc>
            </a:pPr>
            <a:fld id="{81D60167-4931-47E6-BA6A-407CBD079E47}" type="slidenum">
              <a:rPr lang="en-US" smtClean="0"/>
              <a:pPr marL="25400">
                <a:lnSpc>
                  <a:spcPts val="1240"/>
                </a:lnSpc>
              </a:pPr>
              <a:t>1</a:t>
            </a:fld>
            <a:endParaRPr lang="en-US" dirty="0"/>
          </a:p>
        </p:txBody>
      </p:sp>
      <p:sp>
        <p:nvSpPr>
          <p:cNvPr id="6" name="Title 5">
            <a:extLst>
              <a:ext uri="{FF2B5EF4-FFF2-40B4-BE49-F238E27FC236}">
                <a16:creationId xmlns:a16="http://schemas.microsoft.com/office/drawing/2014/main" id="{DB002551-90AF-1E49-B6C2-E6F136A049BB}"/>
              </a:ext>
            </a:extLst>
          </p:cNvPr>
          <p:cNvSpPr>
            <a:spLocks noGrp="1"/>
          </p:cNvSpPr>
          <p:nvPr>
            <p:ph type="title"/>
          </p:nvPr>
        </p:nvSpPr>
        <p:spPr/>
        <p:txBody>
          <a:bodyPr/>
          <a:lstStyle/>
          <a:p>
            <a:endParaRPr lang="en-US" dirty="0"/>
          </a:p>
        </p:txBody>
      </p:sp>
      <p:sp>
        <p:nvSpPr>
          <p:cNvPr id="8" name="TextBox 7">
            <a:extLst>
              <a:ext uri="{FF2B5EF4-FFF2-40B4-BE49-F238E27FC236}">
                <a16:creationId xmlns:a16="http://schemas.microsoft.com/office/drawing/2014/main" id="{315FAF64-C440-84F2-0DA2-B5389C573F85}"/>
              </a:ext>
            </a:extLst>
          </p:cNvPr>
          <p:cNvSpPr txBox="1"/>
          <p:nvPr/>
        </p:nvSpPr>
        <p:spPr>
          <a:xfrm>
            <a:off x="3053798" y="3338755"/>
            <a:ext cx="6107594" cy="369332"/>
          </a:xfrm>
          <a:prstGeom prst="rect">
            <a:avLst/>
          </a:prstGeom>
          <a:noFill/>
        </p:spPr>
        <p:txBody>
          <a:bodyPr wrap="square">
            <a:spAutoFit/>
          </a:bodyPr>
          <a:lstStyle/>
          <a:p>
            <a:endParaRPr lang="en-US" sz="1800" b="0" i="0" u="none" strike="noStrike" baseline="0" dirty="0">
              <a:latin typeface="Times New Roman" panose="02020603050405020304" pitchFamily="18" charset="0"/>
            </a:endParaRPr>
          </a:p>
        </p:txBody>
      </p:sp>
      <p:pic>
        <p:nvPicPr>
          <p:cNvPr id="12" name="Picture 11">
            <a:extLst>
              <a:ext uri="{FF2B5EF4-FFF2-40B4-BE49-F238E27FC236}">
                <a16:creationId xmlns:a16="http://schemas.microsoft.com/office/drawing/2014/main" id="{2FC58A28-0B80-B548-0FFF-23C08492E2AC}"/>
              </a:ext>
            </a:extLst>
          </p:cNvPr>
          <p:cNvPicPr>
            <a:picLocks noChangeAspect="1"/>
          </p:cNvPicPr>
          <p:nvPr/>
        </p:nvPicPr>
        <p:blipFill>
          <a:blip r:embed="rId3"/>
          <a:stretch>
            <a:fillRect/>
          </a:stretch>
        </p:blipFill>
        <p:spPr>
          <a:xfrm>
            <a:off x="10668000" y="6284339"/>
            <a:ext cx="1352550" cy="542925"/>
          </a:xfrm>
          <a:prstGeom prst="rect">
            <a:avLst/>
          </a:prstGeom>
        </p:spPr>
      </p:pic>
      <p:pic>
        <p:nvPicPr>
          <p:cNvPr id="9" name="Picture 8">
            <a:extLst>
              <a:ext uri="{FF2B5EF4-FFF2-40B4-BE49-F238E27FC236}">
                <a16:creationId xmlns:a16="http://schemas.microsoft.com/office/drawing/2014/main" id="{B3897DA3-EDC7-1B49-706F-EC5897388B9F}"/>
              </a:ext>
            </a:extLst>
          </p:cNvPr>
          <p:cNvPicPr>
            <a:picLocks noChangeAspect="1"/>
          </p:cNvPicPr>
          <p:nvPr/>
        </p:nvPicPr>
        <p:blipFill>
          <a:blip r:embed="rId4"/>
          <a:stretch>
            <a:fillRect/>
          </a:stretch>
        </p:blipFill>
        <p:spPr>
          <a:xfrm>
            <a:off x="0" y="1270"/>
            <a:ext cx="12192000" cy="6855460"/>
          </a:xfrm>
          <a:prstGeom prst="rect">
            <a:avLst/>
          </a:prstGeom>
        </p:spPr>
      </p:pic>
      <p:sp>
        <p:nvSpPr>
          <p:cNvPr id="11" name="TextBox 12">
            <a:extLst>
              <a:ext uri="{FF2B5EF4-FFF2-40B4-BE49-F238E27FC236}">
                <a16:creationId xmlns:a16="http://schemas.microsoft.com/office/drawing/2014/main" id="{B1728630-0696-6BC0-BE4B-27EEB743EF6F}"/>
              </a:ext>
            </a:extLst>
          </p:cNvPr>
          <p:cNvSpPr txBox="1"/>
          <p:nvPr/>
        </p:nvSpPr>
        <p:spPr>
          <a:xfrm>
            <a:off x="209705" y="235667"/>
            <a:ext cx="5105400" cy="1569660"/>
          </a:xfrm>
          <a:prstGeom prst="rect">
            <a:avLst/>
          </a:prstGeom>
          <a:noFill/>
        </p:spPr>
        <p:txBody>
          <a:bodyPr wrap="square" rtlCol="0">
            <a:spAutoFit/>
          </a:bodyPr>
          <a:lstStyle/>
          <a:p>
            <a:pPr marL="0" marR="0"/>
            <a:r>
              <a:rPr lang="en-US" sz="3400" b="1" kern="1200" dirty="0">
                <a:solidFill>
                  <a:srgbClr val="FFFFFF"/>
                </a:solidFill>
                <a:effectLst/>
                <a:latin typeface="Aptos" panose="020B0004020202020204" pitchFamily="34" charset="0"/>
                <a:ea typeface="Aptos" panose="020B0004020202020204" pitchFamily="34" charset="0"/>
                <a:cs typeface="Arial" panose="020B0604020202020204" pitchFamily="34" charset="0"/>
              </a:rPr>
              <a:t>Department of Labor and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r>
              <a:rPr lang="en-US" sz="3400" b="1" kern="1200" dirty="0">
                <a:solidFill>
                  <a:srgbClr val="FFFFFF"/>
                </a:solidFill>
                <a:effectLst/>
                <a:latin typeface="Aptos" panose="020B0004020202020204" pitchFamily="34" charset="0"/>
                <a:ea typeface="Aptos" panose="020B0004020202020204" pitchFamily="34" charset="0"/>
                <a:cs typeface="Arial" panose="020B0604020202020204" pitchFamily="34" charset="0"/>
              </a:rPr>
              <a:t>Workforce Development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spcAft>
                <a:spcPts val="400"/>
              </a:spcAft>
            </a:pPr>
            <a:r>
              <a:rPr lang="en-US" sz="2800" b="1" kern="1200" dirty="0">
                <a:solidFill>
                  <a:srgbClr val="FFFFFF"/>
                </a:solidFill>
                <a:effectLst/>
                <a:latin typeface="Aptos Display" panose="020B0004020202020204" pitchFamily="34" charset="0"/>
                <a:ea typeface="Aptos" panose="020B0004020202020204" pitchFamily="34" charset="0"/>
                <a:cs typeface="Arial" panose="020B0604020202020204" pitchFamily="34"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8590DD14-CC03-948B-6EEA-4726B82420E0}"/>
              </a:ext>
            </a:extLst>
          </p:cNvPr>
          <p:cNvSpPr txBox="1"/>
          <p:nvPr/>
        </p:nvSpPr>
        <p:spPr>
          <a:xfrm>
            <a:off x="-1" y="2536026"/>
            <a:ext cx="4495801" cy="1354217"/>
          </a:xfrm>
          <a:prstGeom prst="rect">
            <a:avLst/>
          </a:prstGeom>
          <a:noFill/>
        </p:spPr>
        <p:txBody>
          <a:bodyPr wrap="square">
            <a:spAutoFit/>
          </a:bodyPr>
          <a:lstStyle/>
          <a:p>
            <a:pPr algn="just"/>
            <a:endParaRPr lang="en-US" sz="1400" b="0" i="0" u="none" strike="noStrike" baseline="0" dirty="0">
              <a:solidFill>
                <a:srgbClr val="000000"/>
              </a:solidFill>
              <a:latin typeface="Aptos" panose="020B0004020202020204" pitchFamily="34" charset="0"/>
            </a:endParaRPr>
          </a:p>
          <a:p>
            <a:pPr algn="r"/>
            <a:r>
              <a:rPr lang="en-US" sz="1400" b="0" i="0" u="none" strike="noStrike" baseline="0" dirty="0">
                <a:latin typeface="Aptos" panose="020B0004020202020204" pitchFamily="34" charset="0"/>
              </a:rPr>
              <a:t>                                                                                                                     </a:t>
            </a:r>
            <a:r>
              <a:rPr lang="en-US" sz="1800" b="1" i="0" u="none" strike="noStrike" baseline="0" dirty="0">
                <a:solidFill>
                  <a:srgbClr val="FFFFFF"/>
                </a:solidFill>
                <a:latin typeface="Aptos" panose="020B0004020202020204" pitchFamily="34" charset="0"/>
              </a:rPr>
              <a:t>November 14, 2025</a:t>
            </a:r>
          </a:p>
          <a:p>
            <a:pPr algn="r"/>
            <a:r>
              <a:rPr lang="en-US" b="1" dirty="0">
                <a:solidFill>
                  <a:srgbClr val="FFFFFF"/>
                </a:solidFill>
                <a:latin typeface="Aptos" panose="020B0004020202020204" pitchFamily="34" charset="0"/>
              </a:rPr>
              <a:t>	Charles Collins – Director Workers’ Compensation</a:t>
            </a:r>
            <a:endParaRPr lang="en-US" sz="1800" b="0" i="0" u="none" strike="noStrike" baseline="0" dirty="0">
              <a:solidFill>
                <a:srgbClr val="FFFFFF"/>
              </a:solidFill>
              <a:latin typeface="Aptos" panose="020B0004020202020204" pitchFamily="34" charset="0"/>
            </a:endParaRPr>
          </a:p>
        </p:txBody>
      </p:sp>
    </p:spTree>
    <p:extLst>
      <p:ext uri="{BB962C8B-B14F-4D97-AF65-F5344CB8AC3E}">
        <p14:creationId xmlns:p14="http://schemas.microsoft.com/office/powerpoint/2010/main" val="234702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a:extLst>
              <a:ext uri="{FF2B5EF4-FFF2-40B4-BE49-F238E27FC236}">
                <a16:creationId xmlns:a16="http://schemas.microsoft.com/office/drawing/2014/main" id="{168F654E-D1F8-3D2C-1B4F-05513F019338}"/>
              </a:ext>
            </a:extLst>
          </p:cNvPr>
          <p:cNvSpPr>
            <a:spLocks noGrp="1"/>
          </p:cNvSpPr>
          <p:nvPr>
            <p:ph type="subTitle" idx="4"/>
          </p:nvPr>
        </p:nvSpPr>
        <p:spPr/>
        <p:txBody>
          <a:bodyPr/>
          <a:lstStyle/>
          <a:p>
            <a:r>
              <a:rPr lang="en-US" dirty="0"/>
              <a:t>Consider Supporting </a:t>
            </a:r>
          </a:p>
        </p:txBody>
      </p:sp>
      <p:sp>
        <p:nvSpPr>
          <p:cNvPr id="2" name="Title 1">
            <a:extLst>
              <a:ext uri="{FF2B5EF4-FFF2-40B4-BE49-F238E27FC236}">
                <a16:creationId xmlns:a16="http://schemas.microsoft.com/office/drawing/2014/main" id="{FD1B5248-B496-70F9-52C8-041A3659BEB7}"/>
              </a:ext>
            </a:extLst>
          </p:cNvPr>
          <p:cNvSpPr>
            <a:spLocks noGrp="1"/>
          </p:cNvSpPr>
          <p:nvPr>
            <p:ph type="ctrTitle"/>
          </p:nvPr>
        </p:nvSpPr>
        <p:spPr/>
        <p:txBody>
          <a:bodyPr/>
          <a:lstStyle/>
          <a:p>
            <a:r>
              <a:rPr lang="en-US" dirty="0"/>
              <a:t>Kids Chance of Alaska</a:t>
            </a:r>
          </a:p>
        </p:txBody>
      </p:sp>
      <p:sp>
        <p:nvSpPr>
          <p:cNvPr id="5" name="Footer Placeholder 4">
            <a:extLst>
              <a:ext uri="{FF2B5EF4-FFF2-40B4-BE49-F238E27FC236}">
                <a16:creationId xmlns:a16="http://schemas.microsoft.com/office/drawing/2014/main" id="{E7C706C8-BAC0-A885-70AB-BC11037DC60C}"/>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endParaRPr lang="en-US" sz="1800" dirty="0">
              <a:latin typeface="+mn-lt"/>
            </a:endParaRPr>
          </a:p>
        </p:txBody>
      </p:sp>
      <p:sp>
        <p:nvSpPr>
          <p:cNvPr id="6" name="Slide Number Placeholder 5">
            <a:extLst>
              <a:ext uri="{FF2B5EF4-FFF2-40B4-BE49-F238E27FC236}">
                <a16:creationId xmlns:a16="http://schemas.microsoft.com/office/drawing/2014/main" id="{4C65AC35-0068-9DBD-4307-79790DB53D67}"/>
              </a:ext>
            </a:extLst>
          </p:cNvPr>
          <p:cNvSpPr>
            <a:spLocks noGrp="1"/>
          </p:cNvSpPr>
          <p:nvPr>
            <p:ph type="sldNum" sz="quarter" idx="7"/>
          </p:nvPr>
        </p:nvSpPr>
        <p:spPr/>
        <p:txBody>
          <a:bodyPr/>
          <a:lstStyle/>
          <a:p>
            <a:fld id="{F01A49CB-A259-41F2-BE9B-12F5B8BF9CC9}" type="slidenum">
              <a:rPr lang="en-US" smtClean="0"/>
              <a:t>2</a:t>
            </a:fld>
            <a:endParaRPr lang="en-US" dirty="0"/>
          </a:p>
        </p:txBody>
      </p:sp>
      <p:pic>
        <p:nvPicPr>
          <p:cNvPr id="7" name="Picture 6">
            <a:extLst>
              <a:ext uri="{FF2B5EF4-FFF2-40B4-BE49-F238E27FC236}">
                <a16:creationId xmlns:a16="http://schemas.microsoft.com/office/drawing/2014/main" id="{030DAA81-2949-2BC3-EAF2-ABD35FBF50BB}"/>
              </a:ext>
            </a:extLst>
          </p:cNvPr>
          <p:cNvPicPr>
            <a:picLocks noChangeAspect="1"/>
          </p:cNvPicPr>
          <p:nvPr/>
        </p:nvPicPr>
        <p:blipFill>
          <a:blip r:embed="rId3"/>
          <a:stretch>
            <a:fillRect/>
          </a:stretch>
        </p:blipFill>
        <p:spPr>
          <a:xfrm>
            <a:off x="3978808" y="1479463"/>
            <a:ext cx="4234375" cy="4234375"/>
          </a:xfrm>
          <a:prstGeom prst="rect">
            <a:avLst/>
          </a:prstGeom>
        </p:spPr>
      </p:pic>
      <p:pic>
        <p:nvPicPr>
          <p:cNvPr id="3" name="Picture 2">
            <a:extLst>
              <a:ext uri="{FF2B5EF4-FFF2-40B4-BE49-F238E27FC236}">
                <a16:creationId xmlns:a16="http://schemas.microsoft.com/office/drawing/2014/main" id="{7AE4F5B8-DED8-8640-A47C-5BE297BF4E4F}"/>
              </a:ext>
            </a:extLst>
          </p:cNvPr>
          <p:cNvPicPr>
            <a:picLocks noChangeAspect="1"/>
          </p:cNvPicPr>
          <p:nvPr/>
        </p:nvPicPr>
        <p:blipFill>
          <a:blip r:embed="rId4"/>
          <a:stretch>
            <a:fillRect/>
          </a:stretch>
        </p:blipFill>
        <p:spPr>
          <a:xfrm>
            <a:off x="10668000" y="6255446"/>
            <a:ext cx="1143000" cy="533400"/>
          </a:xfrm>
          <a:prstGeom prst="rect">
            <a:avLst/>
          </a:prstGeom>
        </p:spPr>
      </p:pic>
    </p:spTree>
    <p:extLst>
      <p:ext uri="{BB962C8B-B14F-4D97-AF65-F5344CB8AC3E}">
        <p14:creationId xmlns:p14="http://schemas.microsoft.com/office/powerpoint/2010/main" val="3290700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0283E-F503-35D7-04F2-9B1C5DD53F3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65235E1-630A-4D63-FC48-ECABD867A0BB}"/>
              </a:ext>
            </a:extLst>
          </p:cNvPr>
          <p:cNvSpPr>
            <a:spLocks noGrp="1"/>
          </p:cNvSpPr>
          <p:nvPr>
            <p:ph type="ctrTitle"/>
          </p:nvPr>
        </p:nvSpPr>
        <p:spPr>
          <a:xfrm>
            <a:off x="0" y="50223"/>
            <a:ext cx="12192000" cy="596109"/>
          </a:xfrm>
        </p:spPr>
        <p:txBody>
          <a:bodyPr/>
          <a:lstStyle/>
          <a:p>
            <a:r>
              <a:rPr lang="en-US" dirty="0">
                <a:latin typeface="+mn-lt"/>
              </a:rPr>
              <a:t>What is Workers’ Compensation</a:t>
            </a:r>
          </a:p>
        </p:txBody>
      </p:sp>
      <p:sp>
        <p:nvSpPr>
          <p:cNvPr id="4" name="Footer Placeholder 3">
            <a:extLst>
              <a:ext uri="{FF2B5EF4-FFF2-40B4-BE49-F238E27FC236}">
                <a16:creationId xmlns:a16="http://schemas.microsoft.com/office/drawing/2014/main" id="{4E831C2D-F99A-DB0D-2EC9-B077515EA0D6}"/>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5A27DE15-3EEA-A1A4-2235-DFF4506FD2CB}"/>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a:t>
            </a:fld>
            <a:endParaRPr lang="en-US" dirty="0"/>
          </a:p>
        </p:txBody>
      </p:sp>
      <p:pic>
        <p:nvPicPr>
          <p:cNvPr id="3" name="Picture 2">
            <a:extLst>
              <a:ext uri="{FF2B5EF4-FFF2-40B4-BE49-F238E27FC236}">
                <a16:creationId xmlns:a16="http://schemas.microsoft.com/office/drawing/2014/main" id="{4CBBBF83-F8A2-E10A-AF01-17A5A95CD860}"/>
              </a:ext>
            </a:extLst>
          </p:cNvPr>
          <p:cNvPicPr>
            <a:picLocks noChangeAspect="1"/>
          </p:cNvPicPr>
          <p:nvPr/>
        </p:nvPicPr>
        <p:blipFill>
          <a:blip r:embed="rId3"/>
          <a:stretch>
            <a:fillRect/>
          </a:stretch>
        </p:blipFill>
        <p:spPr>
          <a:xfrm>
            <a:off x="10706100" y="6243342"/>
            <a:ext cx="1143000" cy="533400"/>
          </a:xfrm>
          <a:prstGeom prst="rect">
            <a:avLst/>
          </a:prstGeom>
        </p:spPr>
      </p:pic>
      <p:sp>
        <p:nvSpPr>
          <p:cNvPr id="2" name="TextBox 1">
            <a:extLst>
              <a:ext uri="{FF2B5EF4-FFF2-40B4-BE49-F238E27FC236}">
                <a16:creationId xmlns:a16="http://schemas.microsoft.com/office/drawing/2014/main" id="{173E5190-8594-54B3-1564-F246A84450E5}"/>
              </a:ext>
            </a:extLst>
          </p:cNvPr>
          <p:cNvSpPr txBox="1"/>
          <p:nvPr/>
        </p:nvSpPr>
        <p:spPr>
          <a:xfrm>
            <a:off x="914401" y="1352550"/>
            <a:ext cx="10363200" cy="400110"/>
          </a:xfrm>
          <a:prstGeom prst="rect">
            <a:avLst/>
          </a:prstGeom>
          <a:noFill/>
        </p:spPr>
        <p:txBody>
          <a:bodyPr wrap="square" rtlCol="0">
            <a:spAutoFit/>
          </a:bodyPr>
          <a:lstStyle/>
          <a:p>
            <a:pPr algn="ctr"/>
            <a:r>
              <a:rPr lang="en-US" sz="2000" b="0" i="0" dirty="0">
                <a:solidFill>
                  <a:srgbClr val="212529"/>
                </a:solidFill>
                <a:effectLst/>
              </a:rPr>
              <a:t>A work-related injury, illness or death must arise out of and in the course of employment.</a:t>
            </a:r>
            <a:endParaRPr lang="en-US" sz="2000" dirty="0"/>
          </a:p>
        </p:txBody>
      </p:sp>
      <p:sp>
        <p:nvSpPr>
          <p:cNvPr id="6" name="TextBox 5">
            <a:extLst>
              <a:ext uri="{FF2B5EF4-FFF2-40B4-BE49-F238E27FC236}">
                <a16:creationId xmlns:a16="http://schemas.microsoft.com/office/drawing/2014/main" id="{52F53E55-CC0C-9309-2640-A51EE24AE9D6}"/>
              </a:ext>
            </a:extLst>
          </p:cNvPr>
          <p:cNvSpPr txBox="1"/>
          <p:nvPr/>
        </p:nvSpPr>
        <p:spPr>
          <a:xfrm>
            <a:off x="924232" y="2050773"/>
            <a:ext cx="10343535" cy="369332"/>
          </a:xfrm>
          <a:prstGeom prst="rect">
            <a:avLst/>
          </a:prstGeom>
          <a:noFill/>
        </p:spPr>
        <p:txBody>
          <a:bodyPr wrap="square" rtlCol="0">
            <a:spAutoFit/>
          </a:bodyPr>
          <a:lstStyle/>
          <a:p>
            <a:pPr algn="ctr"/>
            <a:r>
              <a:rPr lang="en-US" b="1" dirty="0"/>
              <a:t>No Fault System</a:t>
            </a:r>
          </a:p>
        </p:txBody>
      </p:sp>
      <p:sp>
        <p:nvSpPr>
          <p:cNvPr id="9" name="TextBox 8">
            <a:extLst>
              <a:ext uri="{FF2B5EF4-FFF2-40B4-BE49-F238E27FC236}">
                <a16:creationId xmlns:a16="http://schemas.microsoft.com/office/drawing/2014/main" id="{23C9E4B6-FA46-4D47-5CDE-EB9C737639AF}"/>
              </a:ext>
            </a:extLst>
          </p:cNvPr>
          <p:cNvSpPr txBox="1"/>
          <p:nvPr/>
        </p:nvSpPr>
        <p:spPr>
          <a:xfrm>
            <a:off x="924232" y="2537303"/>
            <a:ext cx="10343534" cy="393762"/>
          </a:xfrm>
          <a:prstGeom prst="rect">
            <a:avLst/>
          </a:prstGeom>
          <a:noFill/>
        </p:spPr>
        <p:txBody>
          <a:bodyPr wrap="square">
            <a:spAutoFit/>
          </a:bodyPr>
          <a:lstStyle/>
          <a:p>
            <a:pPr marL="190500" marR="0" algn="ctr">
              <a:lnSpc>
                <a:spcPct val="115000"/>
              </a:lnSpc>
              <a:spcAft>
                <a:spcPts val="600"/>
              </a:spcAft>
            </a:pPr>
            <a:r>
              <a:rPr lang="en-US" sz="1800" kern="0" spc="10" dirty="0">
                <a:solidFill>
                  <a:srgbClr val="001D35"/>
                </a:solidFill>
                <a:effectLst/>
                <a:latin typeface="Roboto" panose="02000000000000000000" pitchFamily="2" charset="0"/>
                <a:ea typeface="Times New Roman" panose="02020603050405020304" pitchFamily="18" charset="0"/>
                <a:cs typeface="Times New Roman" panose="02020603050405020304" pitchFamily="18" charset="0"/>
              </a:rPr>
              <a:t>Means the employee does not need to prove their employer was negligent to receive benefits.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4BAC2C03-55FF-57AF-9D73-E320FF4A6AE5}"/>
              </a:ext>
            </a:extLst>
          </p:cNvPr>
          <p:cNvSpPr txBox="1"/>
          <p:nvPr/>
        </p:nvSpPr>
        <p:spPr>
          <a:xfrm>
            <a:off x="924231" y="3043951"/>
            <a:ext cx="10343535" cy="712311"/>
          </a:xfrm>
          <a:prstGeom prst="rect">
            <a:avLst/>
          </a:prstGeom>
          <a:noFill/>
        </p:spPr>
        <p:txBody>
          <a:bodyPr wrap="square">
            <a:spAutoFit/>
          </a:bodyPr>
          <a:lstStyle/>
          <a:p>
            <a:pPr marL="190500" marR="0" algn="ctr">
              <a:lnSpc>
                <a:spcPct val="115000"/>
              </a:lnSpc>
              <a:spcAft>
                <a:spcPts val="800"/>
              </a:spcAft>
            </a:pPr>
            <a:r>
              <a:rPr lang="en-US" sz="1800" kern="0" spc="10" dirty="0">
                <a:solidFill>
                  <a:srgbClr val="001D35"/>
                </a:solidFill>
                <a:effectLst/>
                <a:latin typeface="Roboto" panose="02000000000000000000" pitchFamily="2" charset="0"/>
                <a:ea typeface="Times New Roman" panose="02020603050405020304" pitchFamily="18" charset="0"/>
                <a:cs typeface="Times New Roman" panose="02020603050405020304" pitchFamily="18" charset="0"/>
              </a:rPr>
              <a:t>Each state has its own workers' compensation laws, which can vary in terms of eligibility, benefit amounts, and claim filing procedures.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94DB2103-CC7C-9999-2C2F-AFC75CA4CE64}"/>
              </a:ext>
            </a:extLst>
          </p:cNvPr>
          <p:cNvSpPr txBox="1"/>
          <p:nvPr/>
        </p:nvSpPr>
        <p:spPr>
          <a:xfrm>
            <a:off x="914400" y="3848062"/>
            <a:ext cx="10343535" cy="646331"/>
          </a:xfrm>
          <a:prstGeom prst="rect">
            <a:avLst/>
          </a:prstGeom>
          <a:noFill/>
        </p:spPr>
        <p:txBody>
          <a:bodyPr wrap="square">
            <a:spAutoFit/>
          </a:bodyPr>
          <a:lstStyle/>
          <a:p>
            <a:pPr algn="ctr"/>
            <a:r>
              <a:rPr lang="en-US" sz="1800" kern="0" spc="10" dirty="0">
                <a:solidFill>
                  <a:srgbClr val="001D35"/>
                </a:solidFill>
                <a:effectLst/>
                <a:latin typeface="Roboto" panose="02000000000000000000" pitchFamily="2" charset="0"/>
                <a:ea typeface="Times New Roman" panose="02020603050405020304" pitchFamily="18" charset="0"/>
                <a:cs typeface="Times New Roman" panose="02020603050405020304" pitchFamily="18" charset="0"/>
              </a:rPr>
              <a:t>The employer is responsible for purchasing workers' compensation insurance and paying premiums to the insurance company.</a:t>
            </a:r>
            <a:endParaRPr lang="en-US" dirty="0"/>
          </a:p>
        </p:txBody>
      </p:sp>
      <p:sp>
        <p:nvSpPr>
          <p:cNvPr id="14" name="TextBox 13">
            <a:extLst>
              <a:ext uri="{FF2B5EF4-FFF2-40B4-BE49-F238E27FC236}">
                <a16:creationId xmlns:a16="http://schemas.microsoft.com/office/drawing/2014/main" id="{A79AEB80-6AB2-FE9A-1633-D4B42248C8F2}"/>
              </a:ext>
            </a:extLst>
          </p:cNvPr>
          <p:cNvSpPr txBox="1"/>
          <p:nvPr/>
        </p:nvSpPr>
        <p:spPr>
          <a:xfrm>
            <a:off x="914399" y="4586193"/>
            <a:ext cx="10343535" cy="1200329"/>
          </a:xfrm>
          <a:prstGeom prst="rect">
            <a:avLst/>
          </a:prstGeom>
          <a:noFill/>
        </p:spPr>
        <p:txBody>
          <a:bodyPr wrap="square" rtlCol="0">
            <a:spAutoFit/>
          </a:bodyPr>
          <a:lstStyle/>
          <a:p>
            <a:pPr algn="ctr"/>
            <a:r>
              <a:rPr lang="en-US" i="1" dirty="0"/>
              <a:t>The American workers’ compensation system is distinguishable from public social insurance in its essentially private nature, in the question of qualification for and measure of benefits, in the allocation of the burden of payment, in its retention of some relation between hazard and liability, and in its mechanism of unilateral employer liability.</a:t>
            </a:r>
            <a:r>
              <a:rPr lang="en-US" dirty="0"/>
              <a:t> (Larson’s)</a:t>
            </a:r>
          </a:p>
        </p:txBody>
      </p:sp>
    </p:spTree>
    <p:extLst>
      <p:ext uri="{BB962C8B-B14F-4D97-AF65-F5344CB8AC3E}">
        <p14:creationId xmlns:p14="http://schemas.microsoft.com/office/powerpoint/2010/main" val="3318925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7B0D2-DA0C-DD9B-92A0-8009CA1F908C}"/>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A073D902-9BB5-2305-E91A-1F404EAB45EA}"/>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235693A4-0A0A-0EC2-A295-13742D0785FC}"/>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4</a:t>
            </a:fld>
            <a:endParaRPr lang="en-US" dirty="0"/>
          </a:p>
        </p:txBody>
      </p:sp>
      <p:pic>
        <p:nvPicPr>
          <p:cNvPr id="3" name="Picture 2">
            <a:extLst>
              <a:ext uri="{FF2B5EF4-FFF2-40B4-BE49-F238E27FC236}">
                <a16:creationId xmlns:a16="http://schemas.microsoft.com/office/drawing/2014/main" id="{857FC922-2D27-4CB8-8E57-CC66EF120BBF}"/>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7" name="TextBox 6">
            <a:extLst>
              <a:ext uri="{FF2B5EF4-FFF2-40B4-BE49-F238E27FC236}">
                <a16:creationId xmlns:a16="http://schemas.microsoft.com/office/drawing/2014/main" id="{FAE517AB-001C-0896-F2D1-B82C4F38C80A}"/>
              </a:ext>
            </a:extLst>
          </p:cNvPr>
          <p:cNvSpPr txBox="1"/>
          <p:nvPr/>
        </p:nvSpPr>
        <p:spPr>
          <a:xfrm>
            <a:off x="561975" y="5191036"/>
            <a:ext cx="11068049" cy="646331"/>
          </a:xfrm>
          <a:prstGeom prst="rect">
            <a:avLst/>
          </a:prstGeom>
          <a:noFill/>
        </p:spPr>
        <p:txBody>
          <a:bodyPr wrap="square">
            <a:spAutoFit/>
          </a:bodyPr>
          <a:lstStyle/>
          <a:p>
            <a:r>
              <a:rPr lang="en-US" b="0" i="0" dirty="0">
                <a:solidFill>
                  <a:srgbClr val="222222"/>
                </a:solidFill>
                <a:effectLst/>
              </a:rPr>
              <a:t>Workers’ compensation insurance is the oldest social insurance program in the United States; in fact, it is older than both social security and unemployment compensation.</a:t>
            </a:r>
            <a:endParaRPr lang="en-US" dirty="0"/>
          </a:p>
        </p:txBody>
      </p:sp>
      <p:sp>
        <p:nvSpPr>
          <p:cNvPr id="8" name="Rectangle 7">
            <a:extLst>
              <a:ext uri="{FF2B5EF4-FFF2-40B4-BE49-F238E27FC236}">
                <a16:creationId xmlns:a16="http://schemas.microsoft.com/office/drawing/2014/main" id="{65103F60-0B69-41B3-5D5C-180022669E1F}"/>
              </a:ext>
            </a:extLst>
          </p:cNvPr>
          <p:cNvSpPr/>
          <p:nvPr/>
        </p:nvSpPr>
        <p:spPr>
          <a:xfrm>
            <a:off x="0" y="0"/>
            <a:ext cx="12192000" cy="64008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History of Workers’ Compensation</a:t>
            </a:r>
          </a:p>
        </p:txBody>
      </p:sp>
      <p:sp>
        <p:nvSpPr>
          <p:cNvPr id="10" name="TextBox 9">
            <a:extLst>
              <a:ext uri="{FF2B5EF4-FFF2-40B4-BE49-F238E27FC236}">
                <a16:creationId xmlns:a16="http://schemas.microsoft.com/office/drawing/2014/main" id="{B8A86B2F-241D-ABE1-CD36-3E56D45E7F37}"/>
              </a:ext>
            </a:extLst>
          </p:cNvPr>
          <p:cNvSpPr txBox="1"/>
          <p:nvPr/>
        </p:nvSpPr>
        <p:spPr>
          <a:xfrm>
            <a:off x="561974" y="1189076"/>
            <a:ext cx="11068049" cy="1200329"/>
          </a:xfrm>
          <a:prstGeom prst="rect">
            <a:avLst/>
          </a:prstGeom>
          <a:noFill/>
        </p:spPr>
        <p:txBody>
          <a:bodyPr wrap="square">
            <a:spAutoFit/>
          </a:bodyPr>
          <a:lstStyle/>
          <a:p>
            <a:r>
              <a:rPr lang="en-US" b="0" i="0" dirty="0">
                <a:solidFill>
                  <a:srgbClr val="1A1A1A"/>
                </a:solidFill>
                <a:effectLst/>
                <a:latin typeface="trust sans"/>
              </a:rPr>
              <a:t>One of the earliest examples of a workers’ compensation system dates back to 2050 B.C. A law in Ancient </a:t>
            </a:r>
            <a:r>
              <a:rPr lang="en-US" b="0" i="0" dirty="0" err="1">
                <a:solidFill>
                  <a:srgbClr val="1A1A1A"/>
                </a:solidFill>
                <a:effectLst/>
                <a:latin typeface="trust sans"/>
              </a:rPr>
              <a:t>Sumeria</a:t>
            </a:r>
            <a:r>
              <a:rPr lang="en-US" b="0" i="0" dirty="0">
                <a:solidFill>
                  <a:srgbClr val="1A1A1A"/>
                </a:solidFill>
                <a:effectLst/>
                <a:latin typeface="trust sans"/>
              </a:rPr>
              <a:t> paid workers for their injuries. Similar laws were in place in Ancient Greece, China and other parts of the world.</a:t>
            </a:r>
            <a:r>
              <a:rPr lang="en-US" b="0" i="0" baseline="30000" dirty="0">
                <a:solidFill>
                  <a:srgbClr val="1A1A1A"/>
                </a:solidFill>
                <a:effectLst/>
                <a:latin typeface="Arial" panose="020B0604020202020204" pitchFamily="34" charset="0"/>
              </a:rPr>
              <a:t> </a:t>
            </a:r>
            <a:r>
              <a:rPr lang="en-US" b="0" i="0" dirty="0">
                <a:solidFill>
                  <a:srgbClr val="1A1A1A"/>
                </a:solidFill>
                <a:effectLst/>
                <a:latin typeface="trust sans"/>
              </a:rPr>
              <a:t>For example, under Ancient Arab law, if an injured worker hurt their ear, they got an amount of money based on surface area injured.</a:t>
            </a:r>
            <a:endParaRPr lang="en-US" dirty="0"/>
          </a:p>
        </p:txBody>
      </p:sp>
      <p:sp>
        <p:nvSpPr>
          <p:cNvPr id="12" name="TextBox 11">
            <a:extLst>
              <a:ext uri="{FF2B5EF4-FFF2-40B4-BE49-F238E27FC236}">
                <a16:creationId xmlns:a16="http://schemas.microsoft.com/office/drawing/2014/main" id="{D07D7507-046A-C4BC-E6EA-8AE494390073}"/>
              </a:ext>
            </a:extLst>
          </p:cNvPr>
          <p:cNvSpPr txBox="1"/>
          <p:nvPr/>
        </p:nvSpPr>
        <p:spPr>
          <a:xfrm>
            <a:off x="561973" y="2619465"/>
            <a:ext cx="11068049" cy="1874552"/>
          </a:xfrm>
          <a:prstGeom prst="rect">
            <a:avLst/>
          </a:prstGeom>
          <a:noFill/>
        </p:spPr>
        <p:txBody>
          <a:bodyPr wrap="square">
            <a:spAutoFit/>
          </a:bodyPr>
          <a:lstStyle/>
          <a:p>
            <a:pPr marL="0" marR="0">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Early US workers' compensation laws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1906 and 1908</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The Federal Employers' Liability Acts (FELA) were passed to provide benefits for railroad workers who proved negligence </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1911</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Wisconsin became the first state to pass a workers' compensation law, which provided compensation regardless of fault </a:t>
            </a:r>
          </a:p>
        </p:txBody>
      </p:sp>
    </p:spTree>
    <p:extLst>
      <p:ext uri="{BB962C8B-B14F-4D97-AF65-F5344CB8AC3E}">
        <p14:creationId xmlns:p14="http://schemas.microsoft.com/office/powerpoint/2010/main" val="1475367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B228F-7D42-7CEC-D9C7-97365776513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E275D1C-1ECB-D101-1804-ACE19F6CC9BE}"/>
              </a:ext>
            </a:extLst>
          </p:cNvPr>
          <p:cNvSpPr>
            <a:spLocks noGrp="1"/>
          </p:cNvSpPr>
          <p:nvPr>
            <p:ph type="ctrTitle"/>
          </p:nvPr>
        </p:nvSpPr>
        <p:spPr>
          <a:xfrm>
            <a:off x="1" y="81259"/>
            <a:ext cx="12144374" cy="589898"/>
          </a:xfrm>
        </p:spPr>
        <p:txBody>
          <a:bodyPr/>
          <a:lstStyle/>
          <a:p>
            <a:r>
              <a:rPr lang="en-US" dirty="0">
                <a:latin typeface="+mn-lt"/>
              </a:rPr>
              <a:t>Why Workers’ Compensation</a:t>
            </a:r>
          </a:p>
        </p:txBody>
      </p:sp>
      <p:sp>
        <p:nvSpPr>
          <p:cNvPr id="4" name="Footer Placeholder 3">
            <a:extLst>
              <a:ext uri="{FF2B5EF4-FFF2-40B4-BE49-F238E27FC236}">
                <a16:creationId xmlns:a16="http://schemas.microsoft.com/office/drawing/2014/main" id="{4E0C9F1A-594C-BE6D-B2E9-B056D3623427}"/>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84D887BC-D196-ACF8-662F-F29684E80DEA}"/>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5</a:t>
            </a:fld>
            <a:endParaRPr lang="en-US" dirty="0"/>
          </a:p>
        </p:txBody>
      </p:sp>
      <p:pic>
        <p:nvPicPr>
          <p:cNvPr id="3" name="Picture 2">
            <a:extLst>
              <a:ext uri="{FF2B5EF4-FFF2-40B4-BE49-F238E27FC236}">
                <a16:creationId xmlns:a16="http://schemas.microsoft.com/office/drawing/2014/main" id="{C9BE4329-092A-F378-FD4F-FF4CB1BFDB10}"/>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TextBox 1">
            <a:extLst>
              <a:ext uri="{FF2B5EF4-FFF2-40B4-BE49-F238E27FC236}">
                <a16:creationId xmlns:a16="http://schemas.microsoft.com/office/drawing/2014/main" id="{AC1DDEAE-3CB8-0547-1156-AD0FDD014F85}"/>
              </a:ext>
            </a:extLst>
          </p:cNvPr>
          <p:cNvSpPr txBox="1"/>
          <p:nvPr/>
        </p:nvSpPr>
        <p:spPr>
          <a:xfrm>
            <a:off x="4291012" y="1080145"/>
            <a:ext cx="3609975" cy="461665"/>
          </a:xfrm>
          <a:prstGeom prst="rect">
            <a:avLst/>
          </a:prstGeom>
          <a:noFill/>
        </p:spPr>
        <p:txBody>
          <a:bodyPr wrap="square" rtlCol="0">
            <a:spAutoFit/>
          </a:bodyPr>
          <a:lstStyle/>
          <a:p>
            <a:r>
              <a:rPr lang="en-US" sz="2400" dirty="0"/>
              <a:t>Unholy Trinity of Defenses </a:t>
            </a:r>
          </a:p>
        </p:txBody>
      </p:sp>
      <p:sp>
        <p:nvSpPr>
          <p:cNvPr id="8" name="TextBox 7">
            <a:extLst>
              <a:ext uri="{FF2B5EF4-FFF2-40B4-BE49-F238E27FC236}">
                <a16:creationId xmlns:a16="http://schemas.microsoft.com/office/drawing/2014/main" id="{59B07D02-D873-12C1-6E33-BACE687D6886}"/>
              </a:ext>
            </a:extLst>
          </p:cNvPr>
          <p:cNvSpPr txBox="1"/>
          <p:nvPr/>
        </p:nvSpPr>
        <p:spPr>
          <a:xfrm>
            <a:off x="481011" y="1842220"/>
            <a:ext cx="11229975" cy="2400401"/>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solidFill>
                  <a:srgbClr val="1A1A1A"/>
                </a:solidFill>
                <a:effectLst/>
                <a:ea typeface="Times New Roman" panose="02020603050405020304" pitchFamily="18" charset="0"/>
                <a:cs typeface="Times New Roman" panose="02020603050405020304" pitchFamily="18" charset="0"/>
              </a:rPr>
              <a:t>Contributory negligence</a:t>
            </a:r>
            <a:r>
              <a:rPr lang="en-US" sz="2000" kern="0" dirty="0">
                <a:solidFill>
                  <a:srgbClr val="1A1A1A"/>
                </a:solidFill>
                <a:effectLst/>
                <a:ea typeface="Times New Roman" panose="02020603050405020304" pitchFamily="18" charset="0"/>
                <a:cs typeface="Times New Roman" panose="02020603050405020304" pitchFamily="18" charset="0"/>
              </a:rPr>
              <a:t> meant an employer wasn’t at fault if the worker was in any way responsible for their injury.</a:t>
            </a:r>
            <a:endParaRPr lang="en-US" sz="20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solidFill>
                  <a:srgbClr val="1A1A1A"/>
                </a:solidFill>
                <a:effectLst/>
                <a:ea typeface="Times New Roman" panose="02020603050405020304" pitchFamily="18" charset="0"/>
                <a:cs typeface="Times New Roman" panose="02020603050405020304" pitchFamily="18" charset="0"/>
              </a:rPr>
              <a:t>“Fellow Servant” Doctrine</a:t>
            </a:r>
            <a:r>
              <a:rPr lang="en-US" sz="2000" kern="0" dirty="0">
                <a:solidFill>
                  <a:srgbClr val="1A1A1A"/>
                </a:solidFill>
                <a:effectLst/>
                <a:ea typeface="Times New Roman" panose="02020603050405020304" pitchFamily="18" charset="0"/>
                <a:cs typeface="Times New Roman" panose="02020603050405020304" pitchFamily="18" charset="0"/>
              </a:rPr>
              <a:t> prevented employers from being held liable if another worker caused an employee’s injury.</a:t>
            </a:r>
            <a:endParaRPr lang="en-US" sz="20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b="1" kern="0" dirty="0">
                <a:solidFill>
                  <a:srgbClr val="1A1A1A"/>
                </a:solidFill>
                <a:effectLst/>
                <a:ea typeface="Times New Roman" panose="02020603050405020304" pitchFamily="18" charset="0"/>
                <a:cs typeface="Times New Roman" panose="02020603050405020304" pitchFamily="18" charset="0"/>
              </a:rPr>
              <a:t>Assumption of risk</a:t>
            </a:r>
            <a:r>
              <a:rPr lang="en-US" sz="2000" kern="0" dirty="0">
                <a:solidFill>
                  <a:srgbClr val="1A1A1A"/>
                </a:solidFill>
                <a:effectLst/>
                <a:ea typeface="Times New Roman" panose="02020603050405020304" pitchFamily="18" charset="0"/>
                <a:cs typeface="Times New Roman" panose="02020603050405020304" pitchFamily="18" charset="0"/>
              </a:rPr>
              <a:t> was a doctrine that stated employees knew and accepted the risks involved with their work when signing a job application.</a:t>
            </a:r>
            <a:endParaRPr lang="en-US" sz="2000" kern="100" dirty="0">
              <a:effectLst/>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ED8C76B2-564E-22EF-F2DA-054597BA85A6}"/>
              </a:ext>
            </a:extLst>
          </p:cNvPr>
          <p:cNvSpPr txBox="1"/>
          <p:nvPr/>
        </p:nvSpPr>
        <p:spPr>
          <a:xfrm>
            <a:off x="2224085" y="5078814"/>
            <a:ext cx="7743825" cy="369332"/>
          </a:xfrm>
          <a:prstGeom prst="rect">
            <a:avLst/>
          </a:prstGeom>
          <a:noFill/>
        </p:spPr>
        <p:txBody>
          <a:bodyPr wrap="square" rtlCol="0">
            <a:spAutoFit/>
          </a:bodyPr>
          <a:lstStyle/>
          <a:p>
            <a:r>
              <a:rPr lang="en-US" dirty="0"/>
              <a:t>Because of these laws, workers rarely received any compensation when injured. </a:t>
            </a:r>
          </a:p>
        </p:txBody>
      </p:sp>
    </p:spTree>
    <p:extLst>
      <p:ext uri="{BB962C8B-B14F-4D97-AF65-F5344CB8AC3E}">
        <p14:creationId xmlns:p14="http://schemas.microsoft.com/office/powerpoint/2010/main" val="1498720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A24DB-7126-BC52-549B-66CBB85DFD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D33A0B0-73D5-8FE2-7004-9820795667D4}"/>
              </a:ext>
            </a:extLst>
          </p:cNvPr>
          <p:cNvSpPr>
            <a:spLocks noGrp="1"/>
          </p:cNvSpPr>
          <p:nvPr>
            <p:ph type="ctrTitle"/>
          </p:nvPr>
        </p:nvSpPr>
        <p:spPr>
          <a:xfrm>
            <a:off x="0" y="81259"/>
            <a:ext cx="12192000" cy="589898"/>
          </a:xfrm>
        </p:spPr>
        <p:txBody>
          <a:bodyPr/>
          <a:lstStyle/>
          <a:p>
            <a:r>
              <a:rPr lang="en-US" dirty="0">
                <a:latin typeface="+mn-lt"/>
              </a:rPr>
              <a:t>Alaska Workers’ Compensation</a:t>
            </a:r>
          </a:p>
        </p:txBody>
      </p:sp>
      <p:sp>
        <p:nvSpPr>
          <p:cNvPr id="4" name="Footer Placeholder 3">
            <a:extLst>
              <a:ext uri="{FF2B5EF4-FFF2-40B4-BE49-F238E27FC236}">
                <a16:creationId xmlns:a16="http://schemas.microsoft.com/office/drawing/2014/main" id="{F80AC9F3-7AF9-5C99-762B-D2F1E96A9E38}"/>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2F652FB3-7A49-31C6-21E6-65BEA8C2539B}"/>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6</a:t>
            </a:fld>
            <a:endParaRPr lang="en-US" dirty="0"/>
          </a:p>
        </p:txBody>
      </p:sp>
      <p:pic>
        <p:nvPicPr>
          <p:cNvPr id="3" name="Picture 2">
            <a:extLst>
              <a:ext uri="{FF2B5EF4-FFF2-40B4-BE49-F238E27FC236}">
                <a16:creationId xmlns:a16="http://schemas.microsoft.com/office/drawing/2014/main" id="{7B1960E4-65A7-8062-E8B9-6AE6605B6351}"/>
              </a:ext>
            </a:extLst>
          </p:cNvPr>
          <p:cNvPicPr>
            <a:picLocks noChangeAspect="1"/>
          </p:cNvPicPr>
          <p:nvPr/>
        </p:nvPicPr>
        <p:blipFill>
          <a:blip r:embed="rId3"/>
          <a:stretch>
            <a:fillRect/>
          </a:stretch>
        </p:blipFill>
        <p:spPr>
          <a:xfrm>
            <a:off x="10706100" y="6243342"/>
            <a:ext cx="1143000" cy="533400"/>
          </a:xfrm>
          <a:prstGeom prst="rect">
            <a:avLst/>
          </a:prstGeom>
        </p:spPr>
      </p:pic>
      <p:sp>
        <p:nvSpPr>
          <p:cNvPr id="6" name="TextBox 5">
            <a:extLst>
              <a:ext uri="{FF2B5EF4-FFF2-40B4-BE49-F238E27FC236}">
                <a16:creationId xmlns:a16="http://schemas.microsoft.com/office/drawing/2014/main" id="{B699F34E-4A84-2E66-06FB-BC65338259DA}"/>
              </a:ext>
            </a:extLst>
          </p:cNvPr>
          <p:cNvSpPr txBox="1"/>
          <p:nvPr/>
        </p:nvSpPr>
        <p:spPr>
          <a:xfrm>
            <a:off x="914400" y="1974817"/>
            <a:ext cx="10363200" cy="779444"/>
          </a:xfrm>
          <a:prstGeom prst="rect">
            <a:avLst/>
          </a:prstGeom>
          <a:noFill/>
        </p:spPr>
        <p:txBody>
          <a:bodyPr wrap="square">
            <a:spAutoFit/>
          </a:bodyPr>
          <a:lstStyle/>
          <a:p>
            <a:pPr marL="0" marR="0">
              <a:lnSpc>
                <a:spcPct val="115000"/>
              </a:lnSpc>
              <a:spcAft>
                <a:spcPts val="800"/>
              </a:spcAft>
            </a:pPr>
            <a:r>
              <a:rPr lang="en-US" sz="2000" kern="0" dirty="0">
                <a:solidFill>
                  <a:srgbClr val="001D35"/>
                </a:solidFill>
                <a:effectLst/>
                <a:ea typeface="Times New Roman" panose="02020603050405020304" pitchFamily="18" charset="0"/>
                <a:cs typeface="Times New Roman" panose="02020603050405020304" pitchFamily="18" charset="0"/>
              </a:rPr>
              <a:t>Alaska's workers' compensation system began in 1959 with the Statehood Act. The system has changed over time to protect injured workers while also considering the costs of insurance. </a:t>
            </a:r>
            <a:endParaRPr lang="en-US" sz="2000" kern="100" dirty="0">
              <a:effectLst/>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720C2ED4-7824-F5C9-7E94-FA9E9B94299B}"/>
              </a:ext>
            </a:extLst>
          </p:cNvPr>
          <p:cNvSpPr txBox="1"/>
          <p:nvPr/>
        </p:nvSpPr>
        <p:spPr>
          <a:xfrm>
            <a:off x="914400" y="2843648"/>
            <a:ext cx="10363200" cy="2959528"/>
          </a:xfrm>
          <a:prstGeom prst="rect">
            <a:avLst/>
          </a:prstGeom>
          <a:noFill/>
        </p:spPr>
        <p:txBody>
          <a:bodyPr wrap="square">
            <a:spAutoFit/>
          </a:bodyPr>
          <a:lstStyle/>
          <a:p>
            <a:pPr marL="342900" marR="0" lvl="0" indent="-342900">
              <a:lnSpc>
                <a:spcPct val="115000"/>
              </a:lnSpc>
              <a:spcAft>
                <a:spcPts val="600"/>
              </a:spcAft>
              <a:buSzPts val="1000"/>
              <a:buFont typeface="Symbol" panose="05050102010706020507" pitchFamily="18" charset="2"/>
              <a:buChar char=""/>
              <a:tabLst>
                <a:tab pos="457200" algn="l"/>
              </a:tabLst>
            </a:pPr>
            <a:r>
              <a:rPr lang="en-US" sz="2000" kern="0" dirty="0">
                <a:solidFill>
                  <a:srgbClr val="001D35"/>
                </a:solidFill>
                <a:effectLst/>
                <a:ea typeface="Times New Roman" panose="02020603050405020304" pitchFamily="18" charset="0"/>
                <a:cs typeface="Times New Roman" panose="02020603050405020304" pitchFamily="18" charset="0"/>
              </a:rPr>
              <a:t>The first laws were created in 1960 to protect workers and employers</a:t>
            </a:r>
            <a:endParaRPr lang="en-US" sz="20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600"/>
              </a:spcAft>
              <a:buSzPts val="1000"/>
              <a:buFont typeface="Symbol" panose="05050102010706020507" pitchFamily="18" charset="2"/>
              <a:buChar char=""/>
              <a:tabLst>
                <a:tab pos="457200" algn="l"/>
              </a:tabLst>
            </a:pPr>
            <a:r>
              <a:rPr lang="en-US" sz="2000" kern="0" dirty="0">
                <a:solidFill>
                  <a:srgbClr val="001D35"/>
                </a:solidFill>
                <a:effectLst/>
                <a:ea typeface="Times New Roman" panose="02020603050405020304" pitchFamily="18" charset="0"/>
                <a:cs typeface="Times New Roman" panose="02020603050405020304" pitchFamily="18" charset="0"/>
              </a:rPr>
              <a:t>In the late 1960s and 1970s, compensation and disability rates were adjusted as the economy grew</a:t>
            </a:r>
            <a:endParaRPr lang="en-US" sz="2000" kern="100" dirty="0">
              <a:solidFill>
                <a:srgbClr val="001D35"/>
              </a:solidFill>
              <a:effectLst/>
              <a:ea typeface="Aptos" panose="020B0004020202020204" pitchFamily="34" charset="0"/>
              <a:cs typeface="Times New Roman" panose="02020603050405020304" pitchFamily="18" charset="0"/>
            </a:endParaRPr>
          </a:p>
          <a:p>
            <a:pPr marL="342900" marR="0" lvl="0" indent="-342900">
              <a:lnSpc>
                <a:spcPct val="115000"/>
              </a:lnSpc>
              <a:spcAft>
                <a:spcPts val="600"/>
              </a:spcAft>
              <a:buSzPts val="1000"/>
              <a:buFont typeface="Symbol" panose="05050102010706020507" pitchFamily="18" charset="2"/>
              <a:buChar char=""/>
              <a:tabLst>
                <a:tab pos="457200" algn="l"/>
              </a:tabLst>
            </a:pPr>
            <a:r>
              <a:rPr lang="en-US" sz="2000" kern="0" dirty="0">
                <a:solidFill>
                  <a:srgbClr val="001D35"/>
                </a:solidFill>
                <a:effectLst/>
                <a:ea typeface="Times New Roman" panose="02020603050405020304" pitchFamily="18" charset="0"/>
                <a:cs typeface="Times New Roman" panose="02020603050405020304" pitchFamily="18" charset="0"/>
              </a:rPr>
              <a:t>In the 1980s, changes were made to focus on disability costs</a:t>
            </a:r>
            <a:endParaRPr lang="en-US" sz="2000" kern="100" dirty="0">
              <a:solidFill>
                <a:srgbClr val="001D35"/>
              </a:solidFill>
              <a:effectLst/>
              <a:ea typeface="Aptos" panose="020B0004020202020204" pitchFamily="34" charset="0"/>
              <a:cs typeface="Times New Roman" panose="02020603050405020304" pitchFamily="18" charset="0"/>
            </a:endParaRPr>
          </a:p>
          <a:p>
            <a:pPr marL="342900" marR="0" lvl="0" indent="-342900">
              <a:lnSpc>
                <a:spcPct val="115000"/>
              </a:lnSpc>
              <a:spcAft>
                <a:spcPts val="600"/>
              </a:spcAft>
              <a:buSzPts val="1000"/>
              <a:buFont typeface="Symbol" panose="05050102010706020507" pitchFamily="18" charset="2"/>
              <a:buChar char=""/>
              <a:tabLst>
                <a:tab pos="457200" algn="l"/>
              </a:tabLst>
            </a:pPr>
            <a:r>
              <a:rPr lang="en-US" sz="2000" kern="0" dirty="0">
                <a:solidFill>
                  <a:srgbClr val="001D35"/>
                </a:solidFill>
                <a:effectLst/>
                <a:ea typeface="Times New Roman" panose="02020603050405020304" pitchFamily="18" charset="0"/>
                <a:cs typeface="Times New Roman" panose="02020603050405020304" pitchFamily="18" charset="0"/>
              </a:rPr>
              <a:t>In 2000, the Act was updated to change how permanent impairments were compensated</a:t>
            </a:r>
            <a:endParaRPr lang="en-US" sz="2000" kern="100" dirty="0">
              <a:solidFill>
                <a:srgbClr val="001D35"/>
              </a:solidFill>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solidFill>
                  <a:srgbClr val="001D35"/>
                </a:solidFill>
                <a:effectLst/>
                <a:ea typeface="Times New Roman" panose="02020603050405020304" pitchFamily="18" charset="0"/>
                <a:cs typeface="Times New Roman" panose="02020603050405020304" pitchFamily="18" charset="0"/>
              </a:rPr>
              <a:t>In 2005, job dislocation benefits and the Benefits Guaranty Fund were established</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000" kern="0" dirty="0">
                <a:solidFill>
                  <a:srgbClr val="001D35"/>
                </a:solidFill>
                <a:ea typeface="Aptos" panose="020B0004020202020204" pitchFamily="34" charset="0"/>
                <a:cs typeface="Times New Roman" panose="02020603050405020304" pitchFamily="18" charset="0"/>
              </a:rPr>
              <a:t>In 2025, Stay-at-Work / Return-to-Work benefits were added</a:t>
            </a:r>
            <a:endParaRPr lang="en-US" sz="2000" kern="100" dirty="0">
              <a:solidFill>
                <a:srgbClr val="001D35"/>
              </a:solidFill>
              <a:effectLst/>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513442BF-EABE-302C-B0E5-9FCC48EA57CB}"/>
              </a:ext>
            </a:extLst>
          </p:cNvPr>
          <p:cNvSpPr txBox="1"/>
          <p:nvPr/>
        </p:nvSpPr>
        <p:spPr>
          <a:xfrm>
            <a:off x="914400" y="1134561"/>
            <a:ext cx="9791700" cy="707886"/>
          </a:xfrm>
          <a:prstGeom prst="rect">
            <a:avLst/>
          </a:prstGeom>
          <a:noFill/>
        </p:spPr>
        <p:txBody>
          <a:bodyPr wrap="square" rtlCol="0">
            <a:spAutoFit/>
          </a:bodyPr>
          <a:lstStyle/>
          <a:p>
            <a:r>
              <a:rPr lang="en-US" sz="2000" dirty="0"/>
              <a:t>Workers’ Compensation was first introduced in the Alaska territory in 1913. Known then as workmen’s protection.  </a:t>
            </a:r>
          </a:p>
        </p:txBody>
      </p:sp>
    </p:spTree>
    <p:extLst>
      <p:ext uri="{BB962C8B-B14F-4D97-AF65-F5344CB8AC3E}">
        <p14:creationId xmlns:p14="http://schemas.microsoft.com/office/powerpoint/2010/main" val="1124179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68E70-0D9F-D521-AF9C-A22EA5E232A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73509F4-E862-B473-1380-D01D781B4BCA}"/>
              </a:ext>
            </a:extLst>
          </p:cNvPr>
          <p:cNvSpPr>
            <a:spLocks noGrp="1"/>
          </p:cNvSpPr>
          <p:nvPr>
            <p:ph type="ctrTitle"/>
          </p:nvPr>
        </p:nvSpPr>
        <p:spPr/>
        <p:txBody>
          <a:bodyPr/>
          <a:lstStyle/>
          <a:p>
            <a:r>
              <a:rPr lang="en-US" dirty="0"/>
              <a:t>Alaska Workers’ Compensation</a:t>
            </a:r>
          </a:p>
        </p:txBody>
      </p:sp>
      <p:sp>
        <p:nvSpPr>
          <p:cNvPr id="4" name="Footer Placeholder 3">
            <a:extLst>
              <a:ext uri="{FF2B5EF4-FFF2-40B4-BE49-F238E27FC236}">
                <a16:creationId xmlns:a16="http://schemas.microsoft.com/office/drawing/2014/main" id="{1921AE32-617B-70D5-83D3-E5600C62FD25}"/>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89BBA2F1-DD6F-B5EB-7305-A434A912E62C}"/>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7</a:t>
            </a:fld>
            <a:endParaRPr lang="en-US" dirty="0"/>
          </a:p>
        </p:txBody>
      </p:sp>
      <p:pic>
        <p:nvPicPr>
          <p:cNvPr id="3" name="Picture 2">
            <a:extLst>
              <a:ext uri="{FF2B5EF4-FFF2-40B4-BE49-F238E27FC236}">
                <a16:creationId xmlns:a16="http://schemas.microsoft.com/office/drawing/2014/main" id="{9EBC2E91-35A6-DB40-4CC5-D7AE22A37620}"/>
              </a:ext>
            </a:extLst>
          </p:cNvPr>
          <p:cNvPicPr>
            <a:picLocks noChangeAspect="1"/>
          </p:cNvPicPr>
          <p:nvPr/>
        </p:nvPicPr>
        <p:blipFill>
          <a:blip r:embed="rId3"/>
          <a:stretch>
            <a:fillRect/>
          </a:stretch>
        </p:blipFill>
        <p:spPr>
          <a:xfrm>
            <a:off x="10706100" y="6243342"/>
            <a:ext cx="1143000" cy="533400"/>
          </a:xfrm>
          <a:prstGeom prst="rect">
            <a:avLst/>
          </a:prstGeom>
        </p:spPr>
      </p:pic>
      <p:pic>
        <p:nvPicPr>
          <p:cNvPr id="2" name="Picture 1">
            <a:extLst>
              <a:ext uri="{FF2B5EF4-FFF2-40B4-BE49-F238E27FC236}">
                <a16:creationId xmlns:a16="http://schemas.microsoft.com/office/drawing/2014/main" id="{6D5CE20A-24E1-DF57-7605-BF3BAD134F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81051" y="825500"/>
            <a:ext cx="3905250" cy="5206999"/>
          </a:xfrm>
          <a:prstGeom prst="rect">
            <a:avLst/>
          </a:prstGeom>
        </p:spPr>
      </p:pic>
      <p:pic>
        <p:nvPicPr>
          <p:cNvPr id="6" name="Picture 5">
            <a:extLst>
              <a:ext uri="{FF2B5EF4-FFF2-40B4-BE49-F238E27FC236}">
                <a16:creationId xmlns:a16="http://schemas.microsoft.com/office/drawing/2014/main" id="{9BCA06BC-7A52-1A47-EACD-DB731F65CEE4}"/>
              </a:ext>
            </a:extLst>
          </p:cNvPr>
          <p:cNvPicPr>
            <a:picLocks noChangeAspect="1"/>
          </p:cNvPicPr>
          <p:nvPr/>
        </p:nvPicPr>
        <p:blipFill>
          <a:blip r:embed="rId5"/>
          <a:stretch>
            <a:fillRect/>
          </a:stretch>
        </p:blipFill>
        <p:spPr>
          <a:xfrm>
            <a:off x="7819214" y="825501"/>
            <a:ext cx="3905250" cy="5207000"/>
          </a:xfrm>
          <a:prstGeom prst="rect">
            <a:avLst/>
          </a:prstGeom>
        </p:spPr>
      </p:pic>
      <p:sp>
        <p:nvSpPr>
          <p:cNvPr id="8" name="Arrow: Right 7">
            <a:extLst>
              <a:ext uri="{FF2B5EF4-FFF2-40B4-BE49-F238E27FC236}">
                <a16:creationId xmlns:a16="http://schemas.microsoft.com/office/drawing/2014/main" id="{CDCE2D0F-E4CB-EC72-8EED-49312EAB20D1}"/>
              </a:ext>
            </a:extLst>
          </p:cNvPr>
          <p:cNvSpPr/>
          <p:nvPr/>
        </p:nvSpPr>
        <p:spPr>
          <a:xfrm>
            <a:off x="5676900" y="1371600"/>
            <a:ext cx="1657350" cy="108585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651E158-575D-8206-73C7-FCA746F11E24}"/>
              </a:ext>
            </a:extLst>
          </p:cNvPr>
          <p:cNvSpPr txBox="1"/>
          <p:nvPr/>
        </p:nvSpPr>
        <p:spPr>
          <a:xfrm>
            <a:off x="5781675" y="1724025"/>
            <a:ext cx="1304925" cy="369332"/>
          </a:xfrm>
          <a:prstGeom prst="rect">
            <a:avLst/>
          </a:prstGeom>
          <a:noFill/>
        </p:spPr>
        <p:txBody>
          <a:bodyPr wrap="square" rtlCol="0">
            <a:spAutoFit/>
          </a:bodyPr>
          <a:lstStyle/>
          <a:p>
            <a:r>
              <a:rPr lang="en-US" dirty="0"/>
              <a:t>No Regs</a:t>
            </a:r>
          </a:p>
        </p:txBody>
      </p:sp>
      <p:sp>
        <p:nvSpPr>
          <p:cNvPr id="10" name="TextBox 9">
            <a:extLst>
              <a:ext uri="{FF2B5EF4-FFF2-40B4-BE49-F238E27FC236}">
                <a16:creationId xmlns:a16="http://schemas.microsoft.com/office/drawing/2014/main" id="{BD181885-57E4-F7B0-BA2C-12B8A0C8A3EF}"/>
              </a:ext>
            </a:extLst>
          </p:cNvPr>
          <p:cNvSpPr txBox="1"/>
          <p:nvPr/>
        </p:nvSpPr>
        <p:spPr>
          <a:xfrm>
            <a:off x="5038724" y="5010150"/>
            <a:ext cx="2647949" cy="646331"/>
          </a:xfrm>
          <a:prstGeom prst="rect">
            <a:avLst/>
          </a:prstGeom>
          <a:noFill/>
        </p:spPr>
        <p:txBody>
          <a:bodyPr wrap="square" rtlCol="0">
            <a:spAutoFit/>
          </a:bodyPr>
          <a:lstStyle/>
          <a:p>
            <a:r>
              <a:rPr lang="en-US" dirty="0"/>
              <a:t>Commissioner Johnson served 1960 to 1966</a:t>
            </a:r>
          </a:p>
        </p:txBody>
      </p:sp>
    </p:spTree>
    <p:extLst>
      <p:ext uri="{BB962C8B-B14F-4D97-AF65-F5344CB8AC3E}">
        <p14:creationId xmlns:p14="http://schemas.microsoft.com/office/powerpoint/2010/main" val="1892760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81338-984F-552B-3EE1-504E0BC355E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22EA933-4C86-AA19-94BC-CF02FAA50D35}"/>
              </a:ext>
            </a:extLst>
          </p:cNvPr>
          <p:cNvSpPr>
            <a:spLocks noGrp="1"/>
          </p:cNvSpPr>
          <p:nvPr>
            <p:ph type="ctrTitle"/>
          </p:nvPr>
        </p:nvSpPr>
        <p:spPr>
          <a:xfrm>
            <a:off x="0" y="81259"/>
            <a:ext cx="12192000" cy="589898"/>
          </a:xfrm>
        </p:spPr>
        <p:txBody>
          <a:bodyPr/>
          <a:lstStyle/>
          <a:p>
            <a:r>
              <a:rPr lang="en-US" dirty="0">
                <a:latin typeface="+mn-lt"/>
              </a:rPr>
              <a:t>Alaska Workers’ Compensation</a:t>
            </a:r>
          </a:p>
        </p:txBody>
      </p:sp>
      <p:sp>
        <p:nvSpPr>
          <p:cNvPr id="4" name="Footer Placeholder 3">
            <a:extLst>
              <a:ext uri="{FF2B5EF4-FFF2-40B4-BE49-F238E27FC236}">
                <a16:creationId xmlns:a16="http://schemas.microsoft.com/office/drawing/2014/main" id="{B664D774-B147-CC83-2F37-FE457968BA2F}"/>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9E6A119D-AE48-603B-5BEF-D9100F380E56}"/>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8</a:t>
            </a:fld>
            <a:endParaRPr lang="en-US" dirty="0"/>
          </a:p>
        </p:txBody>
      </p:sp>
      <p:pic>
        <p:nvPicPr>
          <p:cNvPr id="3" name="Picture 2">
            <a:extLst>
              <a:ext uri="{FF2B5EF4-FFF2-40B4-BE49-F238E27FC236}">
                <a16:creationId xmlns:a16="http://schemas.microsoft.com/office/drawing/2014/main" id="{E9AFA816-1CB2-5217-8CFD-68CA9DB4A611}"/>
              </a:ext>
            </a:extLst>
          </p:cNvPr>
          <p:cNvPicPr>
            <a:picLocks noChangeAspect="1"/>
          </p:cNvPicPr>
          <p:nvPr/>
        </p:nvPicPr>
        <p:blipFill>
          <a:blip r:embed="rId3"/>
          <a:stretch>
            <a:fillRect/>
          </a:stretch>
        </p:blipFill>
        <p:spPr>
          <a:xfrm>
            <a:off x="10706100" y="6243342"/>
            <a:ext cx="1143000" cy="533400"/>
          </a:xfrm>
          <a:prstGeom prst="rect">
            <a:avLst/>
          </a:prstGeom>
        </p:spPr>
      </p:pic>
      <p:sp>
        <p:nvSpPr>
          <p:cNvPr id="9" name="TextBox 8">
            <a:extLst>
              <a:ext uri="{FF2B5EF4-FFF2-40B4-BE49-F238E27FC236}">
                <a16:creationId xmlns:a16="http://schemas.microsoft.com/office/drawing/2014/main" id="{F24C5976-C2DD-597C-89E0-D24F723CFBD3}"/>
              </a:ext>
            </a:extLst>
          </p:cNvPr>
          <p:cNvSpPr txBox="1"/>
          <p:nvPr/>
        </p:nvSpPr>
        <p:spPr>
          <a:xfrm>
            <a:off x="476250" y="1462176"/>
            <a:ext cx="11182350" cy="4672818"/>
          </a:xfrm>
          <a:prstGeom prst="rect">
            <a:avLst/>
          </a:prstGeom>
          <a:noFill/>
        </p:spPr>
        <p:txBody>
          <a:bodyPr wrap="square">
            <a:spAutoFit/>
          </a:bodyPr>
          <a:lstStyle/>
          <a:p>
            <a:pPr marR="0" lvl="0">
              <a:lnSpc>
                <a:spcPct val="115000"/>
              </a:lnSpc>
              <a:spcAft>
                <a:spcPts val="600"/>
              </a:spcAft>
              <a:buSzPts val="1000"/>
              <a:tabLst>
                <a:tab pos="457200" algn="l"/>
              </a:tabLst>
            </a:pPr>
            <a:r>
              <a:rPr lang="en-US" sz="2000" b="0" i="0" dirty="0">
                <a:solidFill>
                  <a:srgbClr val="333333"/>
                </a:solidFill>
                <a:effectLst/>
              </a:rPr>
              <a:t>It is the intent of the legislature that</a:t>
            </a:r>
            <a:br>
              <a:rPr lang="en-US" sz="2000" dirty="0"/>
            </a:br>
            <a:r>
              <a:rPr lang="en-US" sz="2000" b="0" i="0" dirty="0">
                <a:solidFill>
                  <a:srgbClr val="333333"/>
                </a:solidFill>
                <a:effectLst/>
              </a:rPr>
              <a:t>     (1) this chapter be interpreted so as to ensure the </a:t>
            </a:r>
            <a:r>
              <a:rPr lang="en-US" sz="2000" b="1" i="0" u="sng" dirty="0">
                <a:solidFill>
                  <a:srgbClr val="333333"/>
                </a:solidFill>
                <a:effectLst/>
              </a:rPr>
              <a:t>quick, efficient, fair, and predictable delivery of indemnity and medical benefits to injured workers at a reasonable cost to the employers </a:t>
            </a:r>
            <a:r>
              <a:rPr lang="en-US" sz="2000" b="0" i="0" dirty="0">
                <a:solidFill>
                  <a:srgbClr val="333333"/>
                </a:solidFill>
                <a:effectLst/>
              </a:rPr>
              <a:t>who are subject to the provisions of this chapter;</a:t>
            </a:r>
            <a:br>
              <a:rPr lang="en-US" sz="2000" dirty="0"/>
            </a:br>
            <a:br>
              <a:rPr lang="en-US" sz="2000" dirty="0"/>
            </a:br>
            <a:r>
              <a:rPr lang="en-US" sz="2000" b="0" i="0" dirty="0">
                <a:solidFill>
                  <a:srgbClr val="333333"/>
                </a:solidFill>
                <a:effectLst/>
              </a:rPr>
              <a:t>     (2) workers' compensation cases shall be decided on their merits except where otherwise provided by statute;</a:t>
            </a:r>
            <a:br>
              <a:rPr lang="en-US" sz="2000" dirty="0"/>
            </a:br>
            <a:br>
              <a:rPr lang="en-US" sz="2000" dirty="0"/>
            </a:br>
            <a:r>
              <a:rPr lang="en-US" sz="2000" b="0" i="0" dirty="0">
                <a:solidFill>
                  <a:srgbClr val="333333"/>
                </a:solidFill>
                <a:effectLst/>
              </a:rPr>
              <a:t>     (3) this chapter may not be construed by the courts in favor of a party;</a:t>
            </a:r>
            <a:br>
              <a:rPr lang="en-US" sz="2000" dirty="0"/>
            </a:br>
            <a:br>
              <a:rPr lang="en-US" sz="2000" dirty="0"/>
            </a:br>
            <a:r>
              <a:rPr lang="en-US" sz="2000" b="0" i="0" dirty="0">
                <a:solidFill>
                  <a:srgbClr val="333333"/>
                </a:solidFill>
                <a:effectLst/>
              </a:rPr>
              <a:t>     (4) hearings in workers' compensation cases shall be impartial and fair to all parties and that all parties shall be afforded due process and an opportunity to be heard and for their arguments and evidence to be fairly considered.</a:t>
            </a:r>
            <a:endParaRPr lang="en-US" sz="2000" kern="100" dirty="0">
              <a:solidFill>
                <a:srgbClr val="001D35"/>
              </a:solidFill>
              <a:effectLst/>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A458391D-B04F-4CA8-E3FC-01C2EDBBA1EE}"/>
              </a:ext>
            </a:extLst>
          </p:cNvPr>
          <p:cNvSpPr txBox="1"/>
          <p:nvPr/>
        </p:nvSpPr>
        <p:spPr>
          <a:xfrm>
            <a:off x="914400" y="912722"/>
            <a:ext cx="9791700" cy="400110"/>
          </a:xfrm>
          <a:prstGeom prst="rect">
            <a:avLst/>
          </a:prstGeom>
          <a:noFill/>
        </p:spPr>
        <p:txBody>
          <a:bodyPr wrap="square" rtlCol="0">
            <a:spAutoFit/>
          </a:bodyPr>
          <a:lstStyle/>
          <a:p>
            <a:pPr algn="ctr"/>
            <a:r>
              <a:rPr lang="en-US" sz="2000" dirty="0"/>
              <a:t>Alaska Statute 23.30.001. Legislative Intent.</a:t>
            </a:r>
          </a:p>
        </p:txBody>
      </p:sp>
    </p:spTree>
    <p:extLst>
      <p:ext uri="{BB962C8B-B14F-4D97-AF65-F5344CB8AC3E}">
        <p14:creationId xmlns:p14="http://schemas.microsoft.com/office/powerpoint/2010/main" val="533106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C51D9-E3EE-6362-56C4-69A77B60603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F3F8816-344A-71EE-97AB-59CF15BF6972}"/>
              </a:ext>
            </a:extLst>
          </p:cNvPr>
          <p:cNvSpPr>
            <a:spLocks noGrp="1"/>
          </p:cNvSpPr>
          <p:nvPr>
            <p:ph type="ctrTitle"/>
          </p:nvPr>
        </p:nvSpPr>
        <p:spPr>
          <a:xfrm>
            <a:off x="0" y="81259"/>
            <a:ext cx="12192000" cy="589898"/>
          </a:xfrm>
        </p:spPr>
        <p:txBody>
          <a:bodyPr/>
          <a:lstStyle/>
          <a:p>
            <a:r>
              <a:rPr lang="en-US" dirty="0">
                <a:latin typeface="+mn-lt"/>
              </a:rPr>
              <a:t>Alaska Workers’ Compensation</a:t>
            </a:r>
          </a:p>
        </p:txBody>
      </p:sp>
      <p:sp>
        <p:nvSpPr>
          <p:cNvPr id="4" name="Footer Placeholder 3">
            <a:extLst>
              <a:ext uri="{FF2B5EF4-FFF2-40B4-BE49-F238E27FC236}">
                <a16:creationId xmlns:a16="http://schemas.microsoft.com/office/drawing/2014/main" id="{68D69D3D-786F-FF1A-14ED-1D39D098124B}"/>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C4838880-A721-216F-8F5C-51DF2C2D3E96}"/>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9</a:t>
            </a:fld>
            <a:endParaRPr lang="en-US" dirty="0"/>
          </a:p>
        </p:txBody>
      </p:sp>
      <p:pic>
        <p:nvPicPr>
          <p:cNvPr id="3" name="Picture 2">
            <a:extLst>
              <a:ext uri="{FF2B5EF4-FFF2-40B4-BE49-F238E27FC236}">
                <a16:creationId xmlns:a16="http://schemas.microsoft.com/office/drawing/2014/main" id="{F5142A57-E02A-FAFC-D3EB-7588766471D8}"/>
              </a:ext>
            </a:extLst>
          </p:cNvPr>
          <p:cNvPicPr>
            <a:picLocks noChangeAspect="1"/>
          </p:cNvPicPr>
          <p:nvPr/>
        </p:nvPicPr>
        <p:blipFill>
          <a:blip r:embed="rId2"/>
          <a:stretch>
            <a:fillRect/>
          </a:stretch>
        </p:blipFill>
        <p:spPr>
          <a:xfrm>
            <a:off x="10706100" y="6243342"/>
            <a:ext cx="1143000" cy="533400"/>
          </a:xfrm>
          <a:prstGeom prst="rect">
            <a:avLst/>
          </a:prstGeom>
        </p:spPr>
      </p:pic>
      <p:pic>
        <p:nvPicPr>
          <p:cNvPr id="2" name="Picture 1" descr="Diagram, engineering drawing&#10;&#10;Description automatically generated">
            <a:extLst>
              <a:ext uri="{FF2B5EF4-FFF2-40B4-BE49-F238E27FC236}">
                <a16:creationId xmlns:a16="http://schemas.microsoft.com/office/drawing/2014/main" id="{CC855919-D86C-8AC7-80AB-D75B694306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3751" y="789249"/>
            <a:ext cx="5724497" cy="5279502"/>
          </a:xfrm>
          <a:prstGeom prst="rect">
            <a:avLst/>
          </a:prstGeom>
        </p:spPr>
      </p:pic>
      <p:sp>
        <p:nvSpPr>
          <p:cNvPr id="6" name="TextBox 5">
            <a:extLst>
              <a:ext uri="{FF2B5EF4-FFF2-40B4-BE49-F238E27FC236}">
                <a16:creationId xmlns:a16="http://schemas.microsoft.com/office/drawing/2014/main" id="{25A85B28-EE2E-EB02-C7DB-57ACE0342BAA}"/>
              </a:ext>
            </a:extLst>
          </p:cNvPr>
          <p:cNvSpPr txBox="1"/>
          <p:nvPr/>
        </p:nvSpPr>
        <p:spPr>
          <a:xfrm>
            <a:off x="4497803" y="2543175"/>
            <a:ext cx="3196391" cy="1323439"/>
          </a:xfrm>
          <a:prstGeom prst="rect">
            <a:avLst/>
          </a:prstGeom>
          <a:noFill/>
        </p:spPr>
        <p:txBody>
          <a:bodyPr wrap="square">
            <a:spAutoFit/>
          </a:bodyPr>
          <a:lstStyle/>
          <a:p>
            <a:r>
              <a:rPr lang="en-US" sz="1600" b="1" dirty="0">
                <a:solidFill>
                  <a:srgbClr val="FF0000"/>
                </a:solidFill>
                <a:effectLst/>
                <a:ea typeface="Times New Roman" panose="02020603050405020304" pitchFamily="18" charset="0"/>
                <a:cs typeface="Arial" panose="020B0604020202020204" pitchFamily="34" charset="0"/>
              </a:rPr>
              <a:t>to ensure the quick, efficient, fair, and predictable delivery of indemnity and medical benefits to injured workers at a reasonable cost to the employers</a:t>
            </a:r>
            <a:endParaRPr lang="en-US" sz="1600" b="1" dirty="0">
              <a:solidFill>
                <a:srgbClr val="FF0000"/>
              </a:solidFill>
              <a:cs typeface="Arial" panose="020B0604020202020204" pitchFamily="34" charset="0"/>
            </a:endParaRPr>
          </a:p>
        </p:txBody>
      </p:sp>
    </p:spTree>
    <p:extLst>
      <p:ext uri="{BB962C8B-B14F-4D97-AF65-F5344CB8AC3E}">
        <p14:creationId xmlns:p14="http://schemas.microsoft.com/office/powerpoint/2010/main" val="284935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3CD3D-58FB-4946-902E-FB92079BDAE9}"/>
              </a:ext>
            </a:extLst>
          </p:cNvPr>
          <p:cNvSpPr>
            <a:spLocks noGrp="1"/>
          </p:cNvSpPr>
          <p:nvPr>
            <p:ph type="title"/>
          </p:nvPr>
        </p:nvSpPr>
        <p:spPr/>
        <p:txBody>
          <a:bodyPr/>
          <a:lstStyle/>
          <a:p>
            <a:r>
              <a:rPr lang="en-US" dirty="0"/>
              <a:t>Workers’ Compensation Division</a:t>
            </a:r>
          </a:p>
        </p:txBody>
      </p:sp>
      <p:sp>
        <p:nvSpPr>
          <p:cNvPr id="4" name="Slide Number Placeholder 3">
            <a:extLst>
              <a:ext uri="{FF2B5EF4-FFF2-40B4-BE49-F238E27FC236}">
                <a16:creationId xmlns:a16="http://schemas.microsoft.com/office/drawing/2014/main" id="{13006F77-A141-4757-8065-1F6FAE1C663F}"/>
              </a:ext>
            </a:extLst>
          </p:cNvPr>
          <p:cNvSpPr>
            <a:spLocks noGrp="1"/>
          </p:cNvSpPr>
          <p:nvPr>
            <p:ph type="sldNum" sz="quarter" idx="7"/>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en-US" sz="1200" b="0" i="0" u="none" strike="noStrike" kern="1200" cap="none" spc="0" normalizeH="0" baseline="0" noProof="0" smtClean="0">
                <a:ln>
                  <a:noFill/>
                </a:ln>
                <a:solidFill>
                  <a:prstClr val="white"/>
                </a:solidFill>
                <a:effectLst/>
                <a:uLnTx/>
                <a:uFillTx/>
                <a:latin typeface="Calibri"/>
                <a:ea typeface="+mn-ea"/>
                <a:cs typeface="Calibri"/>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white"/>
              </a:solidFill>
              <a:effectLst/>
              <a:uLnTx/>
              <a:uFillTx/>
              <a:latin typeface="Calibri"/>
              <a:ea typeface="+mn-ea"/>
              <a:cs typeface="Calibri"/>
            </a:endParaRPr>
          </a:p>
        </p:txBody>
      </p:sp>
      <p:sp>
        <p:nvSpPr>
          <p:cNvPr id="5" name="Footer Placeholder 4">
            <a:extLst>
              <a:ext uri="{FF2B5EF4-FFF2-40B4-BE49-F238E27FC236}">
                <a16:creationId xmlns:a16="http://schemas.microsoft.com/office/drawing/2014/main" id="{D132765B-7BE4-4597-B277-97FAE18ADBAB}"/>
              </a:ext>
            </a:extLst>
          </p:cNvPr>
          <p:cNvSpPr>
            <a:spLocks noGrp="1"/>
          </p:cNvSpPr>
          <p:nvPr>
            <p:ph type="ftr" sz="quarter" idx="5"/>
          </p:nvPr>
        </p:nvSpPr>
        <p:spPr>
          <a:xfrm>
            <a:off x="1355183" y="6284339"/>
            <a:ext cx="6973145" cy="49244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Light" panose="020F0302020204030204"/>
                <a:ea typeface="+mn-ea"/>
                <a:cs typeface="+mn-cs"/>
              </a:rPr>
              <a:t>ALASKA DEPARTMENT OF LABOR &amp; WORKFORCE DEVELOPMENT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Light" panose="020F0302020204030204"/>
                <a:ea typeface="+mn-ea"/>
                <a:cs typeface="+mn-cs"/>
              </a:rPr>
              <a:t>Cathy Muñoz, Commissioner</a:t>
            </a:r>
            <a:endParaRPr lang="en-US" dirty="0"/>
          </a:p>
        </p:txBody>
      </p:sp>
      <p:sp>
        <p:nvSpPr>
          <p:cNvPr id="7" name="Rectangle 6">
            <a:extLst>
              <a:ext uri="{FF2B5EF4-FFF2-40B4-BE49-F238E27FC236}">
                <a16:creationId xmlns:a16="http://schemas.microsoft.com/office/drawing/2014/main" id="{363DF6E3-4830-445A-83C5-0707BC9C8FAD}"/>
              </a:ext>
            </a:extLst>
          </p:cNvPr>
          <p:cNvSpPr/>
          <p:nvPr/>
        </p:nvSpPr>
        <p:spPr>
          <a:xfrm>
            <a:off x="10266492" y="228600"/>
            <a:ext cx="1691640" cy="951217"/>
          </a:xfrm>
          <a:prstGeom prst="rect">
            <a:avLst/>
          </a:prstGeom>
          <a:solidFill>
            <a:schemeClr val="bg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Protect Workers</a:t>
            </a:r>
          </a:p>
        </p:txBody>
      </p:sp>
      <p:sp>
        <p:nvSpPr>
          <p:cNvPr id="8" name="Text Placeholder 2">
            <a:extLst>
              <a:ext uri="{FF2B5EF4-FFF2-40B4-BE49-F238E27FC236}">
                <a16:creationId xmlns:a16="http://schemas.microsoft.com/office/drawing/2014/main" id="{BB68FEC1-F617-482F-A77F-EE726A880DD1}"/>
              </a:ext>
            </a:extLst>
          </p:cNvPr>
          <p:cNvSpPr txBox="1">
            <a:spLocks/>
          </p:cNvSpPr>
          <p:nvPr/>
        </p:nvSpPr>
        <p:spPr>
          <a:xfrm>
            <a:off x="259319" y="792637"/>
            <a:ext cx="10007173" cy="369332"/>
          </a:xfrm>
          <a:prstGeom prst="rect">
            <a:avLst/>
          </a:prstGeom>
        </p:spPr>
        <p:txBody>
          <a:bodyPr wrap="square" lIns="0" tIns="0" rIns="0" bIns="0">
            <a:spAutoFit/>
          </a:bodyPr>
          <a:lstStyle>
            <a:lvl1pPr marL="0">
              <a:defRPr b="0" i="0">
                <a:solidFill>
                  <a:schemeClr val="tx1"/>
                </a:solidFill>
                <a:latin typeface="Calibri Light" panose="020F0302020204030204" pitchFamily="34" charset="0"/>
                <a:ea typeface="+mn-ea"/>
                <a:cs typeface="Calibri Light" panose="020F030202020403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Charles Collins, Director</a:t>
            </a:r>
          </a:p>
        </p:txBody>
      </p:sp>
      <p:sp>
        <p:nvSpPr>
          <p:cNvPr id="9" name="Content Placeholder 1">
            <a:extLst>
              <a:ext uri="{FF2B5EF4-FFF2-40B4-BE49-F238E27FC236}">
                <a16:creationId xmlns:a16="http://schemas.microsoft.com/office/drawing/2014/main" id="{34859C93-DC95-4C5F-8DF9-074C0D3C37C6}"/>
              </a:ext>
            </a:extLst>
          </p:cNvPr>
          <p:cNvSpPr txBox="1">
            <a:spLocks/>
          </p:cNvSpPr>
          <p:nvPr/>
        </p:nvSpPr>
        <p:spPr bwMode="auto">
          <a:xfrm>
            <a:off x="216207" y="1283375"/>
            <a:ext cx="11874193" cy="4704892"/>
          </a:xfrm>
          <a:prstGeom prst="rect">
            <a:avLst/>
          </a:prstGeom>
          <a:noFill/>
          <a:ln w="9525">
            <a:noFill/>
            <a:miter lim="800000"/>
            <a:headEnd/>
            <a:tailEnd/>
          </a:ln>
        </p:spPr>
        <p:txBody>
          <a:bodyPr/>
          <a:lstStyle/>
          <a:p>
            <a:pPr marL="0" marR="0" lvl="1" indent="0" algn="l" defTabSz="914400" rtl="0" eaLnBrk="1" fontAlgn="auto" latinLnBrk="0" hangingPunct="1">
              <a:lnSpc>
                <a:spcPct val="100000"/>
              </a:lnSpc>
              <a:spcBef>
                <a:spcPts val="600"/>
              </a:spcBef>
              <a:spcAft>
                <a:spcPts val="600"/>
              </a:spcAft>
              <a:buClrTx/>
              <a:buSzTx/>
              <a:buFontTx/>
              <a:buNone/>
              <a:tabLst/>
              <a:defRPr/>
            </a:pPr>
            <a:endParaRPr kumimoji="0" lang="en-US" sz="21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graphicFrame>
        <p:nvGraphicFramePr>
          <p:cNvPr id="3" name="Content Placeholder 2">
            <a:extLst>
              <a:ext uri="{FF2B5EF4-FFF2-40B4-BE49-F238E27FC236}">
                <a16:creationId xmlns:a16="http://schemas.microsoft.com/office/drawing/2014/main" id="{4424ACAC-82B3-C505-9F8A-78DDEC96E61B}"/>
              </a:ext>
            </a:extLst>
          </p:cNvPr>
          <p:cNvGraphicFramePr>
            <a:graphicFrameLocks/>
          </p:cNvGraphicFramePr>
          <p:nvPr>
            <p:extLst>
              <p:ext uri="{D42A27DB-BD31-4B8C-83A1-F6EECF244321}">
                <p14:modId xmlns:p14="http://schemas.microsoft.com/office/powerpoint/2010/main" val="3431449784"/>
              </p:ext>
            </p:extLst>
          </p:nvPr>
        </p:nvGraphicFramePr>
        <p:xfrm>
          <a:off x="358648" y="1304381"/>
          <a:ext cx="11474704" cy="50697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008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B5248-B496-70F9-52C8-041A3659BEB7}"/>
              </a:ext>
            </a:extLst>
          </p:cNvPr>
          <p:cNvSpPr>
            <a:spLocks noGrp="1"/>
          </p:cNvSpPr>
          <p:nvPr>
            <p:ph type="ctrTitle"/>
          </p:nvPr>
        </p:nvSpPr>
        <p:spPr>
          <a:xfrm>
            <a:off x="-1" y="109377"/>
            <a:ext cx="12183017" cy="492443"/>
          </a:xfrm>
        </p:spPr>
        <p:txBody>
          <a:bodyPr/>
          <a:lstStyle/>
          <a:p>
            <a:r>
              <a:rPr lang="en-US" dirty="0">
                <a:latin typeface="+mn-lt"/>
              </a:rPr>
              <a:t>Alaska Workers’ Compensation Board</a:t>
            </a:r>
            <a:r>
              <a:rPr lang="en-US" dirty="0"/>
              <a:t>	</a:t>
            </a:r>
          </a:p>
        </p:txBody>
      </p:sp>
      <p:sp>
        <p:nvSpPr>
          <p:cNvPr id="3" name="Subtitle 2">
            <a:extLst>
              <a:ext uri="{FF2B5EF4-FFF2-40B4-BE49-F238E27FC236}">
                <a16:creationId xmlns:a16="http://schemas.microsoft.com/office/drawing/2014/main" id="{B4CA5469-F32F-2F9D-00DB-DA800EC5366A}"/>
              </a:ext>
            </a:extLst>
          </p:cNvPr>
          <p:cNvSpPr>
            <a:spLocks noGrp="1"/>
          </p:cNvSpPr>
          <p:nvPr>
            <p:ph type="subTitle" idx="4"/>
          </p:nvPr>
        </p:nvSpPr>
        <p:spPr>
          <a:xfrm>
            <a:off x="914400" y="918030"/>
            <a:ext cx="10363199" cy="492443"/>
          </a:xfrm>
        </p:spPr>
        <p:txBody>
          <a:bodyPr/>
          <a:lstStyle/>
          <a:p>
            <a:r>
              <a:rPr lang="en-US" dirty="0"/>
              <a:t>Established under AS 23.30.005</a:t>
            </a:r>
          </a:p>
        </p:txBody>
      </p:sp>
      <p:sp>
        <p:nvSpPr>
          <p:cNvPr id="4" name="Date Placeholder 3">
            <a:extLst>
              <a:ext uri="{FF2B5EF4-FFF2-40B4-BE49-F238E27FC236}">
                <a16:creationId xmlns:a16="http://schemas.microsoft.com/office/drawing/2014/main" id="{74429B22-78D8-0182-0AF4-05A612B41BEA}"/>
              </a:ext>
            </a:extLst>
          </p:cNvPr>
          <p:cNvSpPr>
            <a:spLocks noGrp="1"/>
          </p:cNvSpPr>
          <p:nvPr>
            <p:ph type="dt" sz="half" idx="2"/>
          </p:nvPr>
        </p:nvSpPr>
        <p:spPr/>
        <p:txBody>
          <a:bodyPr/>
          <a:lstStyle/>
          <a:p>
            <a:fld id="{4EEBEF3B-37E4-42E9-B0F7-E75E74ADD88C}" type="datetime4">
              <a:rPr lang="en-US" smtClean="0"/>
              <a:t>November 12, 2025</a:t>
            </a:fld>
            <a:endParaRPr lang="en-US" dirty="0"/>
          </a:p>
        </p:txBody>
      </p:sp>
      <p:sp>
        <p:nvSpPr>
          <p:cNvPr id="5" name="Footer Placeholder 4">
            <a:extLst>
              <a:ext uri="{FF2B5EF4-FFF2-40B4-BE49-F238E27FC236}">
                <a16:creationId xmlns:a16="http://schemas.microsoft.com/office/drawing/2014/main" id="{D11A8B1C-1A5C-E6E1-958C-60A738BB6E42}"/>
              </a:ext>
            </a:extLst>
          </p:cNvPr>
          <p:cNvSpPr>
            <a:spLocks noGrp="1"/>
          </p:cNvSpPr>
          <p:nvPr>
            <p:ph type="ftr" sz="quarter" idx="5"/>
          </p:nvPr>
        </p:nvSpPr>
        <p:spPr>
          <a:xfrm>
            <a:off x="1355183" y="6284339"/>
            <a:ext cx="6973145" cy="738664"/>
          </a:xfrm>
        </p:spPr>
        <p:txBody>
          <a:bodyPr/>
          <a:lstStyle/>
          <a:p>
            <a:pPr>
              <a:defRPr/>
            </a:pPr>
            <a:r>
              <a:rPr lang="en-US" dirty="0">
                <a:solidFill>
                  <a:prstClr val="white"/>
                </a:solidFill>
              </a:rPr>
              <a:t>ALASKA DEPARTMENT OF LABOR &amp; WORKFORCE DEVELOPMENT</a:t>
            </a:r>
          </a:p>
          <a:p>
            <a:pPr>
              <a:defRPr/>
            </a:pPr>
            <a:r>
              <a:rPr lang="en-US" dirty="0">
                <a:solidFill>
                  <a:prstClr val="white"/>
                </a:solidFill>
              </a:rPr>
              <a:t>Cathy Muñoz, Commissioner</a:t>
            </a:r>
          </a:p>
          <a:p>
            <a:endParaRPr lang="en-US" dirty="0"/>
          </a:p>
        </p:txBody>
      </p:sp>
      <p:sp>
        <p:nvSpPr>
          <p:cNvPr id="6" name="Slide Number Placeholder 5">
            <a:extLst>
              <a:ext uri="{FF2B5EF4-FFF2-40B4-BE49-F238E27FC236}">
                <a16:creationId xmlns:a16="http://schemas.microsoft.com/office/drawing/2014/main" id="{C6578171-6B1B-A667-F139-77167F13C921}"/>
              </a:ext>
            </a:extLst>
          </p:cNvPr>
          <p:cNvSpPr>
            <a:spLocks noGrp="1"/>
          </p:cNvSpPr>
          <p:nvPr>
            <p:ph type="sldNum" sz="quarter" idx="7"/>
          </p:nvPr>
        </p:nvSpPr>
        <p:spPr/>
        <p:txBody>
          <a:bodyPr/>
          <a:lstStyle/>
          <a:p>
            <a:fld id="{F01A49CB-A259-41F2-BE9B-12F5B8BF9CC9}" type="slidenum">
              <a:rPr lang="en-US" smtClean="0"/>
              <a:t>11</a:t>
            </a:fld>
            <a:endParaRPr lang="en-US"/>
          </a:p>
        </p:txBody>
      </p:sp>
      <p:sp>
        <p:nvSpPr>
          <p:cNvPr id="7" name="TextBox 6">
            <a:extLst>
              <a:ext uri="{FF2B5EF4-FFF2-40B4-BE49-F238E27FC236}">
                <a16:creationId xmlns:a16="http://schemas.microsoft.com/office/drawing/2014/main" id="{B4B40969-E8E3-C58B-EAE0-A6912162ED36}"/>
              </a:ext>
            </a:extLst>
          </p:cNvPr>
          <p:cNvSpPr txBox="1"/>
          <p:nvPr/>
        </p:nvSpPr>
        <p:spPr>
          <a:xfrm>
            <a:off x="268117" y="1559822"/>
            <a:ext cx="11646780" cy="2957861"/>
          </a:xfrm>
          <a:prstGeom prst="rect">
            <a:avLst/>
          </a:prstGeom>
          <a:noFill/>
        </p:spPr>
        <p:txBody>
          <a:bodyPr wrap="square" rtlCol="0">
            <a:spAutoFit/>
          </a:bodyPr>
          <a:lstStyle/>
          <a:p>
            <a:pPr>
              <a:lnSpc>
                <a:spcPct val="150000"/>
              </a:lnSpc>
            </a:pPr>
            <a:r>
              <a:rPr lang="en-US" dirty="0"/>
              <a:t>Made up of 18 members</a:t>
            </a:r>
          </a:p>
          <a:p>
            <a:pPr>
              <a:lnSpc>
                <a:spcPct val="150000"/>
              </a:lnSpc>
            </a:pPr>
            <a:r>
              <a:rPr lang="en-US" dirty="0"/>
              <a:t>9 represent Industry</a:t>
            </a:r>
          </a:p>
          <a:p>
            <a:pPr>
              <a:lnSpc>
                <a:spcPct val="150000"/>
              </a:lnSpc>
            </a:pPr>
            <a:r>
              <a:rPr lang="en-US" dirty="0"/>
              <a:t>9 represent Labor</a:t>
            </a:r>
          </a:p>
          <a:p>
            <a:pPr>
              <a:lnSpc>
                <a:spcPct val="150000"/>
              </a:lnSpc>
            </a:pPr>
            <a:r>
              <a:rPr lang="en-US" dirty="0"/>
              <a:t>Broke up into Panels, one from First Judicial District, two from the Second and Forth Judicial District and Five from the Third Judicial District. One Panel is detailed at large and can represent any Judicial District.</a:t>
            </a:r>
          </a:p>
          <a:p>
            <a:pPr>
              <a:lnSpc>
                <a:spcPct val="150000"/>
              </a:lnSpc>
            </a:pPr>
            <a:r>
              <a:rPr lang="en-US" dirty="0"/>
              <a:t>Panels are normally three members, two Board members and a designated hearing officer.</a:t>
            </a:r>
          </a:p>
          <a:p>
            <a:pPr>
              <a:lnSpc>
                <a:spcPct val="150000"/>
              </a:lnSpc>
            </a:pPr>
            <a:r>
              <a:rPr lang="en-US" dirty="0"/>
              <a:t>The AWCB also is responsible for regulations under The Act. </a:t>
            </a:r>
          </a:p>
        </p:txBody>
      </p:sp>
      <p:sp>
        <p:nvSpPr>
          <p:cNvPr id="8" name="TextBox 7">
            <a:extLst>
              <a:ext uri="{FF2B5EF4-FFF2-40B4-BE49-F238E27FC236}">
                <a16:creationId xmlns:a16="http://schemas.microsoft.com/office/drawing/2014/main" id="{A9AADE42-E4CF-78C9-5890-0B6575237E8A}"/>
              </a:ext>
            </a:extLst>
          </p:cNvPr>
          <p:cNvSpPr txBox="1"/>
          <p:nvPr/>
        </p:nvSpPr>
        <p:spPr>
          <a:xfrm>
            <a:off x="390617" y="4862082"/>
            <a:ext cx="6244609" cy="923330"/>
          </a:xfrm>
          <a:prstGeom prst="rect">
            <a:avLst/>
          </a:prstGeom>
          <a:noFill/>
        </p:spPr>
        <p:txBody>
          <a:bodyPr wrap="square" rtlCol="0">
            <a:spAutoFit/>
          </a:bodyPr>
          <a:lstStyle/>
          <a:p>
            <a:r>
              <a:rPr lang="en-US" dirty="0"/>
              <a:t>The AWCB has oversite on two committees that annually meet:</a:t>
            </a:r>
          </a:p>
          <a:p>
            <a:r>
              <a:rPr lang="en-US" dirty="0"/>
              <a:t>	Medical Services Review Committee </a:t>
            </a:r>
          </a:p>
          <a:p>
            <a:r>
              <a:rPr lang="en-US" dirty="0"/>
              <a:t>	Second Independent Medical Evaluation committee</a:t>
            </a:r>
          </a:p>
        </p:txBody>
      </p:sp>
      <p:pic>
        <p:nvPicPr>
          <p:cNvPr id="10" name="Picture 9" descr="A picture containing diagram&#10;&#10;AI-generated content may be incorrect.">
            <a:extLst>
              <a:ext uri="{FF2B5EF4-FFF2-40B4-BE49-F238E27FC236}">
                <a16:creationId xmlns:a16="http://schemas.microsoft.com/office/drawing/2014/main" id="{7FEE8CE8-E554-40DD-A2D9-13B78ED9D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3447" y="3819524"/>
            <a:ext cx="1584436" cy="1616731"/>
          </a:xfrm>
          <a:prstGeom prst="rect">
            <a:avLst/>
          </a:prstGeom>
        </p:spPr>
      </p:pic>
    </p:spTree>
    <p:extLst>
      <p:ext uri="{BB962C8B-B14F-4D97-AF65-F5344CB8AC3E}">
        <p14:creationId xmlns:p14="http://schemas.microsoft.com/office/powerpoint/2010/main" val="4106886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B04F2-B5DA-09A7-697E-30FB2B7E85C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C292DB5-ACF6-F1D4-914A-2EC561C9A22F}"/>
              </a:ext>
            </a:extLst>
          </p:cNvPr>
          <p:cNvSpPr>
            <a:spLocks noGrp="1"/>
          </p:cNvSpPr>
          <p:nvPr>
            <p:ph type="ctrTitle"/>
          </p:nvPr>
        </p:nvSpPr>
        <p:spPr/>
        <p:txBody>
          <a:bodyPr/>
          <a:lstStyle/>
          <a:p>
            <a:r>
              <a:rPr lang="en-US" dirty="0"/>
              <a:t>Alaska Workers’ Compensation</a:t>
            </a:r>
          </a:p>
        </p:txBody>
      </p:sp>
      <p:sp>
        <p:nvSpPr>
          <p:cNvPr id="4" name="Footer Placeholder 3">
            <a:extLst>
              <a:ext uri="{FF2B5EF4-FFF2-40B4-BE49-F238E27FC236}">
                <a16:creationId xmlns:a16="http://schemas.microsoft.com/office/drawing/2014/main" id="{B0CCB68F-A1D2-C279-36E6-6AA72B02D88C}"/>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093F3499-ED2A-C7DA-7A3B-D38A66E0C411}"/>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12</a:t>
            </a:fld>
            <a:endParaRPr lang="en-US" dirty="0"/>
          </a:p>
        </p:txBody>
      </p:sp>
      <p:pic>
        <p:nvPicPr>
          <p:cNvPr id="3" name="Picture 2">
            <a:extLst>
              <a:ext uri="{FF2B5EF4-FFF2-40B4-BE49-F238E27FC236}">
                <a16:creationId xmlns:a16="http://schemas.microsoft.com/office/drawing/2014/main" id="{6A34B412-0398-E682-9307-EB8BDEDA3102}"/>
              </a:ext>
            </a:extLst>
          </p:cNvPr>
          <p:cNvPicPr>
            <a:picLocks noChangeAspect="1"/>
          </p:cNvPicPr>
          <p:nvPr/>
        </p:nvPicPr>
        <p:blipFill>
          <a:blip r:embed="rId2"/>
          <a:stretch>
            <a:fillRect/>
          </a:stretch>
        </p:blipFill>
        <p:spPr>
          <a:xfrm>
            <a:off x="10706100" y="6243342"/>
            <a:ext cx="1143000" cy="533400"/>
          </a:xfrm>
          <a:prstGeom prst="rect">
            <a:avLst/>
          </a:prstGeom>
        </p:spPr>
      </p:pic>
      <p:pic>
        <p:nvPicPr>
          <p:cNvPr id="6" name="Picture 5">
            <a:extLst>
              <a:ext uri="{FF2B5EF4-FFF2-40B4-BE49-F238E27FC236}">
                <a16:creationId xmlns:a16="http://schemas.microsoft.com/office/drawing/2014/main" id="{1F6F2C94-FF58-BA5C-3E96-2BA1E2E113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1975" y="762000"/>
            <a:ext cx="7112000" cy="5334000"/>
          </a:xfrm>
          <a:prstGeom prst="rect">
            <a:avLst/>
          </a:prstGeom>
        </p:spPr>
      </p:pic>
      <p:sp>
        <p:nvSpPr>
          <p:cNvPr id="9" name="TextBox 8">
            <a:extLst>
              <a:ext uri="{FF2B5EF4-FFF2-40B4-BE49-F238E27FC236}">
                <a16:creationId xmlns:a16="http://schemas.microsoft.com/office/drawing/2014/main" id="{56E0BF9A-BF26-1BAA-688A-00CF423ACAB7}"/>
              </a:ext>
            </a:extLst>
          </p:cNvPr>
          <p:cNvSpPr txBox="1"/>
          <p:nvPr/>
        </p:nvSpPr>
        <p:spPr>
          <a:xfrm>
            <a:off x="781050" y="1771650"/>
            <a:ext cx="2971800" cy="923330"/>
          </a:xfrm>
          <a:prstGeom prst="rect">
            <a:avLst/>
          </a:prstGeom>
          <a:noFill/>
        </p:spPr>
        <p:txBody>
          <a:bodyPr wrap="square" rtlCol="0">
            <a:spAutoFit/>
          </a:bodyPr>
          <a:lstStyle/>
          <a:p>
            <a:r>
              <a:rPr lang="en-US" dirty="0"/>
              <a:t>Our professional and highly educated staff are eager to assist parties. </a:t>
            </a:r>
          </a:p>
        </p:txBody>
      </p:sp>
    </p:spTree>
    <p:extLst>
      <p:ext uri="{BB962C8B-B14F-4D97-AF65-F5344CB8AC3E}">
        <p14:creationId xmlns:p14="http://schemas.microsoft.com/office/powerpoint/2010/main" val="2528227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C951-4B98-34B4-AD73-AB129D4D701D}"/>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C60896D9-AF69-AE3B-BB17-4FFA6FC68830}"/>
              </a:ext>
            </a:extLst>
          </p:cNvPr>
          <p:cNvSpPr>
            <a:spLocks noGrp="1"/>
          </p:cNvSpPr>
          <p:nvPr>
            <p:ph type="subTitle" idx="4"/>
          </p:nvPr>
        </p:nvSpPr>
        <p:spPr/>
        <p:txBody>
          <a:bodyPr/>
          <a:lstStyle/>
          <a:p>
            <a:r>
              <a:rPr lang="en-US" dirty="0"/>
              <a:t>The Basics</a:t>
            </a:r>
          </a:p>
        </p:txBody>
      </p:sp>
      <p:sp>
        <p:nvSpPr>
          <p:cNvPr id="3" name="Title 2">
            <a:extLst>
              <a:ext uri="{FF2B5EF4-FFF2-40B4-BE49-F238E27FC236}">
                <a16:creationId xmlns:a16="http://schemas.microsoft.com/office/drawing/2014/main" id="{B1076610-5BE0-C164-5143-85027B2CFB61}"/>
              </a:ext>
            </a:extLst>
          </p:cNvPr>
          <p:cNvSpPr>
            <a:spLocks noGrp="1"/>
          </p:cNvSpPr>
          <p:nvPr>
            <p:ph type="ctrTitle"/>
          </p:nvPr>
        </p:nvSpPr>
        <p:spPr/>
        <p:txBody>
          <a:bodyPr/>
          <a:lstStyle/>
          <a:p>
            <a:r>
              <a:rPr lang="en-US" dirty="0">
                <a:latin typeface="+mn-lt"/>
              </a:rPr>
              <a:t>How Does it Work</a:t>
            </a:r>
          </a:p>
        </p:txBody>
      </p:sp>
      <p:sp>
        <p:nvSpPr>
          <p:cNvPr id="4" name="Footer Placeholder 3">
            <a:extLst>
              <a:ext uri="{FF2B5EF4-FFF2-40B4-BE49-F238E27FC236}">
                <a16:creationId xmlns:a16="http://schemas.microsoft.com/office/drawing/2014/main" id="{2428962E-FEC9-0EB2-2150-A79BF44A1194}"/>
              </a:ext>
            </a:extLst>
          </p:cNvPr>
          <p:cNvSpPr>
            <a:spLocks noGrp="1"/>
          </p:cNvSpPr>
          <p:nvPr>
            <p:ph type="ftr" sz="quarter" idx="5"/>
          </p:nvPr>
        </p:nvSpPr>
        <p:spPr>
          <a:xfrm>
            <a:off x="1355183" y="6284339"/>
            <a:ext cx="6973145" cy="492443"/>
          </a:xfrm>
        </p:spPr>
        <p:txBody>
          <a:bodyPr/>
          <a:lstStyle/>
          <a:p>
            <a:r>
              <a:rPr lang="en-US" dirty="0"/>
              <a:t>ALASKA DEPARTMENT OF LABOR &amp; WORKFORCE DEVELOPMENT   </a:t>
            </a:r>
          </a:p>
          <a:p>
            <a:r>
              <a:rPr lang="en-US" dirty="0"/>
              <a:t>Cathy Muñoz, Commissioner</a:t>
            </a:r>
          </a:p>
        </p:txBody>
      </p:sp>
      <p:sp>
        <p:nvSpPr>
          <p:cNvPr id="5" name="Slide Number Placeholder 4">
            <a:extLst>
              <a:ext uri="{FF2B5EF4-FFF2-40B4-BE49-F238E27FC236}">
                <a16:creationId xmlns:a16="http://schemas.microsoft.com/office/drawing/2014/main" id="{E8D3A1C3-A1A4-64D5-BDA7-918F6000B207}"/>
              </a:ext>
            </a:extLst>
          </p:cNvPr>
          <p:cNvSpPr>
            <a:spLocks noGrp="1"/>
          </p:cNvSpPr>
          <p:nvPr>
            <p:ph type="sldNum" sz="quarter" idx="7"/>
          </p:nvPr>
        </p:nvSpPr>
        <p:spPr/>
        <p:txBody>
          <a:bodyPr/>
          <a:lstStyle/>
          <a:p>
            <a:fld id="{F01A49CB-A259-41F2-BE9B-12F5B8BF9CC9}" type="slidenum">
              <a:rPr lang="en-US" smtClean="0"/>
              <a:t>13</a:t>
            </a:fld>
            <a:endParaRPr lang="en-US"/>
          </a:p>
        </p:txBody>
      </p:sp>
      <p:graphicFrame>
        <p:nvGraphicFramePr>
          <p:cNvPr id="13" name="Diagram 12">
            <a:extLst>
              <a:ext uri="{FF2B5EF4-FFF2-40B4-BE49-F238E27FC236}">
                <a16:creationId xmlns:a16="http://schemas.microsoft.com/office/drawing/2014/main" id="{78BFC4A7-92F1-FC9C-C36B-7A715112CCBD}"/>
              </a:ext>
            </a:extLst>
          </p:cNvPr>
          <p:cNvGraphicFramePr/>
          <p:nvPr>
            <p:extLst>
              <p:ext uri="{D42A27DB-BD31-4B8C-83A1-F6EECF244321}">
                <p14:modId xmlns:p14="http://schemas.microsoft.com/office/powerpoint/2010/main" val="508626918"/>
              </p:ext>
            </p:extLst>
          </p:nvPr>
        </p:nvGraphicFramePr>
        <p:xfrm>
          <a:off x="253996" y="719666"/>
          <a:ext cx="11684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6339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BD89C-3748-792E-9A96-83EC39431C2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BCEDF68-A857-D12F-3E91-CE1E91D1204F}"/>
              </a:ext>
            </a:extLst>
          </p:cNvPr>
          <p:cNvSpPr>
            <a:spLocks noGrp="1"/>
          </p:cNvSpPr>
          <p:nvPr>
            <p:ph type="ctrTitle"/>
          </p:nvPr>
        </p:nvSpPr>
        <p:spPr/>
        <p:txBody>
          <a:bodyPr/>
          <a:lstStyle/>
          <a:p>
            <a:r>
              <a:rPr lang="en-US" dirty="0"/>
              <a:t>Benefits Under Workers’ Compensation</a:t>
            </a:r>
          </a:p>
        </p:txBody>
      </p:sp>
      <p:sp>
        <p:nvSpPr>
          <p:cNvPr id="4" name="Footer Placeholder 3">
            <a:extLst>
              <a:ext uri="{FF2B5EF4-FFF2-40B4-BE49-F238E27FC236}">
                <a16:creationId xmlns:a16="http://schemas.microsoft.com/office/drawing/2014/main" id="{41CA5BDB-F91D-C3E5-1228-E69322262644}"/>
              </a:ext>
            </a:extLst>
          </p:cNvPr>
          <p:cNvSpPr>
            <a:spLocks noGrp="1"/>
          </p:cNvSpPr>
          <p:nvPr>
            <p:ph type="ftr" sz="quarter" idx="5"/>
          </p:nvPr>
        </p:nvSpPr>
        <p:spPr>
          <a:xfrm>
            <a:off x="1345658" y="6303447"/>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8DB44D1F-9DD3-7777-5287-6740EABD0211}"/>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14</a:t>
            </a:fld>
            <a:endParaRPr lang="en-US" dirty="0"/>
          </a:p>
        </p:txBody>
      </p:sp>
      <p:pic>
        <p:nvPicPr>
          <p:cNvPr id="3" name="Picture 2">
            <a:extLst>
              <a:ext uri="{FF2B5EF4-FFF2-40B4-BE49-F238E27FC236}">
                <a16:creationId xmlns:a16="http://schemas.microsoft.com/office/drawing/2014/main" id="{10BB6DA6-702F-338B-9EFB-240D4AF2D87F}"/>
              </a:ext>
            </a:extLst>
          </p:cNvPr>
          <p:cNvPicPr>
            <a:picLocks noChangeAspect="1"/>
          </p:cNvPicPr>
          <p:nvPr/>
        </p:nvPicPr>
        <p:blipFill>
          <a:blip r:embed="rId3"/>
          <a:stretch>
            <a:fillRect/>
          </a:stretch>
        </p:blipFill>
        <p:spPr>
          <a:xfrm>
            <a:off x="10706100" y="6243342"/>
            <a:ext cx="1143000" cy="533400"/>
          </a:xfrm>
          <a:prstGeom prst="rect">
            <a:avLst/>
          </a:prstGeom>
        </p:spPr>
      </p:pic>
      <p:sp>
        <p:nvSpPr>
          <p:cNvPr id="2" name="TextBox 1">
            <a:extLst>
              <a:ext uri="{FF2B5EF4-FFF2-40B4-BE49-F238E27FC236}">
                <a16:creationId xmlns:a16="http://schemas.microsoft.com/office/drawing/2014/main" id="{FE883914-23D3-9B69-1180-F0EC96715F5F}"/>
              </a:ext>
            </a:extLst>
          </p:cNvPr>
          <p:cNvSpPr txBox="1"/>
          <p:nvPr/>
        </p:nvSpPr>
        <p:spPr>
          <a:xfrm>
            <a:off x="2076450" y="1305341"/>
            <a:ext cx="8039100" cy="4247317"/>
          </a:xfrm>
          <a:prstGeom prst="rect">
            <a:avLst/>
          </a:prstGeom>
          <a:noFill/>
        </p:spPr>
        <p:txBody>
          <a:bodyPr wrap="square" rtlCol="0">
            <a:spAutoFit/>
          </a:bodyPr>
          <a:lstStyle/>
          <a:p>
            <a:r>
              <a:rPr lang="en-US" dirty="0"/>
              <a:t>Medical Benefits - The employer shall furnish medical, surgical, and other attendance or treatment, nurse and hospital service, medicine, crutches, and apparatus for the period which the nature of the injury or the process of recovery requires, not exceeding two years from and after the date of injury to the employee.</a:t>
            </a:r>
          </a:p>
          <a:p>
            <a:endParaRPr lang="en-US" dirty="0"/>
          </a:p>
          <a:p>
            <a:r>
              <a:rPr lang="en-US" dirty="0"/>
              <a:t>Reemployment Benefits – Retraining, relocation, job accommodation, and job search benefits.</a:t>
            </a:r>
          </a:p>
          <a:p>
            <a:endParaRPr lang="en-US" dirty="0"/>
          </a:p>
          <a:p>
            <a:r>
              <a:rPr lang="en-US" dirty="0"/>
              <a:t>Death Benefits – Funeral Expenses and Widow/Widower and/or dependents support benefits.</a:t>
            </a:r>
          </a:p>
          <a:p>
            <a:endParaRPr lang="en-US" dirty="0"/>
          </a:p>
          <a:p>
            <a:r>
              <a:rPr lang="en-US" dirty="0"/>
              <a:t>Indemnity – Permanent total disability, permanent partial impairment, temporary total disability, and temporary partial disability.</a:t>
            </a:r>
          </a:p>
          <a:p>
            <a:endParaRPr lang="en-US" dirty="0"/>
          </a:p>
          <a:p>
            <a:r>
              <a:rPr lang="en-US" dirty="0"/>
              <a:t>Legal – All attorney fees*, discovery costs, and legal fees. </a:t>
            </a:r>
          </a:p>
        </p:txBody>
      </p:sp>
    </p:spTree>
    <p:extLst>
      <p:ext uri="{BB962C8B-B14F-4D97-AF65-F5344CB8AC3E}">
        <p14:creationId xmlns:p14="http://schemas.microsoft.com/office/powerpoint/2010/main" val="3227935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26F8-F44B-6469-2634-D95165259325}"/>
            </a:ext>
          </a:extLst>
        </p:cNvPr>
        <p:cNvGrpSpPr/>
        <p:nvPr/>
      </p:nvGrpSpPr>
      <p:grpSpPr>
        <a:xfrm>
          <a:off x="0" y="0"/>
          <a:ext cx="0" cy="0"/>
          <a:chOff x="0" y="0"/>
          <a:chExt cx="0" cy="0"/>
        </a:xfrm>
      </p:grpSpPr>
      <p:sp>
        <p:nvSpPr>
          <p:cNvPr id="8" name="Subtitle 7">
            <a:extLst>
              <a:ext uri="{FF2B5EF4-FFF2-40B4-BE49-F238E27FC236}">
                <a16:creationId xmlns:a16="http://schemas.microsoft.com/office/drawing/2014/main" id="{A595CBB7-1DC6-2BF9-54C7-4CC66379E5D3}"/>
              </a:ext>
            </a:extLst>
          </p:cNvPr>
          <p:cNvSpPr>
            <a:spLocks noGrp="1"/>
          </p:cNvSpPr>
          <p:nvPr>
            <p:ph type="subTitle" idx="4"/>
          </p:nvPr>
        </p:nvSpPr>
        <p:spPr/>
        <p:txBody>
          <a:bodyPr/>
          <a:lstStyle/>
          <a:p>
            <a:r>
              <a:rPr lang="en-US" dirty="0"/>
              <a:t>Benefits are Denied or Controverted</a:t>
            </a:r>
          </a:p>
        </p:txBody>
      </p:sp>
      <p:sp>
        <p:nvSpPr>
          <p:cNvPr id="7" name="Title 6">
            <a:extLst>
              <a:ext uri="{FF2B5EF4-FFF2-40B4-BE49-F238E27FC236}">
                <a16:creationId xmlns:a16="http://schemas.microsoft.com/office/drawing/2014/main" id="{2EFE6E6E-A33C-B963-967C-4B1AEC5F97DB}"/>
              </a:ext>
            </a:extLst>
          </p:cNvPr>
          <p:cNvSpPr>
            <a:spLocks noGrp="1"/>
          </p:cNvSpPr>
          <p:nvPr>
            <p:ph type="ctrTitle"/>
          </p:nvPr>
        </p:nvSpPr>
        <p:spPr>
          <a:xfrm>
            <a:off x="0" y="81258"/>
            <a:ext cx="12192000" cy="492443"/>
          </a:xfrm>
        </p:spPr>
        <p:txBody>
          <a:bodyPr/>
          <a:lstStyle/>
          <a:p>
            <a:r>
              <a:rPr lang="en-US" dirty="0">
                <a:latin typeface="+mn-lt"/>
              </a:rPr>
              <a:t>Adjudication Process</a:t>
            </a:r>
          </a:p>
        </p:txBody>
      </p:sp>
      <p:sp>
        <p:nvSpPr>
          <p:cNvPr id="4" name="Footer Placeholder 3">
            <a:extLst>
              <a:ext uri="{FF2B5EF4-FFF2-40B4-BE49-F238E27FC236}">
                <a16:creationId xmlns:a16="http://schemas.microsoft.com/office/drawing/2014/main" id="{40C0C13E-41A3-FF0C-2DE1-F42D10A65FC5}"/>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0D6F521B-6834-E6CA-68C0-4EF061B6FA61}"/>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15</a:t>
            </a:fld>
            <a:endParaRPr lang="en-US" dirty="0"/>
          </a:p>
        </p:txBody>
      </p:sp>
      <p:pic>
        <p:nvPicPr>
          <p:cNvPr id="3" name="Picture 2">
            <a:extLst>
              <a:ext uri="{FF2B5EF4-FFF2-40B4-BE49-F238E27FC236}">
                <a16:creationId xmlns:a16="http://schemas.microsoft.com/office/drawing/2014/main" id="{3DA131C4-8A5F-80F1-BC8B-676016628A4A}"/>
              </a:ext>
            </a:extLst>
          </p:cNvPr>
          <p:cNvPicPr>
            <a:picLocks noChangeAspect="1"/>
          </p:cNvPicPr>
          <p:nvPr/>
        </p:nvPicPr>
        <p:blipFill>
          <a:blip r:embed="rId2"/>
          <a:stretch>
            <a:fillRect/>
          </a:stretch>
        </p:blipFill>
        <p:spPr>
          <a:xfrm>
            <a:off x="10706100" y="6243342"/>
            <a:ext cx="1143000" cy="533400"/>
          </a:xfrm>
          <a:prstGeom prst="rect">
            <a:avLst/>
          </a:prstGeom>
        </p:spPr>
      </p:pic>
      <p:graphicFrame>
        <p:nvGraphicFramePr>
          <p:cNvPr id="2" name="Diagram 1">
            <a:extLst>
              <a:ext uri="{FF2B5EF4-FFF2-40B4-BE49-F238E27FC236}">
                <a16:creationId xmlns:a16="http://schemas.microsoft.com/office/drawing/2014/main" id="{4E2598EB-7CC2-DF6D-B9E6-E484E2BE476C}"/>
              </a:ext>
            </a:extLst>
          </p:cNvPr>
          <p:cNvGraphicFramePr/>
          <p:nvPr>
            <p:extLst>
              <p:ext uri="{D42A27DB-BD31-4B8C-83A1-F6EECF244321}">
                <p14:modId xmlns:p14="http://schemas.microsoft.com/office/powerpoint/2010/main" val="259266846"/>
              </p:ext>
            </p:extLst>
          </p:nvPr>
        </p:nvGraphicFramePr>
        <p:xfrm>
          <a:off x="2031996" y="1310348"/>
          <a:ext cx="8128000" cy="2133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 9">
            <a:extLst>
              <a:ext uri="{FF2B5EF4-FFF2-40B4-BE49-F238E27FC236}">
                <a16:creationId xmlns:a16="http://schemas.microsoft.com/office/drawing/2014/main" id="{C6624779-28F7-23E6-A3CA-8647D88D141B}"/>
              </a:ext>
            </a:extLst>
          </p:cNvPr>
          <p:cNvGraphicFramePr/>
          <p:nvPr>
            <p:extLst>
              <p:ext uri="{D42A27DB-BD31-4B8C-83A1-F6EECF244321}">
                <p14:modId xmlns:p14="http://schemas.microsoft.com/office/powerpoint/2010/main" val="2729837765"/>
              </p:ext>
            </p:extLst>
          </p:nvPr>
        </p:nvGraphicFramePr>
        <p:xfrm>
          <a:off x="2032000" y="3414051"/>
          <a:ext cx="8128000" cy="213360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TextBox 10">
            <a:extLst>
              <a:ext uri="{FF2B5EF4-FFF2-40B4-BE49-F238E27FC236}">
                <a16:creationId xmlns:a16="http://schemas.microsoft.com/office/drawing/2014/main" id="{B19B1BBF-F177-66F6-BC08-A63C496949F7}"/>
              </a:ext>
            </a:extLst>
          </p:cNvPr>
          <p:cNvSpPr txBox="1"/>
          <p:nvPr/>
        </p:nvSpPr>
        <p:spPr>
          <a:xfrm>
            <a:off x="333375" y="2053982"/>
            <a:ext cx="1314450" cy="646331"/>
          </a:xfrm>
          <a:prstGeom prst="rect">
            <a:avLst/>
          </a:prstGeom>
          <a:noFill/>
        </p:spPr>
        <p:txBody>
          <a:bodyPr wrap="square" rtlCol="0">
            <a:spAutoFit/>
          </a:bodyPr>
          <a:lstStyle/>
          <a:p>
            <a:r>
              <a:rPr lang="en-US" dirty="0"/>
              <a:t>Employee</a:t>
            </a:r>
          </a:p>
          <a:p>
            <a:r>
              <a:rPr lang="en-US" dirty="0"/>
              <a:t>EE</a:t>
            </a:r>
          </a:p>
        </p:txBody>
      </p:sp>
      <p:sp>
        <p:nvSpPr>
          <p:cNvPr id="12" name="TextBox 11">
            <a:extLst>
              <a:ext uri="{FF2B5EF4-FFF2-40B4-BE49-F238E27FC236}">
                <a16:creationId xmlns:a16="http://schemas.microsoft.com/office/drawing/2014/main" id="{8ED8EBB7-77DC-E03B-CCE2-2CA3FD543972}"/>
              </a:ext>
            </a:extLst>
          </p:cNvPr>
          <p:cNvSpPr txBox="1"/>
          <p:nvPr/>
        </p:nvSpPr>
        <p:spPr>
          <a:xfrm>
            <a:off x="428624" y="3880178"/>
            <a:ext cx="1514475" cy="1200329"/>
          </a:xfrm>
          <a:prstGeom prst="rect">
            <a:avLst/>
          </a:prstGeom>
          <a:noFill/>
        </p:spPr>
        <p:txBody>
          <a:bodyPr wrap="square" rtlCol="0">
            <a:spAutoFit/>
          </a:bodyPr>
          <a:lstStyle/>
          <a:p>
            <a:r>
              <a:rPr lang="en-US" dirty="0"/>
              <a:t>Employer</a:t>
            </a:r>
          </a:p>
          <a:p>
            <a:r>
              <a:rPr lang="en-US" dirty="0"/>
              <a:t>ER</a:t>
            </a:r>
          </a:p>
          <a:p>
            <a:r>
              <a:rPr lang="en-US" dirty="0"/>
              <a:t>Adjustor</a:t>
            </a:r>
          </a:p>
          <a:p>
            <a:r>
              <a:rPr lang="en-US" dirty="0"/>
              <a:t>ADJ</a:t>
            </a:r>
          </a:p>
        </p:txBody>
      </p:sp>
    </p:spTree>
    <p:extLst>
      <p:ext uri="{BB962C8B-B14F-4D97-AF65-F5344CB8AC3E}">
        <p14:creationId xmlns:p14="http://schemas.microsoft.com/office/powerpoint/2010/main" val="3582927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7B6A8-379D-9F9B-34D4-42E69C55296B}"/>
            </a:ext>
          </a:extLst>
        </p:cNvPr>
        <p:cNvGrpSpPr/>
        <p:nvPr/>
      </p:nvGrpSpPr>
      <p:grpSpPr>
        <a:xfrm>
          <a:off x="0" y="0"/>
          <a:ext cx="0" cy="0"/>
          <a:chOff x="0" y="0"/>
          <a:chExt cx="0" cy="0"/>
        </a:xfrm>
      </p:grpSpPr>
      <p:sp>
        <p:nvSpPr>
          <p:cNvPr id="8" name="Subtitle 7">
            <a:extLst>
              <a:ext uri="{FF2B5EF4-FFF2-40B4-BE49-F238E27FC236}">
                <a16:creationId xmlns:a16="http://schemas.microsoft.com/office/drawing/2014/main" id="{F578B9B6-A03C-7FD6-FD8E-FB8877A944F3}"/>
              </a:ext>
            </a:extLst>
          </p:cNvPr>
          <p:cNvSpPr>
            <a:spLocks noGrp="1"/>
          </p:cNvSpPr>
          <p:nvPr>
            <p:ph type="subTitle" idx="4"/>
          </p:nvPr>
        </p:nvSpPr>
        <p:spPr>
          <a:xfrm>
            <a:off x="962025" y="858182"/>
            <a:ext cx="10267950" cy="533400"/>
          </a:xfrm>
        </p:spPr>
        <p:txBody>
          <a:bodyPr/>
          <a:lstStyle/>
          <a:p>
            <a:r>
              <a:rPr lang="en-US" dirty="0"/>
              <a:t>No Resolution and Benefits are Denied or Controverted</a:t>
            </a:r>
          </a:p>
        </p:txBody>
      </p:sp>
      <p:sp>
        <p:nvSpPr>
          <p:cNvPr id="7" name="Title 6">
            <a:extLst>
              <a:ext uri="{FF2B5EF4-FFF2-40B4-BE49-F238E27FC236}">
                <a16:creationId xmlns:a16="http://schemas.microsoft.com/office/drawing/2014/main" id="{205DFABF-EC7F-7AEC-12AA-35F09CB2C558}"/>
              </a:ext>
            </a:extLst>
          </p:cNvPr>
          <p:cNvSpPr>
            <a:spLocks noGrp="1"/>
          </p:cNvSpPr>
          <p:nvPr>
            <p:ph type="ctrTitle"/>
          </p:nvPr>
        </p:nvSpPr>
        <p:spPr>
          <a:xfrm>
            <a:off x="0" y="81258"/>
            <a:ext cx="12192000" cy="492443"/>
          </a:xfrm>
        </p:spPr>
        <p:txBody>
          <a:bodyPr/>
          <a:lstStyle/>
          <a:p>
            <a:r>
              <a:rPr lang="en-US" dirty="0">
                <a:latin typeface="+mn-lt"/>
              </a:rPr>
              <a:t>Adjudication Process</a:t>
            </a:r>
          </a:p>
        </p:txBody>
      </p:sp>
      <p:sp>
        <p:nvSpPr>
          <p:cNvPr id="4" name="Footer Placeholder 3">
            <a:extLst>
              <a:ext uri="{FF2B5EF4-FFF2-40B4-BE49-F238E27FC236}">
                <a16:creationId xmlns:a16="http://schemas.microsoft.com/office/drawing/2014/main" id="{0B559F3F-3123-E15F-EDC3-360FBB640CCD}"/>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639505B2-48B8-E41C-C41D-BD2B17626693}"/>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16</a:t>
            </a:fld>
            <a:endParaRPr lang="en-US" dirty="0"/>
          </a:p>
        </p:txBody>
      </p:sp>
      <p:pic>
        <p:nvPicPr>
          <p:cNvPr id="3" name="Picture 2">
            <a:extLst>
              <a:ext uri="{FF2B5EF4-FFF2-40B4-BE49-F238E27FC236}">
                <a16:creationId xmlns:a16="http://schemas.microsoft.com/office/drawing/2014/main" id="{7BE6F2F2-4EC6-9624-7481-87BC581DF716}"/>
              </a:ext>
            </a:extLst>
          </p:cNvPr>
          <p:cNvPicPr>
            <a:picLocks noChangeAspect="1"/>
          </p:cNvPicPr>
          <p:nvPr/>
        </p:nvPicPr>
        <p:blipFill>
          <a:blip r:embed="rId3"/>
          <a:stretch>
            <a:fillRect/>
          </a:stretch>
        </p:blipFill>
        <p:spPr>
          <a:xfrm>
            <a:off x="10706100" y="6243342"/>
            <a:ext cx="1143000" cy="533400"/>
          </a:xfrm>
          <a:prstGeom prst="rect">
            <a:avLst/>
          </a:prstGeom>
        </p:spPr>
      </p:pic>
      <p:graphicFrame>
        <p:nvGraphicFramePr>
          <p:cNvPr id="6" name="Diagram 5">
            <a:extLst>
              <a:ext uri="{FF2B5EF4-FFF2-40B4-BE49-F238E27FC236}">
                <a16:creationId xmlns:a16="http://schemas.microsoft.com/office/drawing/2014/main" id="{946EC0C2-4087-DD47-9CA6-0D3ED61EC275}"/>
              </a:ext>
            </a:extLst>
          </p:cNvPr>
          <p:cNvGraphicFramePr/>
          <p:nvPr>
            <p:extLst>
              <p:ext uri="{D42A27DB-BD31-4B8C-83A1-F6EECF244321}">
                <p14:modId xmlns:p14="http://schemas.microsoft.com/office/powerpoint/2010/main" val="2307116279"/>
              </p:ext>
            </p:extLst>
          </p:nvPr>
        </p:nvGraphicFramePr>
        <p:xfrm>
          <a:off x="2032000" y="1391582"/>
          <a:ext cx="8128000" cy="46737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5214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A0ECF-2072-83A5-464D-F10DA448BA5F}"/>
            </a:ext>
          </a:extLst>
        </p:cNvPr>
        <p:cNvGrpSpPr/>
        <p:nvPr/>
      </p:nvGrpSpPr>
      <p:grpSpPr>
        <a:xfrm>
          <a:off x="0" y="0"/>
          <a:ext cx="0" cy="0"/>
          <a:chOff x="0" y="0"/>
          <a:chExt cx="0" cy="0"/>
        </a:xfrm>
      </p:grpSpPr>
      <p:sp>
        <p:nvSpPr>
          <p:cNvPr id="8" name="Subtitle 7">
            <a:extLst>
              <a:ext uri="{FF2B5EF4-FFF2-40B4-BE49-F238E27FC236}">
                <a16:creationId xmlns:a16="http://schemas.microsoft.com/office/drawing/2014/main" id="{C7571AB3-27C1-A33F-EF9D-285D7DD81E40}"/>
              </a:ext>
            </a:extLst>
          </p:cNvPr>
          <p:cNvSpPr>
            <a:spLocks noGrp="1"/>
          </p:cNvSpPr>
          <p:nvPr>
            <p:ph type="subTitle" idx="4"/>
          </p:nvPr>
        </p:nvSpPr>
        <p:spPr/>
        <p:txBody>
          <a:bodyPr/>
          <a:lstStyle/>
          <a:p>
            <a:r>
              <a:rPr lang="en-US" dirty="0"/>
              <a:t>Appeals</a:t>
            </a:r>
          </a:p>
        </p:txBody>
      </p:sp>
      <p:sp>
        <p:nvSpPr>
          <p:cNvPr id="7" name="Title 6">
            <a:extLst>
              <a:ext uri="{FF2B5EF4-FFF2-40B4-BE49-F238E27FC236}">
                <a16:creationId xmlns:a16="http://schemas.microsoft.com/office/drawing/2014/main" id="{3D9B6C78-9B50-F445-4A51-3F80565E9397}"/>
              </a:ext>
            </a:extLst>
          </p:cNvPr>
          <p:cNvSpPr>
            <a:spLocks noGrp="1"/>
          </p:cNvSpPr>
          <p:nvPr>
            <p:ph type="ctrTitle"/>
          </p:nvPr>
        </p:nvSpPr>
        <p:spPr>
          <a:xfrm>
            <a:off x="0" y="81258"/>
            <a:ext cx="12192000" cy="589899"/>
          </a:xfrm>
        </p:spPr>
        <p:txBody>
          <a:bodyPr/>
          <a:lstStyle/>
          <a:p>
            <a:r>
              <a:rPr lang="en-US" dirty="0">
                <a:latin typeface="+mn-lt"/>
              </a:rPr>
              <a:t>By The Way</a:t>
            </a:r>
          </a:p>
        </p:txBody>
      </p:sp>
      <p:sp>
        <p:nvSpPr>
          <p:cNvPr id="4" name="Footer Placeholder 3">
            <a:extLst>
              <a:ext uri="{FF2B5EF4-FFF2-40B4-BE49-F238E27FC236}">
                <a16:creationId xmlns:a16="http://schemas.microsoft.com/office/drawing/2014/main" id="{5CAAA080-8505-D3E2-EFB4-762BB42D3FFC}"/>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C9F515C7-819C-2751-1C75-AB6B3BFBCF45}"/>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17</a:t>
            </a:fld>
            <a:endParaRPr lang="en-US" dirty="0"/>
          </a:p>
        </p:txBody>
      </p:sp>
      <p:pic>
        <p:nvPicPr>
          <p:cNvPr id="3" name="Picture 2">
            <a:extLst>
              <a:ext uri="{FF2B5EF4-FFF2-40B4-BE49-F238E27FC236}">
                <a16:creationId xmlns:a16="http://schemas.microsoft.com/office/drawing/2014/main" id="{3A59B94C-53DE-1F93-D156-DCA7851EF82C}"/>
              </a:ext>
            </a:extLst>
          </p:cNvPr>
          <p:cNvPicPr>
            <a:picLocks noChangeAspect="1"/>
          </p:cNvPicPr>
          <p:nvPr/>
        </p:nvPicPr>
        <p:blipFill>
          <a:blip r:embed="rId2"/>
          <a:stretch>
            <a:fillRect/>
          </a:stretch>
        </p:blipFill>
        <p:spPr>
          <a:xfrm>
            <a:off x="10706100" y="6243342"/>
            <a:ext cx="1143000" cy="533400"/>
          </a:xfrm>
          <a:prstGeom prst="rect">
            <a:avLst/>
          </a:prstGeom>
        </p:spPr>
      </p:pic>
      <p:graphicFrame>
        <p:nvGraphicFramePr>
          <p:cNvPr id="2" name="Diagram 1">
            <a:extLst>
              <a:ext uri="{FF2B5EF4-FFF2-40B4-BE49-F238E27FC236}">
                <a16:creationId xmlns:a16="http://schemas.microsoft.com/office/drawing/2014/main" id="{0AFDD86E-67C9-9743-9C82-45A95FA92E4C}"/>
              </a:ext>
            </a:extLst>
          </p:cNvPr>
          <p:cNvGraphicFramePr/>
          <p:nvPr>
            <p:extLst>
              <p:ext uri="{D42A27DB-BD31-4B8C-83A1-F6EECF244321}">
                <p14:modId xmlns:p14="http://schemas.microsoft.com/office/powerpoint/2010/main" val="318278724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3409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92211-A6BD-D1C0-3A4F-7D6B33F1CF2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90B278C-B8CC-311F-AB10-DBDF61BB6A9F}"/>
              </a:ext>
            </a:extLst>
          </p:cNvPr>
          <p:cNvSpPr>
            <a:spLocks noGrp="1"/>
          </p:cNvSpPr>
          <p:nvPr>
            <p:ph type="ctrTitle"/>
          </p:nvPr>
        </p:nvSpPr>
        <p:spPr/>
        <p:txBody>
          <a:bodyPr/>
          <a:lstStyle/>
          <a:p>
            <a:r>
              <a:rPr lang="en-US" dirty="0"/>
              <a:t>Reports of Injury in Relation to Adjudication</a:t>
            </a:r>
          </a:p>
        </p:txBody>
      </p:sp>
      <p:sp>
        <p:nvSpPr>
          <p:cNvPr id="4" name="Footer Placeholder 3">
            <a:extLst>
              <a:ext uri="{FF2B5EF4-FFF2-40B4-BE49-F238E27FC236}">
                <a16:creationId xmlns:a16="http://schemas.microsoft.com/office/drawing/2014/main" id="{562D4E81-170B-C567-9B16-C43CAC208607}"/>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4C54A79F-6A7D-FB3D-01BE-E4319FAAFAF9}"/>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18</a:t>
            </a:fld>
            <a:endParaRPr lang="en-US" dirty="0"/>
          </a:p>
        </p:txBody>
      </p:sp>
      <p:pic>
        <p:nvPicPr>
          <p:cNvPr id="3" name="Picture 2">
            <a:extLst>
              <a:ext uri="{FF2B5EF4-FFF2-40B4-BE49-F238E27FC236}">
                <a16:creationId xmlns:a16="http://schemas.microsoft.com/office/drawing/2014/main" id="{62EC93AE-5A21-F734-E8D3-204EE65D4D04}"/>
              </a:ext>
            </a:extLst>
          </p:cNvPr>
          <p:cNvPicPr>
            <a:picLocks noChangeAspect="1"/>
          </p:cNvPicPr>
          <p:nvPr/>
        </p:nvPicPr>
        <p:blipFill>
          <a:blip r:embed="rId2"/>
          <a:stretch>
            <a:fillRect/>
          </a:stretch>
        </p:blipFill>
        <p:spPr>
          <a:xfrm>
            <a:off x="10706100" y="6243342"/>
            <a:ext cx="1143000" cy="533400"/>
          </a:xfrm>
          <a:prstGeom prst="rect">
            <a:avLst/>
          </a:prstGeom>
        </p:spPr>
      </p:pic>
      <p:graphicFrame>
        <p:nvGraphicFramePr>
          <p:cNvPr id="8" name="Chart 7">
            <a:extLst>
              <a:ext uri="{FF2B5EF4-FFF2-40B4-BE49-F238E27FC236}">
                <a16:creationId xmlns:a16="http://schemas.microsoft.com/office/drawing/2014/main" id="{336096EC-FE50-78FE-C1B6-C52A7499970C}"/>
              </a:ext>
            </a:extLst>
          </p:cNvPr>
          <p:cNvGraphicFramePr>
            <a:graphicFrameLocks/>
          </p:cNvGraphicFramePr>
          <p:nvPr>
            <p:extLst>
              <p:ext uri="{D42A27DB-BD31-4B8C-83A1-F6EECF244321}">
                <p14:modId xmlns:p14="http://schemas.microsoft.com/office/powerpoint/2010/main" val="4108142057"/>
              </p:ext>
            </p:extLst>
          </p:nvPr>
        </p:nvGraphicFramePr>
        <p:xfrm>
          <a:off x="1714499" y="781051"/>
          <a:ext cx="8734425" cy="53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98779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1686E-BA8F-76FE-C3E5-99E30C1555E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59AD082-488D-87B6-4DDB-9D5F004EDC36}"/>
              </a:ext>
            </a:extLst>
          </p:cNvPr>
          <p:cNvSpPr>
            <a:spLocks noGrp="1"/>
          </p:cNvSpPr>
          <p:nvPr>
            <p:ph type="ctrTitle"/>
          </p:nvPr>
        </p:nvSpPr>
        <p:spPr/>
        <p:txBody>
          <a:bodyPr/>
          <a:lstStyle/>
          <a:p>
            <a:r>
              <a:rPr lang="en-US" dirty="0"/>
              <a:t>Legal Costs in Alaska</a:t>
            </a:r>
          </a:p>
        </p:txBody>
      </p:sp>
      <p:sp>
        <p:nvSpPr>
          <p:cNvPr id="4" name="Footer Placeholder 3">
            <a:extLst>
              <a:ext uri="{FF2B5EF4-FFF2-40B4-BE49-F238E27FC236}">
                <a16:creationId xmlns:a16="http://schemas.microsoft.com/office/drawing/2014/main" id="{9A2E82D6-A2C7-458E-15EC-5B77ADC0AE41}"/>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94FBA344-0B59-D77F-4EF1-45C29F6B6CFA}"/>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19</a:t>
            </a:fld>
            <a:endParaRPr lang="en-US" dirty="0"/>
          </a:p>
        </p:txBody>
      </p:sp>
      <p:pic>
        <p:nvPicPr>
          <p:cNvPr id="3" name="Picture 2">
            <a:extLst>
              <a:ext uri="{FF2B5EF4-FFF2-40B4-BE49-F238E27FC236}">
                <a16:creationId xmlns:a16="http://schemas.microsoft.com/office/drawing/2014/main" id="{5B71E7AD-9F9D-7418-EA04-6822A862CCB3}"/>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Content Placeholder 2">
            <a:extLst>
              <a:ext uri="{FF2B5EF4-FFF2-40B4-BE49-F238E27FC236}">
                <a16:creationId xmlns:a16="http://schemas.microsoft.com/office/drawing/2014/main" id="{2145ECFD-9DAA-0364-8286-3A5B6B989222}"/>
              </a:ext>
            </a:extLst>
          </p:cNvPr>
          <p:cNvSpPr txBox="1">
            <a:spLocks/>
          </p:cNvSpPr>
          <p:nvPr/>
        </p:nvSpPr>
        <p:spPr>
          <a:xfrm>
            <a:off x="6209933" y="1583447"/>
            <a:ext cx="5157787" cy="3966268"/>
          </a:xfrm>
          <a:prstGeom prst="rect">
            <a:avLst/>
          </a:prstGeom>
          <a:solidFill>
            <a:sysClr val="window" lastClr="FFFFFF"/>
          </a:solidFill>
          <a:ln w="19050" cap="flat" cmpd="sng" algn="ctr">
            <a:solidFill>
              <a:srgbClr val="FFC000"/>
            </a:solidFill>
            <a:prstDash val="solid"/>
            <a:miter lim="800000"/>
          </a:ln>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rPr>
              <a:t>The Alaska Workers’ Compensation Appeals Commission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rPr>
              <a:t>The Commission hearing data for 2024.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Gill Sans MT"/>
                <a:ea typeface="+mn-ea"/>
                <a:cs typeface="Calibri"/>
              </a:rPr>
              <a:t>Hearings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Gill Sans MT"/>
                <a:ea typeface="+mn-ea"/>
                <a:cs typeface="Calibri"/>
              </a:rPr>
              <a:t>The Commission held 3 hearings, compared to 2 in 2023 and 8 in 2022.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prstClr val="black"/>
              </a:solidFill>
              <a:effectLst/>
              <a:uLnTx/>
              <a:uFillTx/>
              <a:latin typeface="Gill Sans MT"/>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Gill Sans MT"/>
                <a:ea typeface="+mn-ea"/>
                <a:cs typeface="Calibri"/>
              </a:rPr>
              <a:t>Oral Arguments on the Merit of Appeals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Gill Sans MT"/>
                <a:ea typeface="+mn-ea"/>
                <a:cs typeface="Calibri"/>
              </a:rPr>
              <a:t>The Commission held three oral arguments, compared to 1 in 2023.</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Gill Sans MT"/>
                <a:ea typeface="+mn-ea"/>
                <a:cs typeface="Calibri"/>
              </a:rPr>
              <a:t>Motion For Stays of Board Orders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Gill Sans MT"/>
                <a:ea typeface="+mn-ea"/>
                <a:cs typeface="Calibri"/>
              </a:rPr>
              <a:t>The Commission held zero hearings on a motion for stay.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endParaRPr>
          </a:p>
        </p:txBody>
      </p:sp>
      <p:sp>
        <p:nvSpPr>
          <p:cNvPr id="6" name="Content Placeholder 2">
            <a:extLst>
              <a:ext uri="{FF2B5EF4-FFF2-40B4-BE49-F238E27FC236}">
                <a16:creationId xmlns:a16="http://schemas.microsoft.com/office/drawing/2014/main" id="{F91A0EFA-DF95-CC58-5C9C-E08183E26873}"/>
              </a:ext>
            </a:extLst>
          </p:cNvPr>
          <p:cNvSpPr txBox="1">
            <a:spLocks/>
          </p:cNvSpPr>
          <p:nvPr/>
        </p:nvSpPr>
        <p:spPr>
          <a:xfrm>
            <a:off x="749829" y="1578189"/>
            <a:ext cx="5157787" cy="3966268"/>
          </a:xfrm>
          <a:prstGeom prst="rect">
            <a:avLst/>
          </a:prstGeom>
          <a:solidFill>
            <a:sysClr val="window" lastClr="FFFFFF"/>
          </a:solidFill>
          <a:ln w="19050" cap="flat" cmpd="sng" algn="ctr">
            <a:solidFill>
              <a:srgbClr val="FFC000"/>
            </a:solidFill>
            <a:prstDash val="solid"/>
            <a:miter lim="800000"/>
          </a:ln>
          <a:effectLst/>
        </p:spPr>
        <p:txBody>
          <a:bodyPr lIns="91440" tIns="45720" rIns="91440" bIns="4572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rPr>
              <a:t>The Alaska Workers’ Compensation Board</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rPr>
              <a:t>The board held or processed the following in 2024.</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rPr>
              <a:t>Held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Gill Sans MT"/>
                <a:ea typeface="+mn-ea"/>
                <a:cs typeface="Calibri"/>
              </a:rPr>
              <a:t>Prehearings:1,846 compared to 1,204, in 2023 and 1,187 in 2022.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Gill Sans MT"/>
                <a:ea typeface="+mn-ea"/>
                <a:cs typeface="Calibri"/>
              </a:rPr>
              <a:t>Hearings: 172 compared to 123 in 2023 and 99 in 2022.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Gill Sans MT"/>
                <a:ea typeface="+mn-ea"/>
                <a:cs typeface="Calibri"/>
              </a:rPr>
              <a:t>Mediations: 55 compared to 68 in 2023 and 69 in 2022.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1" i="0" u="none" strike="noStrike" kern="1200" cap="none" spc="0" normalizeH="0" baseline="0" noProof="0">
              <a:ln>
                <a:noFill/>
              </a:ln>
              <a:solidFill>
                <a:prstClr val="black"/>
              </a:solidFill>
              <a:effectLst/>
              <a:uLnTx/>
              <a:uFillTx/>
              <a:latin typeface="Gill Sans MT"/>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Gill Sans MT"/>
                <a:ea typeface="+mn-ea"/>
                <a:cs typeface="Calibri"/>
              </a:rPr>
              <a:t>Compromise &amp; Release Agreements – Totaled 408</a:t>
            </a:r>
            <a:endParaRPr kumimoji="0" lang="en-US" sz="1400" b="1"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Gill Sans MT"/>
                <a:ea typeface="+mn-ea"/>
                <a:cs typeface="Calibri"/>
              </a:rPr>
              <a:t>Board approved 375 compared to 417 in 2023 and 344 in 2022.</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Gill Sans MT"/>
                <a:ea typeface="+mn-ea"/>
                <a:cs typeface="Calibri"/>
              </a:rPr>
              <a:t>Board denied 33 compared to 39 in 2023 and 43 in 2022.</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1" i="0" u="none" strike="noStrike" kern="1200" cap="none" spc="0" normalizeH="0" baseline="0" noProof="0">
              <a:ln>
                <a:noFill/>
              </a:ln>
              <a:solidFill>
                <a:prstClr val="black"/>
              </a:solidFill>
              <a:effectLst/>
              <a:uLnTx/>
              <a:uFillTx/>
              <a:latin typeface="Gill Sans MT"/>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prstClr val="black"/>
                </a:solidFill>
                <a:effectLst/>
                <a:uLnTx/>
                <a:uFillTx/>
                <a:latin typeface="Gill Sans MT"/>
                <a:ea typeface="+mn-ea"/>
                <a:cs typeface="Calibri"/>
              </a:rPr>
              <a:t>Issued</a:t>
            </a:r>
            <a:endParaRPr kumimoji="0" lang="en-US" sz="1400" b="1"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Gill Sans MT"/>
                <a:ea typeface="+mn-ea"/>
                <a:cs typeface="Calibri"/>
              </a:rPr>
              <a:t>79 Decision &amp; Order Decisions, compared to 84 in 2023 and 76 in 2022.</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Gill Sans MT" panose="020B0502020104020203" pitchFamily="34" charset="0"/>
              <a:ea typeface="+mn-ea"/>
              <a:cs typeface="Calibri" panose="020F0502020204030204" pitchFamily="34" charset="0"/>
            </a:endParaRPr>
          </a:p>
        </p:txBody>
      </p:sp>
      <p:sp>
        <p:nvSpPr>
          <p:cNvPr id="8" name="Text Placeholder 2">
            <a:extLst>
              <a:ext uri="{FF2B5EF4-FFF2-40B4-BE49-F238E27FC236}">
                <a16:creationId xmlns:a16="http://schemas.microsoft.com/office/drawing/2014/main" id="{E4C27D23-D046-549D-7C88-1CE24E939D80}"/>
              </a:ext>
            </a:extLst>
          </p:cNvPr>
          <p:cNvSpPr txBox="1">
            <a:spLocks/>
          </p:cNvSpPr>
          <p:nvPr/>
        </p:nvSpPr>
        <p:spPr>
          <a:xfrm>
            <a:off x="3517106" y="988178"/>
            <a:ext cx="5157787" cy="417601"/>
          </a:xfrm>
          <a:prstGeom prst="rect">
            <a:avLst/>
          </a:prstGeom>
          <a:ln w="25400">
            <a:noFill/>
          </a:ln>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ln w="25400">
                  <a:noFill/>
                </a:ln>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Gill Sans MT" panose="020B0502020104020203"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Gill Sans MT" panose="020B0502020104020203"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Gill Sans MT" panose="020B0502020104020203"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Gill Sans MT" panose="020B0502020104020203"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solidFill>
                  <a:prstClr val="black"/>
                </a:solidFill>
                <a:latin typeface="Gill Sans MT" panose="020B0502020104020203" pitchFamily="34" charset="0"/>
                <a:cs typeface="Calibri" panose="020F0502020204030204" pitchFamily="34" charset="0"/>
              </a:rPr>
              <a:t>Adjudications</a:t>
            </a:r>
          </a:p>
        </p:txBody>
      </p:sp>
    </p:spTree>
    <p:extLst>
      <p:ext uri="{BB962C8B-B14F-4D97-AF65-F5344CB8AC3E}">
        <p14:creationId xmlns:p14="http://schemas.microsoft.com/office/powerpoint/2010/main" val="359336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79448-522D-52CF-1024-3C35139835B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AC58997-B079-7B7C-B26E-F8AF677D2ACC}"/>
              </a:ext>
            </a:extLst>
          </p:cNvPr>
          <p:cNvSpPr>
            <a:spLocks noGrp="1"/>
          </p:cNvSpPr>
          <p:nvPr>
            <p:ph type="ctrTitle"/>
          </p:nvPr>
        </p:nvSpPr>
        <p:spPr/>
        <p:txBody>
          <a:bodyPr/>
          <a:lstStyle/>
          <a:p>
            <a:r>
              <a:rPr lang="en-US" dirty="0"/>
              <a:t>Legal Costs in Alaska</a:t>
            </a:r>
          </a:p>
        </p:txBody>
      </p:sp>
      <p:sp>
        <p:nvSpPr>
          <p:cNvPr id="4" name="Footer Placeholder 3">
            <a:extLst>
              <a:ext uri="{FF2B5EF4-FFF2-40B4-BE49-F238E27FC236}">
                <a16:creationId xmlns:a16="http://schemas.microsoft.com/office/drawing/2014/main" id="{980D46D3-0906-41EE-3443-63DB41472C06}"/>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7595A3BF-38B3-CFF7-4D6A-3B3D7280E145}"/>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20</a:t>
            </a:fld>
            <a:endParaRPr lang="en-US" dirty="0"/>
          </a:p>
        </p:txBody>
      </p:sp>
      <p:pic>
        <p:nvPicPr>
          <p:cNvPr id="3" name="Picture 2">
            <a:extLst>
              <a:ext uri="{FF2B5EF4-FFF2-40B4-BE49-F238E27FC236}">
                <a16:creationId xmlns:a16="http://schemas.microsoft.com/office/drawing/2014/main" id="{6FA9CA37-2369-01B7-3C27-8E8782C44ADE}"/>
              </a:ext>
            </a:extLst>
          </p:cNvPr>
          <p:cNvPicPr>
            <a:picLocks noChangeAspect="1"/>
          </p:cNvPicPr>
          <p:nvPr/>
        </p:nvPicPr>
        <p:blipFill>
          <a:blip r:embed="rId2"/>
          <a:stretch>
            <a:fillRect/>
          </a:stretch>
        </p:blipFill>
        <p:spPr>
          <a:xfrm>
            <a:off x="10706100" y="6243342"/>
            <a:ext cx="1143000" cy="533400"/>
          </a:xfrm>
          <a:prstGeom prst="rect">
            <a:avLst/>
          </a:prstGeom>
        </p:spPr>
      </p:pic>
      <p:graphicFrame>
        <p:nvGraphicFramePr>
          <p:cNvPr id="2" name="Chart 1">
            <a:extLst>
              <a:ext uri="{FF2B5EF4-FFF2-40B4-BE49-F238E27FC236}">
                <a16:creationId xmlns:a16="http://schemas.microsoft.com/office/drawing/2014/main" id="{7C261BA2-CB2F-9B37-1363-3FE077B60E46}"/>
              </a:ext>
            </a:extLst>
          </p:cNvPr>
          <p:cNvGraphicFramePr>
            <a:graphicFrameLocks/>
          </p:cNvGraphicFramePr>
          <p:nvPr>
            <p:extLst>
              <p:ext uri="{D42A27DB-BD31-4B8C-83A1-F6EECF244321}">
                <p14:modId xmlns:p14="http://schemas.microsoft.com/office/powerpoint/2010/main" val="550656082"/>
              </p:ext>
            </p:extLst>
          </p:nvPr>
        </p:nvGraphicFramePr>
        <p:xfrm>
          <a:off x="1671483" y="857864"/>
          <a:ext cx="8849033" cy="51422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6415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5BD07-CEF6-1B51-9B7D-7D00782D86F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39B254A-3535-0791-8388-91F1EFDA8CAF}"/>
              </a:ext>
            </a:extLst>
          </p:cNvPr>
          <p:cNvSpPr>
            <a:spLocks noGrp="1"/>
          </p:cNvSpPr>
          <p:nvPr>
            <p:ph type="ctrTitle"/>
          </p:nvPr>
        </p:nvSpPr>
        <p:spPr/>
        <p:txBody>
          <a:bodyPr/>
          <a:lstStyle/>
          <a:p>
            <a:r>
              <a:rPr lang="en-US" dirty="0"/>
              <a:t>Legal Costs in Alaska</a:t>
            </a:r>
          </a:p>
        </p:txBody>
      </p:sp>
      <p:sp>
        <p:nvSpPr>
          <p:cNvPr id="4" name="Footer Placeholder 3">
            <a:extLst>
              <a:ext uri="{FF2B5EF4-FFF2-40B4-BE49-F238E27FC236}">
                <a16:creationId xmlns:a16="http://schemas.microsoft.com/office/drawing/2014/main" id="{1F524682-C151-A24C-5F6C-1E23CC3F5E62}"/>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A74D8499-9123-2335-967E-2F20B38A9E98}"/>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21</a:t>
            </a:fld>
            <a:endParaRPr lang="en-US" dirty="0"/>
          </a:p>
        </p:txBody>
      </p:sp>
      <p:pic>
        <p:nvPicPr>
          <p:cNvPr id="3" name="Picture 2">
            <a:extLst>
              <a:ext uri="{FF2B5EF4-FFF2-40B4-BE49-F238E27FC236}">
                <a16:creationId xmlns:a16="http://schemas.microsoft.com/office/drawing/2014/main" id="{D22E6FAA-3388-37CD-BBAC-706CB3823239}"/>
              </a:ext>
            </a:extLst>
          </p:cNvPr>
          <p:cNvPicPr>
            <a:picLocks noChangeAspect="1"/>
          </p:cNvPicPr>
          <p:nvPr/>
        </p:nvPicPr>
        <p:blipFill>
          <a:blip r:embed="rId2"/>
          <a:stretch>
            <a:fillRect/>
          </a:stretch>
        </p:blipFill>
        <p:spPr>
          <a:xfrm>
            <a:off x="10706100" y="6243342"/>
            <a:ext cx="1143000" cy="533400"/>
          </a:xfrm>
          <a:prstGeom prst="rect">
            <a:avLst/>
          </a:prstGeom>
        </p:spPr>
      </p:pic>
      <p:pic>
        <p:nvPicPr>
          <p:cNvPr id="6" name="Picture 5">
            <a:extLst>
              <a:ext uri="{FF2B5EF4-FFF2-40B4-BE49-F238E27FC236}">
                <a16:creationId xmlns:a16="http://schemas.microsoft.com/office/drawing/2014/main" id="{3688CE97-659E-44A6-5BE7-16E82219C82C}"/>
              </a:ext>
            </a:extLst>
          </p:cNvPr>
          <p:cNvPicPr>
            <a:picLocks noChangeAspect="1"/>
          </p:cNvPicPr>
          <p:nvPr/>
        </p:nvPicPr>
        <p:blipFill>
          <a:blip r:embed="rId3"/>
          <a:stretch>
            <a:fillRect/>
          </a:stretch>
        </p:blipFill>
        <p:spPr>
          <a:xfrm>
            <a:off x="914400" y="1142352"/>
            <a:ext cx="3502226" cy="4573295"/>
          </a:xfrm>
          <a:prstGeom prst="rect">
            <a:avLst/>
          </a:prstGeom>
        </p:spPr>
      </p:pic>
      <p:pic>
        <p:nvPicPr>
          <p:cNvPr id="13" name="Picture 12">
            <a:extLst>
              <a:ext uri="{FF2B5EF4-FFF2-40B4-BE49-F238E27FC236}">
                <a16:creationId xmlns:a16="http://schemas.microsoft.com/office/drawing/2014/main" id="{858BB5F1-4296-BE54-FF4F-3EB2AE73263B}"/>
              </a:ext>
            </a:extLst>
          </p:cNvPr>
          <p:cNvPicPr>
            <a:picLocks noChangeAspect="1"/>
          </p:cNvPicPr>
          <p:nvPr/>
        </p:nvPicPr>
        <p:blipFill>
          <a:blip r:embed="rId4"/>
          <a:stretch>
            <a:fillRect/>
          </a:stretch>
        </p:blipFill>
        <p:spPr>
          <a:xfrm>
            <a:off x="5038996" y="3010420"/>
            <a:ext cx="6578664" cy="837158"/>
          </a:xfrm>
          <a:prstGeom prst="rect">
            <a:avLst/>
          </a:prstGeom>
        </p:spPr>
      </p:pic>
    </p:spTree>
    <p:extLst>
      <p:ext uri="{BB962C8B-B14F-4D97-AF65-F5344CB8AC3E}">
        <p14:creationId xmlns:p14="http://schemas.microsoft.com/office/powerpoint/2010/main" val="2688246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97619-3539-B608-FA8E-3A8D1D6A929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D6EA560-A453-AD51-1677-9D5D85714124}"/>
              </a:ext>
            </a:extLst>
          </p:cNvPr>
          <p:cNvSpPr>
            <a:spLocks noGrp="1"/>
          </p:cNvSpPr>
          <p:nvPr>
            <p:ph type="ctrTitle"/>
          </p:nvPr>
        </p:nvSpPr>
        <p:spPr/>
        <p:txBody>
          <a:bodyPr/>
          <a:lstStyle/>
          <a:p>
            <a:r>
              <a:rPr lang="en-US" dirty="0"/>
              <a:t>Legal Costs in Alaska</a:t>
            </a:r>
          </a:p>
        </p:txBody>
      </p:sp>
      <p:sp>
        <p:nvSpPr>
          <p:cNvPr id="4" name="Footer Placeholder 3">
            <a:extLst>
              <a:ext uri="{FF2B5EF4-FFF2-40B4-BE49-F238E27FC236}">
                <a16:creationId xmlns:a16="http://schemas.microsoft.com/office/drawing/2014/main" id="{B87DF9BC-A9C8-F0D6-A8A1-B01EA9CBD72D}"/>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3E435BDA-E0F4-3D98-DB12-910936AD7EF4}"/>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22</a:t>
            </a:fld>
            <a:endParaRPr lang="en-US" dirty="0"/>
          </a:p>
        </p:txBody>
      </p:sp>
      <p:pic>
        <p:nvPicPr>
          <p:cNvPr id="3" name="Picture 2">
            <a:extLst>
              <a:ext uri="{FF2B5EF4-FFF2-40B4-BE49-F238E27FC236}">
                <a16:creationId xmlns:a16="http://schemas.microsoft.com/office/drawing/2014/main" id="{12307501-90CE-35F5-3552-77AFC4D365C2}"/>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Title 1">
            <a:extLst>
              <a:ext uri="{FF2B5EF4-FFF2-40B4-BE49-F238E27FC236}">
                <a16:creationId xmlns:a16="http://schemas.microsoft.com/office/drawing/2014/main" id="{C8FCC082-9920-173C-B797-B0EAACFC38CD}"/>
              </a:ext>
            </a:extLst>
          </p:cNvPr>
          <p:cNvSpPr txBox="1">
            <a:spLocks/>
          </p:cNvSpPr>
          <p:nvPr/>
        </p:nvSpPr>
        <p:spPr>
          <a:xfrm>
            <a:off x="1533586" y="913117"/>
            <a:ext cx="9124827" cy="451407"/>
          </a:xfrm>
          <a:prstGeom prst="rect">
            <a:avLst/>
          </a:prstGeom>
          <a:ln w="25400">
            <a:solidFill>
              <a:srgbClr val="A02B93">
                <a:lumMod val="60000"/>
                <a:lumOff val="40000"/>
              </a:srgbClr>
            </a:solid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Gill Sans MT" panose="020B0502020104020203" pitchFamily="34" charset="0"/>
                <a:ea typeface="Calibri"/>
                <a:cs typeface="Calibri"/>
              </a:rPr>
              <a:t>Legal Benefit Payments</a:t>
            </a:r>
            <a:endParaRPr kumimoji="0" lang="en-US" sz="2800" b="0" i="0" u="none" strike="noStrike" kern="1200" cap="none" spc="0" normalizeH="0" baseline="0" noProof="0">
              <a:ln>
                <a:noFill/>
              </a:ln>
              <a:solidFill>
                <a:prstClr val="black"/>
              </a:solidFill>
              <a:effectLst/>
              <a:uLnTx/>
              <a:uFillTx/>
              <a:latin typeface="Gill Sans MT" panose="020B0502020104020203" pitchFamily="34" charset="0"/>
              <a:ea typeface="+mj-ea"/>
              <a:cs typeface="Calibri" panose="020F0502020204030204" pitchFamily="34" charset="0"/>
            </a:endParaRPr>
          </a:p>
        </p:txBody>
      </p:sp>
      <p:sp>
        <p:nvSpPr>
          <p:cNvPr id="6" name="TextBox 5">
            <a:extLst>
              <a:ext uri="{FF2B5EF4-FFF2-40B4-BE49-F238E27FC236}">
                <a16:creationId xmlns:a16="http://schemas.microsoft.com/office/drawing/2014/main" id="{F6515047-76CA-432A-38F6-46EEB9A7FBA0}"/>
              </a:ext>
            </a:extLst>
          </p:cNvPr>
          <p:cNvSpPr txBox="1"/>
          <p:nvPr/>
        </p:nvSpPr>
        <p:spPr>
          <a:xfrm>
            <a:off x="698937" y="1516273"/>
            <a:ext cx="10794124" cy="523220"/>
          </a:xfrm>
          <a:prstGeom prst="rect">
            <a:avLst/>
          </a:prstGeom>
          <a:noFill/>
          <a:ln>
            <a:noFill/>
          </a:ln>
        </p:spPr>
        <p:txBody>
          <a:bodyPr wrap="square" lIns="91440" tIns="45720" rIns="91440" bIns="45720" anchor="t">
            <a:spAutoFit/>
          </a:bodyPr>
          <a:lstStyle/>
          <a:p>
            <a:pPr algn="ctr"/>
            <a:r>
              <a:rPr lang="en-US" sz="1400">
                <a:solidFill>
                  <a:prstClr val="black"/>
                </a:solidFill>
                <a:latin typeface="Gill Sans MT" panose="020B0502020104020203" pitchFamily="34" charset="0"/>
                <a:ea typeface="Calibri"/>
                <a:cs typeface="Calibri"/>
              </a:rPr>
              <a:t>Total legal costs were $15.7 million in 2024 compared to $13.6 million in 2023, and $11.1 million in 2022.  </a:t>
            </a:r>
            <a:endParaRPr lang="en-US">
              <a:solidFill>
                <a:prstClr val="black"/>
              </a:solidFill>
              <a:latin typeface="Gill Sans MT"/>
              <a:ea typeface="Calibri"/>
              <a:cs typeface="Calibri"/>
            </a:endParaRPr>
          </a:p>
          <a:p>
            <a:pPr algn="ctr"/>
            <a:r>
              <a:rPr lang="en-US" sz="1400">
                <a:solidFill>
                  <a:prstClr val="black"/>
                </a:solidFill>
                <a:latin typeface="Gill Sans MT" panose="020B0502020104020203" pitchFamily="34" charset="0"/>
                <a:ea typeface="Calibri"/>
                <a:cs typeface="Calibri"/>
              </a:rPr>
              <a:t>Legal cost represented 7% of total compensation costs.</a:t>
            </a:r>
            <a:endParaRPr lang="en-US">
              <a:solidFill>
                <a:prstClr val="black"/>
              </a:solidFill>
              <a:latin typeface="Gill Sans MT"/>
              <a:ea typeface="Calibri"/>
              <a:cs typeface="Calibri"/>
            </a:endParaRPr>
          </a:p>
        </p:txBody>
      </p:sp>
      <p:graphicFrame>
        <p:nvGraphicFramePr>
          <p:cNvPr id="8" name="Table 7">
            <a:extLst>
              <a:ext uri="{FF2B5EF4-FFF2-40B4-BE49-F238E27FC236}">
                <a16:creationId xmlns:a16="http://schemas.microsoft.com/office/drawing/2014/main" id="{E7B5D16A-5EEA-04FC-9F78-FA9713483C81}"/>
              </a:ext>
            </a:extLst>
          </p:cNvPr>
          <p:cNvGraphicFramePr>
            <a:graphicFrameLocks noGrp="1"/>
          </p:cNvGraphicFramePr>
          <p:nvPr>
            <p:extLst>
              <p:ext uri="{D42A27DB-BD31-4B8C-83A1-F6EECF244321}">
                <p14:modId xmlns:p14="http://schemas.microsoft.com/office/powerpoint/2010/main" val="1342711650"/>
              </p:ext>
            </p:extLst>
          </p:nvPr>
        </p:nvGraphicFramePr>
        <p:xfrm>
          <a:off x="914400" y="2209641"/>
          <a:ext cx="3117660" cy="3760128"/>
        </p:xfrm>
        <a:graphic>
          <a:graphicData uri="http://schemas.openxmlformats.org/drawingml/2006/table">
            <a:tbl>
              <a:tblPr firstRow="1" bandRow="1"/>
              <a:tblGrid>
                <a:gridCol w="1105737">
                  <a:extLst>
                    <a:ext uri="{9D8B030D-6E8A-4147-A177-3AD203B41FA5}">
                      <a16:colId xmlns:a16="http://schemas.microsoft.com/office/drawing/2014/main" val="1894933939"/>
                    </a:ext>
                  </a:extLst>
                </a:gridCol>
                <a:gridCol w="1178486">
                  <a:extLst>
                    <a:ext uri="{9D8B030D-6E8A-4147-A177-3AD203B41FA5}">
                      <a16:colId xmlns:a16="http://schemas.microsoft.com/office/drawing/2014/main" val="1719883897"/>
                    </a:ext>
                  </a:extLst>
                </a:gridCol>
                <a:gridCol w="833437">
                  <a:extLst>
                    <a:ext uri="{9D8B030D-6E8A-4147-A177-3AD203B41FA5}">
                      <a16:colId xmlns:a16="http://schemas.microsoft.com/office/drawing/2014/main" val="3846590638"/>
                    </a:ext>
                  </a:extLst>
                </a:gridCol>
              </a:tblGrid>
              <a:tr h="966485">
                <a:tc>
                  <a:txBody>
                    <a:bodyPr/>
                    <a:lstStyle>
                      <a:lvl1pPr marL="0" eaLnBrk="1" hangingPunct="1">
                        <a:defRPr b="1">
                          <a:solidFill>
                            <a:schemeClr val="lt1"/>
                          </a:solidFill>
                          <a:latin typeface="Gill Sans MT" panose="020B0502020104020203"/>
                        </a:defRPr>
                      </a:lvl1pPr>
                      <a:lvl2pPr marL="457200" eaLnBrk="1" hangingPunct="1">
                        <a:defRPr b="1">
                          <a:solidFill>
                            <a:schemeClr val="lt1"/>
                          </a:solidFill>
                          <a:latin typeface="Gill Sans MT" panose="020B0502020104020203"/>
                        </a:defRPr>
                      </a:lvl2pPr>
                      <a:lvl3pPr marL="914400" eaLnBrk="1" hangingPunct="1">
                        <a:defRPr b="1">
                          <a:solidFill>
                            <a:schemeClr val="lt1"/>
                          </a:solidFill>
                          <a:latin typeface="Gill Sans MT" panose="020B0502020104020203"/>
                        </a:defRPr>
                      </a:lvl3pPr>
                      <a:lvl4pPr marL="1371600" eaLnBrk="1" hangingPunct="1">
                        <a:defRPr b="1">
                          <a:solidFill>
                            <a:schemeClr val="lt1"/>
                          </a:solidFill>
                          <a:latin typeface="Gill Sans MT" panose="020B0502020104020203"/>
                        </a:defRPr>
                      </a:lvl4pPr>
                      <a:lvl5pPr marL="1828800" eaLnBrk="1" hangingPunct="1">
                        <a:defRPr b="1">
                          <a:solidFill>
                            <a:schemeClr val="lt1"/>
                          </a:solidFill>
                          <a:latin typeface="Gill Sans MT" panose="020B0502020104020203"/>
                        </a:defRPr>
                      </a:lvl5pPr>
                      <a:lvl6pPr marL="2286000" eaLnBrk="1" hangingPunct="1">
                        <a:defRPr b="1">
                          <a:solidFill>
                            <a:schemeClr val="lt1"/>
                          </a:solidFill>
                          <a:latin typeface="Gill Sans MT" panose="020B0502020104020203"/>
                        </a:defRPr>
                      </a:lvl6pPr>
                      <a:lvl7pPr marL="2743200" eaLnBrk="1" hangingPunct="1">
                        <a:defRPr b="1">
                          <a:solidFill>
                            <a:schemeClr val="lt1"/>
                          </a:solidFill>
                          <a:latin typeface="Gill Sans MT" panose="020B0502020104020203"/>
                        </a:defRPr>
                      </a:lvl7pPr>
                      <a:lvl8pPr marL="3200400" eaLnBrk="1" hangingPunct="1">
                        <a:defRPr b="1">
                          <a:solidFill>
                            <a:schemeClr val="lt1"/>
                          </a:solidFill>
                          <a:latin typeface="Gill Sans MT" panose="020B0502020104020203"/>
                        </a:defRPr>
                      </a:lvl8pPr>
                      <a:lvl9pPr marL="3657600" eaLnBrk="1" hangingPunct="1">
                        <a:defRPr b="1">
                          <a:solidFill>
                            <a:schemeClr val="lt1"/>
                          </a:solidFill>
                          <a:latin typeface="Gill Sans MT" panose="020B0502020104020203"/>
                        </a:defRPr>
                      </a:lvl9pPr>
                    </a:lstStyle>
                    <a:p>
                      <a:pPr lvl="0" algn="ctr">
                        <a:lnSpc>
                          <a:spcPct val="100000"/>
                        </a:lnSpc>
                        <a:spcBef>
                          <a:spcPts val="0"/>
                        </a:spcBef>
                        <a:spcAft>
                          <a:spcPts val="0"/>
                        </a:spcAft>
                        <a:buNone/>
                      </a:pPr>
                      <a:r>
                        <a:rPr lang="en-US" sz="1400" b="1" i="0" u="none" strike="noStrike" noProof="0">
                          <a:solidFill>
                            <a:srgbClr val="FFFFFF"/>
                          </a:solidFill>
                          <a:latin typeface="Gill Sans MT" panose="020B0502020104020203" pitchFamily="34" charset="0"/>
                        </a:rPr>
                        <a:t>Legal Costs - 2024</a:t>
                      </a:r>
                      <a:endParaRPr lang="en-US"/>
                    </a:p>
                    <a:p>
                      <a:pPr lvl="0" algn="ctr">
                        <a:buNone/>
                      </a:pPr>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E2841">
                        <a:lumMod val="50000"/>
                        <a:lumOff val="50000"/>
                      </a:srgbClr>
                    </a:solidFill>
                  </a:tcPr>
                </a:tc>
                <a:tc>
                  <a:txBody>
                    <a:bodyPr/>
                    <a:lstStyle>
                      <a:lvl1pPr marL="0" eaLnBrk="1" hangingPunct="1">
                        <a:defRPr b="1">
                          <a:solidFill>
                            <a:schemeClr val="lt1"/>
                          </a:solidFill>
                          <a:latin typeface="Gill Sans MT" panose="020B0502020104020203"/>
                        </a:defRPr>
                      </a:lvl1pPr>
                      <a:lvl2pPr marL="457200" eaLnBrk="1" hangingPunct="1">
                        <a:defRPr b="1">
                          <a:solidFill>
                            <a:schemeClr val="lt1"/>
                          </a:solidFill>
                          <a:latin typeface="Gill Sans MT" panose="020B0502020104020203"/>
                        </a:defRPr>
                      </a:lvl2pPr>
                      <a:lvl3pPr marL="914400" eaLnBrk="1" hangingPunct="1">
                        <a:defRPr b="1">
                          <a:solidFill>
                            <a:schemeClr val="lt1"/>
                          </a:solidFill>
                          <a:latin typeface="Gill Sans MT" panose="020B0502020104020203"/>
                        </a:defRPr>
                      </a:lvl3pPr>
                      <a:lvl4pPr marL="1371600" eaLnBrk="1" hangingPunct="1">
                        <a:defRPr b="1">
                          <a:solidFill>
                            <a:schemeClr val="lt1"/>
                          </a:solidFill>
                          <a:latin typeface="Gill Sans MT" panose="020B0502020104020203"/>
                        </a:defRPr>
                      </a:lvl4pPr>
                      <a:lvl5pPr marL="1828800" eaLnBrk="1" hangingPunct="1">
                        <a:defRPr b="1">
                          <a:solidFill>
                            <a:schemeClr val="lt1"/>
                          </a:solidFill>
                          <a:latin typeface="Gill Sans MT" panose="020B0502020104020203"/>
                        </a:defRPr>
                      </a:lvl5pPr>
                      <a:lvl6pPr marL="2286000" eaLnBrk="1" hangingPunct="1">
                        <a:defRPr b="1">
                          <a:solidFill>
                            <a:schemeClr val="lt1"/>
                          </a:solidFill>
                          <a:latin typeface="Gill Sans MT" panose="020B0502020104020203"/>
                        </a:defRPr>
                      </a:lvl6pPr>
                      <a:lvl7pPr marL="2743200" eaLnBrk="1" hangingPunct="1">
                        <a:defRPr b="1">
                          <a:solidFill>
                            <a:schemeClr val="lt1"/>
                          </a:solidFill>
                          <a:latin typeface="Gill Sans MT" panose="020B0502020104020203"/>
                        </a:defRPr>
                      </a:lvl7pPr>
                      <a:lvl8pPr marL="3200400" eaLnBrk="1" hangingPunct="1">
                        <a:defRPr b="1">
                          <a:solidFill>
                            <a:schemeClr val="lt1"/>
                          </a:solidFill>
                          <a:latin typeface="Gill Sans MT" panose="020B0502020104020203"/>
                        </a:defRPr>
                      </a:lvl8pPr>
                      <a:lvl9pPr marL="3657600" eaLnBrk="1" hangingPunct="1">
                        <a:defRPr b="1">
                          <a:solidFill>
                            <a:schemeClr val="lt1"/>
                          </a:solidFill>
                          <a:latin typeface="Gill Sans MT" panose="020B0502020104020203"/>
                        </a:defRPr>
                      </a:lvl9pPr>
                    </a:lstStyle>
                    <a:p>
                      <a:pPr lvl="0" algn="ctr">
                        <a:lnSpc>
                          <a:spcPct val="100000"/>
                        </a:lnSpc>
                        <a:spcBef>
                          <a:spcPts val="0"/>
                        </a:spcBef>
                        <a:spcAft>
                          <a:spcPts val="0"/>
                        </a:spcAft>
                        <a:buNone/>
                      </a:pPr>
                      <a:r>
                        <a:rPr lang="en-US" sz="1400" b="1" i="0" u="none" strike="noStrike" noProof="0">
                          <a:solidFill>
                            <a:srgbClr val="FFFFFF"/>
                          </a:solidFill>
                          <a:latin typeface="Gill Sans MT" panose="020B0502020104020203" pitchFamily="34" charset="0"/>
                        </a:rPr>
                        <a:t>Payment Amount</a:t>
                      </a:r>
                      <a:endParaRPr lang="en-US"/>
                    </a:p>
                    <a:p>
                      <a:pPr lvl="0" algn="ctr">
                        <a:buNone/>
                      </a:pPr>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E2841">
                        <a:lumMod val="50000"/>
                        <a:lumOff val="50000"/>
                      </a:srgbClr>
                    </a:solidFill>
                  </a:tcPr>
                </a:tc>
                <a:tc>
                  <a:txBody>
                    <a:bodyPr/>
                    <a:lstStyle>
                      <a:lvl1pPr marL="0" eaLnBrk="1" hangingPunct="1">
                        <a:defRPr b="1">
                          <a:solidFill>
                            <a:schemeClr val="lt1"/>
                          </a:solidFill>
                          <a:latin typeface="Gill Sans MT" panose="020B0502020104020203"/>
                        </a:defRPr>
                      </a:lvl1pPr>
                      <a:lvl2pPr marL="457200" eaLnBrk="1" hangingPunct="1">
                        <a:defRPr b="1">
                          <a:solidFill>
                            <a:schemeClr val="lt1"/>
                          </a:solidFill>
                          <a:latin typeface="Gill Sans MT" panose="020B0502020104020203"/>
                        </a:defRPr>
                      </a:lvl2pPr>
                      <a:lvl3pPr marL="914400" eaLnBrk="1" hangingPunct="1">
                        <a:defRPr b="1">
                          <a:solidFill>
                            <a:schemeClr val="lt1"/>
                          </a:solidFill>
                          <a:latin typeface="Gill Sans MT" panose="020B0502020104020203"/>
                        </a:defRPr>
                      </a:lvl3pPr>
                      <a:lvl4pPr marL="1371600" eaLnBrk="1" hangingPunct="1">
                        <a:defRPr b="1">
                          <a:solidFill>
                            <a:schemeClr val="lt1"/>
                          </a:solidFill>
                          <a:latin typeface="Gill Sans MT" panose="020B0502020104020203"/>
                        </a:defRPr>
                      </a:lvl4pPr>
                      <a:lvl5pPr marL="1828800" eaLnBrk="1" hangingPunct="1">
                        <a:defRPr b="1">
                          <a:solidFill>
                            <a:schemeClr val="lt1"/>
                          </a:solidFill>
                          <a:latin typeface="Gill Sans MT" panose="020B0502020104020203"/>
                        </a:defRPr>
                      </a:lvl5pPr>
                      <a:lvl6pPr marL="2286000" eaLnBrk="1" hangingPunct="1">
                        <a:defRPr b="1">
                          <a:solidFill>
                            <a:schemeClr val="lt1"/>
                          </a:solidFill>
                          <a:latin typeface="Gill Sans MT" panose="020B0502020104020203"/>
                        </a:defRPr>
                      </a:lvl6pPr>
                      <a:lvl7pPr marL="2743200" eaLnBrk="1" hangingPunct="1">
                        <a:defRPr b="1">
                          <a:solidFill>
                            <a:schemeClr val="lt1"/>
                          </a:solidFill>
                          <a:latin typeface="Gill Sans MT" panose="020B0502020104020203"/>
                        </a:defRPr>
                      </a:lvl7pPr>
                      <a:lvl8pPr marL="3200400" eaLnBrk="1" hangingPunct="1">
                        <a:defRPr b="1">
                          <a:solidFill>
                            <a:schemeClr val="lt1"/>
                          </a:solidFill>
                          <a:latin typeface="Gill Sans MT" panose="020B0502020104020203"/>
                        </a:defRPr>
                      </a:lvl8pPr>
                      <a:lvl9pPr marL="3657600" eaLnBrk="1" hangingPunct="1">
                        <a:defRPr b="1">
                          <a:solidFill>
                            <a:schemeClr val="lt1"/>
                          </a:solidFill>
                          <a:latin typeface="Gill Sans MT" panose="020B0502020104020203"/>
                        </a:defRPr>
                      </a:lvl9pPr>
                    </a:lstStyle>
                    <a:p>
                      <a:pPr lvl="0" algn="ctr">
                        <a:lnSpc>
                          <a:spcPct val="100000"/>
                        </a:lnSpc>
                        <a:spcBef>
                          <a:spcPts val="0"/>
                        </a:spcBef>
                        <a:spcAft>
                          <a:spcPts val="0"/>
                        </a:spcAft>
                        <a:buNone/>
                      </a:pPr>
                      <a:r>
                        <a:rPr lang="en-US" sz="1400" b="1" i="0" u="none" strike="noStrike" noProof="0" dirty="0">
                          <a:solidFill>
                            <a:srgbClr val="FFFFFF"/>
                          </a:solidFill>
                          <a:latin typeface="Gill Sans MT" panose="020B0502020104020203" pitchFamily="34" charset="0"/>
                        </a:rPr>
                        <a:t>% of Total Legal</a:t>
                      </a:r>
                      <a:endParaRPr lang="en-US" dirty="0"/>
                    </a:p>
                    <a:p>
                      <a:pPr lvl="0" algn="ctr">
                        <a:buNone/>
                      </a:pP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E2841">
                        <a:lumMod val="50000"/>
                        <a:lumOff val="50000"/>
                      </a:srgbClr>
                    </a:solidFill>
                  </a:tcPr>
                </a:tc>
                <a:extLst>
                  <a:ext uri="{0D108BD9-81ED-4DB2-BD59-A6C34878D82A}">
                    <a16:rowId xmlns:a16="http://schemas.microsoft.com/office/drawing/2014/main" val="205789766"/>
                  </a:ext>
                </a:extLst>
              </a:tr>
              <a:tr h="763643">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l">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Employee Attorney</a:t>
                      </a:r>
                      <a:endParaRPr lang="en-US"/>
                    </a:p>
                    <a:p>
                      <a:pPr lvl="0">
                        <a:buNone/>
                      </a:pPr>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ctr">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$5,374,125</a:t>
                      </a:r>
                      <a:endParaRPr lang="en-US"/>
                    </a:p>
                    <a:p>
                      <a:pPr lvl="0">
                        <a:buNone/>
                      </a:pPr>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ctr">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34.2%</a:t>
                      </a:r>
                      <a:endParaRPr lang="en-US"/>
                    </a:p>
                    <a:p>
                      <a:pPr lvl="0">
                        <a:buNone/>
                      </a:pPr>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extLst>
                  <a:ext uri="{0D108BD9-81ED-4DB2-BD59-A6C34878D82A}">
                    <a16:rowId xmlns:a16="http://schemas.microsoft.com/office/drawing/2014/main" val="3638068067"/>
                  </a:ext>
                </a:extLst>
              </a:tr>
              <a:tr h="763643">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l">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Employer Attorney</a:t>
                      </a:r>
                      <a:endParaRPr lang="en-US"/>
                    </a:p>
                    <a:p>
                      <a:pPr lvl="0">
                        <a:buNone/>
                      </a:pPr>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ctr">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$9,069,477</a:t>
                      </a:r>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ctr">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57.8%</a:t>
                      </a:r>
                      <a:endParaRPr lang="en-US"/>
                    </a:p>
                    <a:p>
                      <a:pPr lvl="0">
                        <a:buNone/>
                      </a:pPr>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1945813532"/>
                  </a:ext>
                </a:extLst>
              </a:tr>
              <a:tr h="584664">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l">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Litigation </a:t>
                      </a:r>
                      <a:endParaRPr lang="en-US"/>
                    </a:p>
                    <a:p>
                      <a:pPr lvl="0">
                        <a:buNone/>
                      </a:pPr>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ctr">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$1,255,722</a:t>
                      </a:r>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ctr">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8%</a:t>
                      </a:r>
                      <a:endParaRPr lang="en-US"/>
                    </a:p>
                    <a:p>
                      <a:pPr lvl="0">
                        <a:buNone/>
                      </a:pPr>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40000"/>
                      </a:srgbClr>
                    </a:solidFill>
                  </a:tcPr>
                </a:tc>
                <a:extLst>
                  <a:ext uri="{0D108BD9-81ED-4DB2-BD59-A6C34878D82A}">
                    <a16:rowId xmlns:a16="http://schemas.microsoft.com/office/drawing/2014/main" val="3702360124"/>
                  </a:ext>
                </a:extLst>
              </a:tr>
              <a:tr h="584664">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ctr">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Total</a:t>
                      </a:r>
                      <a:endParaRPr lang="en-US"/>
                    </a:p>
                    <a:p>
                      <a:pPr lvl="0">
                        <a:buNone/>
                      </a:pPr>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lgn="ctr">
                        <a:lnSpc>
                          <a:spcPct val="100000"/>
                        </a:lnSpc>
                        <a:spcBef>
                          <a:spcPts val="0"/>
                        </a:spcBef>
                        <a:spcAft>
                          <a:spcPts val="0"/>
                        </a:spcAft>
                        <a:buNone/>
                      </a:pPr>
                      <a:r>
                        <a:rPr lang="en-US" sz="1400" b="0" i="0" u="none" strike="noStrike" noProof="0">
                          <a:solidFill>
                            <a:srgbClr val="000000"/>
                          </a:solidFill>
                          <a:latin typeface="Gill Sans MT" panose="020B0502020104020203" pitchFamily="34" charset="0"/>
                        </a:rPr>
                        <a:t>$15,699,324</a:t>
                      </a:r>
                      <a:endParaRPr lang="en-US"/>
                    </a:p>
                    <a:p>
                      <a:pPr lvl="0">
                        <a:buNone/>
                      </a:pPr>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lvl="0">
                        <a:buNone/>
                      </a:pP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156082">
                        <a:tint val="20000"/>
                      </a:srgbClr>
                    </a:solidFill>
                  </a:tcPr>
                </a:tc>
                <a:extLst>
                  <a:ext uri="{0D108BD9-81ED-4DB2-BD59-A6C34878D82A}">
                    <a16:rowId xmlns:a16="http://schemas.microsoft.com/office/drawing/2014/main" val="1739697735"/>
                  </a:ext>
                </a:extLst>
              </a:tr>
            </a:tbl>
          </a:graphicData>
        </a:graphic>
      </p:graphicFrame>
      <p:pic>
        <p:nvPicPr>
          <p:cNvPr id="9" name="Picture 8">
            <a:extLst>
              <a:ext uri="{FF2B5EF4-FFF2-40B4-BE49-F238E27FC236}">
                <a16:creationId xmlns:a16="http://schemas.microsoft.com/office/drawing/2014/main" id="{2B2CF988-DEB8-ED42-4701-C04AA952F0C0}"/>
              </a:ext>
            </a:extLst>
          </p:cNvPr>
          <p:cNvPicPr>
            <a:picLocks noChangeAspect="1"/>
          </p:cNvPicPr>
          <p:nvPr/>
        </p:nvPicPr>
        <p:blipFill>
          <a:blip r:embed="rId3"/>
          <a:stretch>
            <a:fillRect/>
          </a:stretch>
        </p:blipFill>
        <p:spPr>
          <a:xfrm>
            <a:off x="4497941" y="2209641"/>
            <a:ext cx="7160659" cy="3606455"/>
          </a:xfrm>
          <a:prstGeom prst="rect">
            <a:avLst/>
          </a:prstGeom>
        </p:spPr>
      </p:pic>
    </p:spTree>
    <p:extLst>
      <p:ext uri="{BB962C8B-B14F-4D97-AF65-F5344CB8AC3E}">
        <p14:creationId xmlns:p14="http://schemas.microsoft.com/office/powerpoint/2010/main" val="3334256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5A365-9630-1656-1B88-211AC08F16D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B53DA66-8CE6-DED2-668E-31B3EAC5A646}"/>
              </a:ext>
            </a:extLst>
          </p:cNvPr>
          <p:cNvSpPr>
            <a:spLocks noGrp="1"/>
          </p:cNvSpPr>
          <p:nvPr>
            <p:ph type="ctrTitle"/>
          </p:nvPr>
        </p:nvSpPr>
        <p:spPr/>
        <p:txBody>
          <a:bodyPr/>
          <a:lstStyle/>
          <a:p>
            <a:r>
              <a:rPr lang="en-US" dirty="0"/>
              <a:t>Legal Costs in Alaska</a:t>
            </a:r>
          </a:p>
        </p:txBody>
      </p:sp>
      <p:sp>
        <p:nvSpPr>
          <p:cNvPr id="4" name="Footer Placeholder 3">
            <a:extLst>
              <a:ext uri="{FF2B5EF4-FFF2-40B4-BE49-F238E27FC236}">
                <a16:creationId xmlns:a16="http://schemas.microsoft.com/office/drawing/2014/main" id="{CF2C4850-EF3A-7BEB-1C60-28A44EE8F340}"/>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628A4E81-36E0-78AD-F9EE-CC948C04482F}"/>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23</a:t>
            </a:fld>
            <a:endParaRPr lang="en-US" dirty="0"/>
          </a:p>
        </p:txBody>
      </p:sp>
      <p:pic>
        <p:nvPicPr>
          <p:cNvPr id="3" name="Picture 2">
            <a:extLst>
              <a:ext uri="{FF2B5EF4-FFF2-40B4-BE49-F238E27FC236}">
                <a16:creationId xmlns:a16="http://schemas.microsoft.com/office/drawing/2014/main" id="{D32D48E4-B266-8AC0-9013-B1E8055E0CC4}"/>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Text Placeholder 2">
            <a:extLst>
              <a:ext uri="{FF2B5EF4-FFF2-40B4-BE49-F238E27FC236}">
                <a16:creationId xmlns:a16="http://schemas.microsoft.com/office/drawing/2014/main" id="{02469FC3-AD8F-A309-AB45-D9CA50491069}"/>
              </a:ext>
            </a:extLst>
          </p:cNvPr>
          <p:cNvSpPr txBox="1">
            <a:spLocks/>
          </p:cNvSpPr>
          <p:nvPr/>
        </p:nvSpPr>
        <p:spPr>
          <a:xfrm>
            <a:off x="3055275" y="1494698"/>
            <a:ext cx="5936325" cy="417601"/>
          </a:xfrm>
          <a:prstGeom prst="rect">
            <a:avLst/>
          </a:prstGeom>
          <a:ln w="25400">
            <a:noFill/>
          </a:ln>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ln w="25400">
                  <a:noFill/>
                </a:ln>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Gill Sans MT" panose="020B0502020104020203"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Gill Sans MT" panose="020B0502020104020203"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Gill Sans MT" panose="020B0502020104020203"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Gill Sans MT" panose="020B0502020104020203"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a:solidFill>
                  <a:prstClr val="black"/>
                </a:solidFill>
                <a:latin typeface="Gill Sans MT"/>
                <a:cs typeface="Calibri"/>
              </a:rPr>
              <a:t>Filed Claims, Controversions, and Petitions</a:t>
            </a:r>
          </a:p>
        </p:txBody>
      </p:sp>
      <p:sp>
        <p:nvSpPr>
          <p:cNvPr id="6" name="Content Placeholder 2">
            <a:extLst>
              <a:ext uri="{FF2B5EF4-FFF2-40B4-BE49-F238E27FC236}">
                <a16:creationId xmlns:a16="http://schemas.microsoft.com/office/drawing/2014/main" id="{F39FA7B2-753A-6D3F-5A7C-C3B9EF8B91EC}"/>
              </a:ext>
            </a:extLst>
          </p:cNvPr>
          <p:cNvSpPr txBox="1">
            <a:spLocks/>
          </p:cNvSpPr>
          <p:nvPr/>
        </p:nvSpPr>
        <p:spPr>
          <a:xfrm>
            <a:off x="800892" y="1993540"/>
            <a:ext cx="4375475" cy="4207315"/>
          </a:xfrm>
          <a:prstGeom prst="rect">
            <a:avLst/>
          </a:prstGeom>
          <a:ln>
            <a:noFill/>
          </a:ln>
        </p:spPr>
        <p:txBody>
          <a:bodyPr lIns="91440" tIns="45720" rIns="91440" bIns="4572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dirty="0">
                <a:solidFill>
                  <a:prstClr val="black"/>
                </a:solidFill>
                <a:latin typeface="Gill Sans MT"/>
                <a:cs typeface="Calibri"/>
              </a:rPr>
              <a:t>In 2024, there were 625 claims for benefits filed, a 0.3% decrease from 627 claims filed in 2023.  </a:t>
            </a:r>
          </a:p>
          <a:p>
            <a:r>
              <a:rPr lang="en-US" sz="1400" dirty="0">
                <a:solidFill>
                  <a:srgbClr val="000000"/>
                </a:solidFill>
                <a:latin typeface="Gill Sans MT"/>
                <a:cs typeface="Calibri"/>
              </a:rPr>
              <a:t>591 cases of which 136 cases had more than one filing.</a:t>
            </a:r>
            <a:endParaRPr lang="en-US" sz="1400" dirty="0">
              <a:solidFill>
                <a:srgbClr val="000000"/>
              </a:solidFill>
              <a:latin typeface="Gill Sans MT" panose="020B0502020104020203" pitchFamily="34" charset="0"/>
              <a:cs typeface="Calibri" panose="020F0502020204030204" pitchFamily="34" charset="0"/>
            </a:endParaRPr>
          </a:p>
          <a:p>
            <a:r>
              <a:rPr lang="en-US" sz="1400" dirty="0">
                <a:solidFill>
                  <a:srgbClr val="000000"/>
                </a:solidFill>
                <a:latin typeface="Gill Sans MT"/>
                <a:cs typeface="Calibri"/>
              </a:rPr>
              <a:t>34 cases were withdrawn.</a:t>
            </a:r>
            <a:endParaRPr lang="en-US" sz="1400" dirty="0">
              <a:solidFill>
                <a:srgbClr val="000000"/>
              </a:solidFill>
              <a:latin typeface="Gill Sans MT" panose="020B0502020104020203" pitchFamily="34" charset="0"/>
              <a:cs typeface="Calibri" panose="020F0502020204030204" pitchFamily="34" charset="0"/>
            </a:endParaRPr>
          </a:p>
          <a:p>
            <a:pPr marL="0" indent="0">
              <a:buFont typeface="Arial" panose="020B0604020202020204" pitchFamily="34" charset="0"/>
              <a:buNone/>
            </a:pPr>
            <a:endParaRPr lang="en-US" sz="1400" dirty="0">
              <a:solidFill>
                <a:srgbClr val="FF0000"/>
              </a:solidFill>
              <a:latin typeface="Gill Sans MT" panose="020B0502020104020203" pitchFamily="34" charset="0"/>
              <a:cs typeface="Calibri" panose="020F0502020204030204" pitchFamily="34" charset="0"/>
            </a:endParaRPr>
          </a:p>
          <a:p>
            <a:pPr marL="0" indent="0">
              <a:buFont typeface="Arial" panose="020B0604020202020204" pitchFamily="34" charset="0"/>
              <a:buNone/>
            </a:pPr>
            <a:r>
              <a:rPr lang="en-US" sz="1400" dirty="0">
                <a:solidFill>
                  <a:prstClr val="black"/>
                </a:solidFill>
                <a:latin typeface="Gill Sans MT"/>
                <a:cs typeface="Calibri"/>
              </a:rPr>
              <a:t>There were 807 petitions filed in 2024, a 5.4% decrease from 853 petitions filed in 2023.  </a:t>
            </a:r>
          </a:p>
          <a:p>
            <a:r>
              <a:rPr lang="en-US" sz="1400" dirty="0">
                <a:solidFill>
                  <a:srgbClr val="000000"/>
                </a:solidFill>
                <a:latin typeface="Gill Sans MT"/>
                <a:cs typeface="Calibri"/>
              </a:rPr>
              <a:t>765 cases of which 323 cases had more than one filing.</a:t>
            </a:r>
            <a:endParaRPr lang="en-US" sz="1400" dirty="0">
              <a:solidFill>
                <a:srgbClr val="000000"/>
              </a:solidFill>
              <a:latin typeface="Gill Sans MT" panose="020B0502020104020203" pitchFamily="34" charset="0"/>
              <a:cs typeface="Calibri" panose="020F0502020204030204" pitchFamily="34" charset="0"/>
            </a:endParaRPr>
          </a:p>
          <a:p>
            <a:r>
              <a:rPr lang="en-US" sz="1400" dirty="0">
                <a:solidFill>
                  <a:srgbClr val="000000"/>
                </a:solidFill>
                <a:latin typeface="Gill Sans MT"/>
                <a:cs typeface="Calibri"/>
              </a:rPr>
              <a:t>42 cases reflected withdrawn petitions of which 4 cases had more than one filing.</a:t>
            </a:r>
            <a:endParaRPr lang="en-US" sz="1400" dirty="0">
              <a:solidFill>
                <a:srgbClr val="000000"/>
              </a:solidFill>
              <a:latin typeface="Gill Sans MT" panose="020B0502020104020203" pitchFamily="34" charset="0"/>
              <a:cs typeface="Calibri" panose="020F0502020204030204" pitchFamily="34" charset="0"/>
            </a:endParaRPr>
          </a:p>
          <a:p>
            <a:pPr marL="0" indent="0">
              <a:buFont typeface="Arial" panose="020B0604020202020204" pitchFamily="34" charset="0"/>
              <a:buNone/>
            </a:pPr>
            <a:endParaRPr lang="en-US" sz="1400" dirty="0">
              <a:solidFill>
                <a:srgbClr val="FF0000"/>
              </a:solidFill>
              <a:latin typeface="Gill Sans MT" panose="020B0502020104020203" pitchFamily="34" charset="0"/>
              <a:cs typeface="Calibri" panose="020F0502020204030204" pitchFamily="34" charset="0"/>
            </a:endParaRPr>
          </a:p>
          <a:p>
            <a:pPr marL="0" indent="0">
              <a:buFont typeface="Arial" panose="020B0604020202020204" pitchFamily="34" charset="0"/>
              <a:buNone/>
            </a:pPr>
            <a:r>
              <a:rPr lang="en-US" sz="1400" dirty="0">
                <a:solidFill>
                  <a:prstClr val="black"/>
                </a:solidFill>
                <a:latin typeface="Gill Sans MT"/>
                <a:cs typeface="Calibri"/>
              </a:rPr>
              <a:t>There were 3,105 total controversions received in 2024, a 0.4% decrease from 3,118 in 2023.  </a:t>
            </a:r>
          </a:p>
          <a:p>
            <a:r>
              <a:rPr lang="en-US" sz="1400" dirty="0">
                <a:solidFill>
                  <a:srgbClr val="000000"/>
                </a:solidFill>
                <a:latin typeface="Gill Sans MT"/>
                <a:cs typeface="Calibri"/>
              </a:rPr>
              <a:t>2,860 cases of which 711 cases had more than one filing.</a:t>
            </a:r>
            <a:endParaRPr lang="en-US" sz="1400" dirty="0">
              <a:solidFill>
                <a:srgbClr val="000000"/>
              </a:solidFill>
              <a:latin typeface="Gill Sans MT" panose="020B0502020104020203" pitchFamily="34" charset="0"/>
              <a:cs typeface="Calibri" panose="020F0502020204030204" pitchFamily="34" charset="0"/>
            </a:endParaRPr>
          </a:p>
          <a:p>
            <a:r>
              <a:rPr lang="en-US" sz="1400" dirty="0">
                <a:solidFill>
                  <a:srgbClr val="000000"/>
                </a:solidFill>
                <a:latin typeface="Gill Sans MT"/>
                <a:cs typeface="Calibri"/>
              </a:rPr>
              <a:t>245 cases reflected withdrawn controversions of which 14 cases had more than one filing.</a:t>
            </a:r>
            <a:endParaRPr lang="en-US" sz="1400" dirty="0">
              <a:solidFill>
                <a:srgbClr val="000000"/>
              </a:solidFill>
              <a:latin typeface="Gill Sans MT" panose="020B0502020104020203" pitchFamily="34" charset="0"/>
              <a:cs typeface="Calibri" panose="020F0502020204030204" pitchFamily="34" charset="0"/>
            </a:endParaRPr>
          </a:p>
          <a:p>
            <a:pPr marL="0" indent="0">
              <a:buFont typeface="Arial" panose="020B0604020202020204" pitchFamily="34" charset="0"/>
              <a:buNone/>
            </a:pPr>
            <a:endParaRPr lang="en-US" sz="1400" dirty="0">
              <a:solidFill>
                <a:srgbClr val="FF0000"/>
              </a:solidFill>
              <a:highlight>
                <a:srgbClr val="FFFF00"/>
              </a:highlight>
              <a:latin typeface="Gill Sans MT" panose="020B0502020104020203" pitchFamily="34" charset="0"/>
              <a:cs typeface="Calibri" panose="020F0502020204030204" pitchFamily="34" charset="0"/>
            </a:endParaRPr>
          </a:p>
          <a:p>
            <a:pPr marL="0" indent="0">
              <a:buFont typeface="Arial" panose="020B0604020202020204" pitchFamily="34" charset="0"/>
              <a:buNone/>
            </a:pPr>
            <a:endParaRPr lang="en-US" sz="1400" dirty="0">
              <a:solidFill>
                <a:prstClr val="black"/>
              </a:solidFill>
              <a:highlight>
                <a:srgbClr val="FFFF00"/>
              </a:highlight>
              <a:latin typeface="Gill Sans MT"/>
              <a:cs typeface="Calibri"/>
            </a:endParaRPr>
          </a:p>
        </p:txBody>
      </p:sp>
      <p:pic>
        <p:nvPicPr>
          <p:cNvPr id="8" name="Picture 7" descr="Chart, line chart&#10;&#10;AI-generated content may be incorrect.">
            <a:extLst>
              <a:ext uri="{FF2B5EF4-FFF2-40B4-BE49-F238E27FC236}">
                <a16:creationId xmlns:a16="http://schemas.microsoft.com/office/drawing/2014/main" id="{855BC332-063B-CDBF-F31D-0370B496457C}"/>
              </a:ext>
            </a:extLst>
          </p:cNvPr>
          <p:cNvPicPr>
            <a:picLocks noChangeAspect="1"/>
          </p:cNvPicPr>
          <p:nvPr/>
        </p:nvPicPr>
        <p:blipFill>
          <a:blip r:embed="rId3"/>
          <a:stretch>
            <a:fillRect/>
          </a:stretch>
        </p:blipFill>
        <p:spPr>
          <a:xfrm>
            <a:off x="5634037" y="1993106"/>
            <a:ext cx="5722144" cy="3860007"/>
          </a:xfrm>
          <a:prstGeom prst="rect">
            <a:avLst/>
          </a:prstGeom>
        </p:spPr>
      </p:pic>
      <p:sp>
        <p:nvSpPr>
          <p:cNvPr id="9" name="Title 1">
            <a:extLst>
              <a:ext uri="{FF2B5EF4-FFF2-40B4-BE49-F238E27FC236}">
                <a16:creationId xmlns:a16="http://schemas.microsoft.com/office/drawing/2014/main" id="{D419A0EF-6CA1-208B-6134-74CED099B219}"/>
              </a:ext>
            </a:extLst>
          </p:cNvPr>
          <p:cNvSpPr txBox="1">
            <a:spLocks/>
          </p:cNvSpPr>
          <p:nvPr/>
        </p:nvSpPr>
        <p:spPr>
          <a:xfrm>
            <a:off x="840581" y="912616"/>
            <a:ext cx="10515600" cy="498598"/>
          </a:xfrm>
          <a:prstGeom prst="rect">
            <a:avLst/>
          </a:prstGeom>
          <a:ln w="25400">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Gill Sans MT" panose="020B0502020104020203" pitchFamily="34" charset="0"/>
                <a:ea typeface="+mj-ea"/>
                <a:cs typeface="+mj-cs"/>
              </a:defRPr>
            </a:lvl1pPr>
          </a:lstStyle>
          <a:p>
            <a:r>
              <a:rPr lang="en-US" sz="2800" dirty="0">
                <a:solidFill>
                  <a:prstClr val="black"/>
                </a:solidFill>
                <a:cs typeface="Calibri" panose="020F0502020204030204" pitchFamily="34" charset="0"/>
              </a:rPr>
              <a:t>Analysis of Workers’ Compensation Claims Data</a:t>
            </a:r>
          </a:p>
        </p:txBody>
      </p:sp>
    </p:spTree>
    <p:extLst>
      <p:ext uri="{BB962C8B-B14F-4D97-AF65-F5344CB8AC3E}">
        <p14:creationId xmlns:p14="http://schemas.microsoft.com/office/powerpoint/2010/main" val="2653779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83B87-2C68-95FF-CBBF-A1BA4422D10F}"/>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DD8A8BA6-A894-1603-C5B9-E24A76C05EB9}"/>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460FC152-FD5D-30AA-B7D2-EF817E3A6978}"/>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24</a:t>
            </a:fld>
            <a:endParaRPr lang="en-US" dirty="0"/>
          </a:p>
        </p:txBody>
      </p:sp>
      <p:pic>
        <p:nvPicPr>
          <p:cNvPr id="3" name="Picture 2">
            <a:extLst>
              <a:ext uri="{FF2B5EF4-FFF2-40B4-BE49-F238E27FC236}">
                <a16:creationId xmlns:a16="http://schemas.microsoft.com/office/drawing/2014/main" id="{4D87E438-2999-B88F-F54C-C3B9A25A4C66}"/>
              </a:ext>
            </a:extLst>
          </p:cNvPr>
          <p:cNvPicPr>
            <a:picLocks noChangeAspect="1"/>
          </p:cNvPicPr>
          <p:nvPr/>
        </p:nvPicPr>
        <p:blipFill>
          <a:blip r:embed="rId3"/>
          <a:stretch>
            <a:fillRect/>
          </a:stretch>
        </p:blipFill>
        <p:spPr>
          <a:xfrm>
            <a:off x="10706100" y="6243342"/>
            <a:ext cx="1143000" cy="533400"/>
          </a:xfrm>
          <a:prstGeom prst="rect">
            <a:avLst/>
          </a:prstGeom>
        </p:spPr>
      </p:pic>
      <p:sp>
        <p:nvSpPr>
          <p:cNvPr id="8" name="Title 6">
            <a:extLst>
              <a:ext uri="{FF2B5EF4-FFF2-40B4-BE49-F238E27FC236}">
                <a16:creationId xmlns:a16="http://schemas.microsoft.com/office/drawing/2014/main" id="{108C9066-45C9-5BD2-A55F-0DDA5080CE20}"/>
              </a:ext>
            </a:extLst>
          </p:cNvPr>
          <p:cNvSpPr>
            <a:spLocks noGrp="1"/>
          </p:cNvSpPr>
          <p:nvPr>
            <p:ph type="ctrTitle"/>
          </p:nvPr>
        </p:nvSpPr>
        <p:spPr>
          <a:xfrm>
            <a:off x="0" y="81259"/>
            <a:ext cx="12192000" cy="492443"/>
          </a:xfrm>
        </p:spPr>
        <p:txBody>
          <a:bodyPr/>
          <a:lstStyle/>
          <a:p>
            <a:r>
              <a:rPr lang="en-US" dirty="0"/>
              <a:t>Workers’ Compensation Numbers</a:t>
            </a:r>
          </a:p>
        </p:txBody>
      </p:sp>
      <p:graphicFrame>
        <p:nvGraphicFramePr>
          <p:cNvPr id="2" name="Chart 1">
            <a:extLst>
              <a:ext uri="{FF2B5EF4-FFF2-40B4-BE49-F238E27FC236}">
                <a16:creationId xmlns:a16="http://schemas.microsoft.com/office/drawing/2014/main" id="{B1BDC60C-9A41-F5D1-D1EC-1B2A530CA4E9}"/>
              </a:ext>
            </a:extLst>
          </p:cNvPr>
          <p:cNvGraphicFramePr>
            <a:graphicFrameLocks/>
          </p:cNvGraphicFramePr>
          <p:nvPr>
            <p:extLst>
              <p:ext uri="{D42A27DB-BD31-4B8C-83A1-F6EECF244321}">
                <p14:modId xmlns:p14="http://schemas.microsoft.com/office/powerpoint/2010/main" val="674862955"/>
              </p:ext>
            </p:extLst>
          </p:nvPr>
        </p:nvGraphicFramePr>
        <p:xfrm>
          <a:off x="1862138" y="785812"/>
          <a:ext cx="8467724" cy="52863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26887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3AC15-422A-AF4B-E867-5169DBE0991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B12E34F-96C0-C8E7-0681-B651628BD804}"/>
              </a:ext>
            </a:extLst>
          </p:cNvPr>
          <p:cNvSpPr>
            <a:spLocks noGrp="1"/>
          </p:cNvSpPr>
          <p:nvPr>
            <p:ph type="ctrTitle"/>
          </p:nvPr>
        </p:nvSpPr>
        <p:spPr>
          <a:xfrm>
            <a:off x="0" y="81257"/>
            <a:ext cx="12192000" cy="492443"/>
          </a:xfrm>
        </p:spPr>
        <p:txBody>
          <a:bodyPr/>
          <a:lstStyle/>
          <a:p>
            <a:r>
              <a:rPr lang="en-US" dirty="0">
                <a:latin typeface="+mn-lt"/>
              </a:rPr>
              <a:t>What does Workers’ Compensation Cost</a:t>
            </a:r>
          </a:p>
        </p:txBody>
      </p:sp>
      <p:sp>
        <p:nvSpPr>
          <p:cNvPr id="4" name="Footer Placeholder 3">
            <a:extLst>
              <a:ext uri="{FF2B5EF4-FFF2-40B4-BE49-F238E27FC236}">
                <a16:creationId xmlns:a16="http://schemas.microsoft.com/office/drawing/2014/main" id="{08D206B2-A036-3EBD-EC10-59A0E087E543}"/>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7C313570-7AF1-7D4A-E9D9-5DB640BD9160}"/>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25</a:t>
            </a:fld>
            <a:endParaRPr lang="en-US" dirty="0"/>
          </a:p>
        </p:txBody>
      </p:sp>
      <p:pic>
        <p:nvPicPr>
          <p:cNvPr id="3" name="Picture 2">
            <a:extLst>
              <a:ext uri="{FF2B5EF4-FFF2-40B4-BE49-F238E27FC236}">
                <a16:creationId xmlns:a16="http://schemas.microsoft.com/office/drawing/2014/main" id="{C15146A2-B1D1-4B1C-8361-21B7BB653D8F}"/>
              </a:ext>
            </a:extLst>
          </p:cNvPr>
          <p:cNvPicPr>
            <a:picLocks noChangeAspect="1"/>
          </p:cNvPicPr>
          <p:nvPr/>
        </p:nvPicPr>
        <p:blipFill>
          <a:blip r:embed="rId3"/>
          <a:stretch>
            <a:fillRect/>
          </a:stretch>
        </p:blipFill>
        <p:spPr>
          <a:xfrm>
            <a:off x="10706100" y="6243342"/>
            <a:ext cx="1143000" cy="533400"/>
          </a:xfrm>
          <a:prstGeom prst="rect">
            <a:avLst/>
          </a:prstGeom>
        </p:spPr>
      </p:pic>
      <p:graphicFrame>
        <p:nvGraphicFramePr>
          <p:cNvPr id="6" name="Chart 5">
            <a:extLst>
              <a:ext uri="{FF2B5EF4-FFF2-40B4-BE49-F238E27FC236}">
                <a16:creationId xmlns:a16="http://schemas.microsoft.com/office/drawing/2014/main" id="{9E37B73C-913E-246B-FBF3-5454BA1690CE}"/>
              </a:ext>
            </a:extLst>
          </p:cNvPr>
          <p:cNvGraphicFramePr>
            <a:graphicFrameLocks/>
          </p:cNvGraphicFramePr>
          <p:nvPr>
            <p:extLst>
              <p:ext uri="{D42A27DB-BD31-4B8C-83A1-F6EECF244321}">
                <p14:modId xmlns:p14="http://schemas.microsoft.com/office/powerpoint/2010/main" val="912005922"/>
              </p:ext>
            </p:extLst>
          </p:nvPr>
        </p:nvGraphicFramePr>
        <p:xfrm>
          <a:off x="1671637" y="847725"/>
          <a:ext cx="8848725" cy="51625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299121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77506-933A-959D-0981-CB139227012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85763F2-5602-A7FF-CCA7-D472BDF02E4B}"/>
              </a:ext>
            </a:extLst>
          </p:cNvPr>
          <p:cNvSpPr>
            <a:spLocks noGrp="1"/>
          </p:cNvSpPr>
          <p:nvPr>
            <p:ph type="ctrTitle"/>
          </p:nvPr>
        </p:nvSpPr>
        <p:spPr/>
        <p:txBody>
          <a:bodyPr/>
          <a:lstStyle/>
          <a:p>
            <a:r>
              <a:rPr lang="en-US" dirty="0"/>
              <a:t>Legislation in Process</a:t>
            </a:r>
          </a:p>
        </p:txBody>
      </p:sp>
      <p:sp>
        <p:nvSpPr>
          <p:cNvPr id="4" name="Footer Placeholder 3">
            <a:extLst>
              <a:ext uri="{FF2B5EF4-FFF2-40B4-BE49-F238E27FC236}">
                <a16:creationId xmlns:a16="http://schemas.microsoft.com/office/drawing/2014/main" id="{4C30FBBC-BB30-2900-F2E0-646822366E82}"/>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7230D850-93DD-4D14-7771-B2960B4C1756}"/>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26</a:t>
            </a:fld>
            <a:endParaRPr lang="en-US" dirty="0"/>
          </a:p>
        </p:txBody>
      </p:sp>
      <p:pic>
        <p:nvPicPr>
          <p:cNvPr id="3" name="Picture 2">
            <a:extLst>
              <a:ext uri="{FF2B5EF4-FFF2-40B4-BE49-F238E27FC236}">
                <a16:creationId xmlns:a16="http://schemas.microsoft.com/office/drawing/2014/main" id="{FD9768F2-F010-F7B1-A85A-60AF5032885F}"/>
              </a:ext>
            </a:extLst>
          </p:cNvPr>
          <p:cNvPicPr>
            <a:picLocks noChangeAspect="1"/>
          </p:cNvPicPr>
          <p:nvPr/>
        </p:nvPicPr>
        <p:blipFill>
          <a:blip r:embed="rId3"/>
          <a:stretch>
            <a:fillRect/>
          </a:stretch>
        </p:blipFill>
        <p:spPr>
          <a:xfrm>
            <a:off x="10706100" y="6243342"/>
            <a:ext cx="1143000" cy="533400"/>
          </a:xfrm>
          <a:prstGeom prst="rect">
            <a:avLst/>
          </a:prstGeom>
        </p:spPr>
      </p:pic>
      <p:graphicFrame>
        <p:nvGraphicFramePr>
          <p:cNvPr id="2" name="Table 1">
            <a:extLst>
              <a:ext uri="{FF2B5EF4-FFF2-40B4-BE49-F238E27FC236}">
                <a16:creationId xmlns:a16="http://schemas.microsoft.com/office/drawing/2014/main" id="{6D2B564B-9E75-FC53-FF01-AB7E3FDDBDB8}"/>
              </a:ext>
            </a:extLst>
          </p:cNvPr>
          <p:cNvGraphicFramePr>
            <a:graphicFrameLocks noGrp="1"/>
          </p:cNvGraphicFramePr>
          <p:nvPr>
            <p:extLst>
              <p:ext uri="{D42A27DB-BD31-4B8C-83A1-F6EECF244321}">
                <p14:modId xmlns:p14="http://schemas.microsoft.com/office/powerpoint/2010/main" val="3414381558"/>
              </p:ext>
            </p:extLst>
          </p:nvPr>
        </p:nvGraphicFramePr>
        <p:xfrm>
          <a:off x="371475" y="1501931"/>
          <a:ext cx="11449050" cy="3337560"/>
        </p:xfrm>
        <a:graphic>
          <a:graphicData uri="http://schemas.openxmlformats.org/drawingml/2006/table">
            <a:tbl>
              <a:tblPr firstRow="1" bandRow="1">
                <a:tableStyleId>{5C22544A-7EE6-4342-B048-85BDC9FD1C3A}</a:tableStyleId>
              </a:tblPr>
              <a:tblGrid>
                <a:gridCol w="2791012">
                  <a:extLst>
                    <a:ext uri="{9D8B030D-6E8A-4147-A177-3AD203B41FA5}">
                      <a16:colId xmlns:a16="http://schemas.microsoft.com/office/drawing/2014/main" val="4082654568"/>
                    </a:ext>
                  </a:extLst>
                </a:gridCol>
                <a:gridCol w="2840152">
                  <a:extLst>
                    <a:ext uri="{9D8B030D-6E8A-4147-A177-3AD203B41FA5}">
                      <a16:colId xmlns:a16="http://schemas.microsoft.com/office/drawing/2014/main" val="990447614"/>
                    </a:ext>
                  </a:extLst>
                </a:gridCol>
                <a:gridCol w="2800841">
                  <a:extLst>
                    <a:ext uri="{9D8B030D-6E8A-4147-A177-3AD203B41FA5}">
                      <a16:colId xmlns:a16="http://schemas.microsoft.com/office/drawing/2014/main" val="1659667549"/>
                    </a:ext>
                  </a:extLst>
                </a:gridCol>
                <a:gridCol w="3017045">
                  <a:extLst>
                    <a:ext uri="{9D8B030D-6E8A-4147-A177-3AD203B41FA5}">
                      <a16:colId xmlns:a16="http://schemas.microsoft.com/office/drawing/2014/main" val="652619770"/>
                    </a:ext>
                  </a:extLst>
                </a:gridCol>
              </a:tblGrid>
              <a:tr h="370840">
                <a:tc>
                  <a:txBody>
                    <a:bodyPr/>
                    <a:lstStyle/>
                    <a:p>
                      <a:pPr algn="ctr"/>
                      <a:r>
                        <a:rPr lang="en-US" dirty="0"/>
                        <a:t>Legislative Designation</a:t>
                      </a:r>
                    </a:p>
                  </a:txBody>
                  <a:tcPr/>
                </a:tc>
                <a:tc>
                  <a:txBody>
                    <a:bodyPr/>
                    <a:lstStyle/>
                    <a:p>
                      <a:pPr algn="ctr"/>
                      <a:r>
                        <a:rPr lang="en-US" dirty="0"/>
                        <a:t>Title</a:t>
                      </a:r>
                    </a:p>
                  </a:txBody>
                  <a:tcPr/>
                </a:tc>
                <a:tc>
                  <a:txBody>
                    <a:bodyPr/>
                    <a:lstStyle/>
                    <a:p>
                      <a:pPr algn="ctr"/>
                      <a:r>
                        <a:rPr lang="en-US" dirty="0"/>
                        <a:t>Location</a:t>
                      </a:r>
                    </a:p>
                  </a:txBody>
                  <a:tcPr/>
                </a:tc>
                <a:tc>
                  <a:txBody>
                    <a:bodyPr/>
                    <a:lstStyle/>
                    <a:p>
                      <a:pPr algn="ctr"/>
                      <a:r>
                        <a:rPr lang="en-US" dirty="0"/>
                        <a:t>Details</a:t>
                      </a:r>
                    </a:p>
                  </a:txBody>
                  <a:tcPr/>
                </a:tc>
                <a:extLst>
                  <a:ext uri="{0D108BD9-81ED-4DB2-BD59-A6C34878D82A}">
                    <a16:rowId xmlns:a16="http://schemas.microsoft.com/office/drawing/2014/main" val="1380486479"/>
                  </a:ext>
                </a:extLst>
              </a:tr>
              <a:tr h="370840">
                <a:tc>
                  <a:txBody>
                    <a:bodyPr/>
                    <a:lstStyle/>
                    <a:p>
                      <a:r>
                        <a:rPr lang="en-US" dirty="0"/>
                        <a:t>HB 44</a:t>
                      </a:r>
                    </a:p>
                  </a:txBody>
                  <a:tcPr/>
                </a:tc>
                <a:tc>
                  <a:txBody>
                    <a:bodyPr/>
                    <a:lstStyle/>
                    <a:p>
                      <a:r>
                        <a:rPr lang="en-US" dirty="0"/>
                        <a:t>Death Benefits</a:t>
                      </a:r>
                    </a:p>
                  </a:txBody>
                  <a:tcPr/>
                </a:tc>
                <a:tc>
                  <a:txBody>
                    <a:bodyPr/>
                    <a:lstStyle/>
                    <a:p>
                      <a:r>
                        <a:rPr lang="en-US" dirty="0"/>
                        <a:t>House Labor &amp; Commerce</a:t>
                      </a:r>
                    </a:p>
                  </a:txBody>
                  <a:tcPr/>
                </a:tc>
                <a:tc>
                  <a:txBody>
                    <a:bodyPr/>
                    <a:lstStyle/>
                    <a:p>
                      <a:r>
                        <a:rPr lang="en-US" dirty="0"/>
                        <a:t>Increases benefit to $120k</a:t>
                      </a:r>
                    </a:p>
                  </a:txBody>
                  <a:tcPr/>
                </a:tc>
                <a:extLst>
                  <a:ext uri="{0D108BD9-81ED-4DB2-BD59-A6C34878D82A}">
                    <a16:rowId xmlns:a16="http://schemas.microsoft.com/office/drawing/2014/main" val="44819944"/>
                  </a:ext>
                </a:extLst>
              </a:tr>
              <a:tr h="370840">
                <a:tc>
                  <a:txBody>
                    <a:bodyPr/>
                    <a:lstStyle/>
                    <a:p>
                      <a:r>
                        <a:rPr lang="en-US" dirty="0"/>
                        <a:t>HB 88</a:t>
                      </a:r>
                    </a:p>
                  </a:txBody>
                  <a:tcPr/>
                </a:tc>
                <a:tc>
                  <a:txBody>
                    <a:bodyPr/>
                    <a:lstStyle/>
                    <a:p>
                      <a:r>
                        <a:rPr lang="en-US" dirty="0"/>
                        <a:t>Tuition</a:t>
                      </a:r>
                    </a:p>
                  </a:txBody>
                  <a:tcPr/>
                </a:tc>
                <a:tc>
                  <a:txBody>
                    <a:bodyPr/>
                    <a:lstStyle/>
                    <a:p>
                      <a:r>
                        <a:rPr lang="en-US" dirty="0"/>
                        <a:t>House Education</a:t>
                      </a:r>
                    </a:p>
                  </a:txBody>
                  <a:tcPr/>
                </a:tc>
                <a:tc>
                  <a:txBody>
                    <a:bodyPr/>
                    <a:lstStyle/>
                    <a:p>
                      <a:r>
                        <a:rPr lang="en-US" dirty="0"/>
                        <a:t>Free tuition for EE or Dep</a:t>
                      </a:r>
                    </a:p>
                  </a:txBody>
                  <a:tcPr/>
                </a:tc>
                <a:extLst>
                  <a:ext uri="{0D108BD9-81ED-4DB2-BD59-A6C34878D82A}">
                    <a16:rowId xmlns:a16="http://schemas.microsoft.com/office/drawing/2014/main" val="4067262913"/>
                  </a:ext>
                </a:extLst>
              </a:tr>
              <a:tr h="370840">
                <a:tc>
                  <a:txBody>
                    <a:bodyPr/>
                    <a:lstStyle/>
                    <a:p>
                      <a:r>
                        <a:rPr lang="en-US" dirty="0"/>
                        <a:t>HB 103</a:t>
                      </a:r>
                    </a:p>
                  </a:txBody>
                  <a:tcPr/>
                </a:tc>
                <a:tc>
                  <a:txBody>
                    <a:bodyPr/>
                    <a:lstStyle/>
                    <a:p>
                      <a:r>
                        <a:rPr lang="en-US" dirty="0"/>
                        <a:t>Fire Fighter Disability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House Labor &amp; Commerce</a:t>
                      </a:r>
                    </a:p>
                  </a:txBody>
                  <a:tcPr/>
                </a:tc>
                <a:tc>
                  <a:txBody>
                    <a:bodyPr/>
                    <a:lstStyle/>
                    <a:p>
                      <a:r>
                        <a:rPr lang="en-US" dirty="0"/>
                        <a:t>Shortens years of service</a:t>
                      </a:r>
                    </a:p>
                  </a:txBody>
                  <a:tcPr/>
                </a:tc>
                <a:extLst>
                  <a:ext uri="{0D108BD9-81ED-4DB2-BD59-A6C34878D82A}">
                    <a16:rowId xmlns:a16="http://schemas.microsoft.com/office/drawing/2014/main" val="868350048"/>
                  </a:ext>
                </a:extLst>
              </a:tr>
              <a:tr h="370840">
                <a:tc>
                  <a:txBody>
                    <a:bodyPr/>
                    <a:lstStyle/>
                    <a:p>
                      <a:r>
                        <a:rPr lang="en-US" dirty="0"/>
                        <a:t>HB 179</a:t>
                      </a:r>
                    </a:p>
                  </a:txBody>
                  <a:tcPr/>
                </a:tc>
                <a:tc>
                  <a:txBody>
                    <a:bodyPr/>
                    <a:lstStyle/>
                    <a:p>
                      <a:r>
                        <a:rPr lang="en-US" dirty="0"/>
                        <a:t>Notice for State Actions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House State Affairs</a:t>
                      </a:r>
                    </a:p>
                  </a:txBody>
                  <a:tcPr/>
                </a:tc>
                <a:tc>
                  <a:txBody>
                    <a:bodyPr/>
                    <a:lstStyle/>
                    <a:p>
                      <a:r>
                        <a:rPr lang="en-US" dirty="0"/>
                        <a:t>Allows for Electronic Notice</a:t>
                      </a:r>
                    </a:p>
                  </a:txBody>
                  <a:tcPr/>
                </a:tc>
                <a:extLst>
                  <a:ext uri="{0D108BD9-81ED-4DB2-BD59-A6C34878D82A}">
                    <a16:rowId xmlns:a16="http://schemas.microsoft.com/office/drawing/2014/main" val="3866899481"/>
                  </a:ext>
                </a:extLst>
              </a:tr>
              <a:tr h="370840">
                <a:tc>
                  <a:txBody>
                    <a:bodyPr/>
                    <a:lstStyle/>
                    <a:p>
                      <a:r>
                        <a:rPr lang="en-US" dirty="0"/>
                        <a:t>HB 193</a:t>
                      </a:r>
                    </a:p>
                  </a:txBody>
                  <a:tcPr/>
                </a:tc>
                <a:tc>
                  <a:txBody>
                    <a:bodyPr/>
                    <a:lstStyle/>
                    <a:p>
                      <a:r>
                        <a:rPr lang="en-US" dirty="0"/>
                        <a:t>Paid Parental Leave Act</a:t>
                      </a:r>
                    </a:p>
                  </a:txBody>
                  <a:tcPr/>
                </a:tc>
                <a:tc>
                  <a:txBody>
                    <a:bodyPr/>
                    <a:lstStyle/>
                    <a:p>
                      <a:r>
                        <a:rPr lang="en-US" dirty="0"/>
                        <a:t>House Finance</a:t>
                      </a:r>
                    </a:p>
                  </a:txBody>
                  <a:tcPr/>
                </a:tc>
                <a:tc>
                  <a:txBody>
                    <a:bodyPr/>
                    <a:lstStyle/>
                    <a:p>
                      <a:r>
                        <a:rPr lang="en-US" dirty="0"/>
                        <a:t>Claims to be paid like UI</a:t>
                      </a:r>
                    </a:p>
                  </a:txBody>
                  <a:tcPr/>
                </a:tc>
                <a:extLst>
                  <a:ext uri="{0D108BD9-81ED-4DB2-BD59-A6C34878D82A}">
                    <a16:rowId xmlns:a16="http://schemas.microsoft.com/office/drawing/2014/main" val="3690950901"/>
                  </a:ext>
                </a:extLst>
              </a:tr>
              <a:tr h="370840">
                <a:tc>
                  <a:txBody>
                    <a:bodyPr/>
                    <a:lstStyle/>
                    <a:p>
                      <a:r>
                        <a:rPr lang="en-US" dirty="0"/>
                        <a:t>SB 35</a:t>
                      </a:r>
                    </a:p>
                  </a:txBody>
                  <a:tcPr/>
                </a:tc>
                <a:tc>
                  <a:txBody>
                    <a:bodyPr/>
                    <a:lstStyle/>
                    <a:p>
                      <a:r>
                        <a:rPr lang="en-US" dirty="0"/>
                        <a:t>Network Delivery Drivers</a:t>
                      </a:r>
                    </a:p>
                  </a:txBody>
                  <a:tcPr/>
                </a:tc>
                <a:tc>
                  <a:txBody>
                    <a:bodyPr/>
                    <a:lstStyle/>
                    <a:p>
                      <a:r>
                        <a:rPr lang="en-US" dirty="0"/>
                        <a:t>Senate Labor &amp; Commerce</a:t>
                      </a:r>
                    </a:p>
                  </a:txBody>
                  <a:tcPr/>
                </a:tc>
                <a:tc>
                  <a:txBody>
                    <a:bodyPr/>
                    <a:lstStyle/>
                    <a:p>
                      <a:r>
                        <a:rPr lang="en-US" dirty="0"/>
                        <a:t>Uber Eats Bill</a:t>
                      </a:r>
                    </a:p>
                  </a:txBody>
                  <a:tcPr/>
                </a:tc>
                <a:extLst>
                  <a:ext uri="{0D108BD9-81ED-4DB2-BD59-A6C34878D82A}">
                    <a16:rowId xmlns:a16="http://schemas.microsoft.com/office/drawing/2014/main" val="3686028707"/>
                  </a:ext>
                </a:extLst>
              </a:tr>
              <a:tr h="370840">
                <a:tc>
                  <a:txBody>
                    <a:bodyPr/>
                    <a:lstStyle/>
                    <a:p>
                      <a:r>
                        <a:rPr lang="en-US" dirty="0"/>
                        <a:t>HB 148 / SB 132</a:t>
                      </a:r>
                    </a:p>
                  </a:txBody>
                  <a:tcPr/>
                </a:tc>
                <a:tc>
                  <a:txBody>
                    <a:bodyPr/>
                    <a:lstStyle/>
                    <a:p>
                      <a:r>
                        <a:rPr lang="en-US" dirty="0"/>
                        <a:t>Insurance Omnibus</a:t>
                      </a:r>
                    </a:p>
                  </a:txBody>
                  <a:tcPr/>
                </a:tc>
                <a:tc>
                  <a:txBody>
                    <a:bodyPr/>
                    <a:lstStyle/>
                    <a:p>
                      <a:r>
                        <a:rPr lang="en-US" dirty="0"/>
                        <a:t>Signed into Law</a:t>
                      </a:r>
                    </a:p>
                  </a:txBody>
                  <a:tcPr/>
                </a:tc>
                <a:tc>
                  <a:txBody>
                    <a:bodyPr/>
                    <a:lstStyle/>
                    <a:p>
                      <a:r>
                        <a:rPr lang="en-US" dirty="0"/>
                        <a:t>Effects WC slightly</a:t>
                      </a:r>
                    </a:p>
                  </a:txBody>
                  <a:tcPr/>
                </a:tc>
                <a:extLst>
                  <a:ext uri="{0D108BD9-81ED-4DB2-BD59-A6C34878D82A}">
                    <a16:rowId xmlns:a16="http://schemas.microsoft.com/office/drawing/2014/main" val="588772953"/>
                  </a:ext>
                </a:extLst>
              </a:tr>
              <a:tr h="370840">
                <a:tc>
                  <a:txBody>
                    <a:bodyPr/>
                    <a:lstStyle/>
                    <a:p>
                      <a:r>
                        <a:rPr lang="en-US" dirty="0"/>
                        <a:t>HB 149 / SB 134</a:t>
                      </a:r>
                    </a:p>
                  </a:txBody>
                  <a:tcPr/>
                </a:tc>
                <a:tc>
                  <a:txBody>
                    <a:bodyPr/>
                    <a:lstStyle/>
                    <a:p>
                      <a:r>
                        <a:rPr lang="en-US" dirty="0"/>
                        <a:t>PBM Administration</a:t>
                      </a:r>
                    </a:p>
                  </a:txBody>
                  <a:tcPr/>
                </a:tc>
                <a:tc>
                  <a:txBody>
                    <a:bodyPr/>
                    <a:lstStyle/>
                    <a:p>
                      <a:r>
                        <a:rPr lang="en-US" dirty="0"/>
                        <a:t>Senate Rules</a:t>
                      </a:r>
                    </a:p>
                  </a:txBody>
                  <a:tcPr/>
                </a:tc>
                <a:tc>
                  <a:txBody>
                    <a:bodyPr/>
                    <a:lstStyle/>
                    <a:p>
                      <a:r>
                        <a:rPr lang="en-US" dirty="0"/>
                        <a:t>Adds PBM’s to audit list. </a:t>
                      </a:r>
                    </a:p>
                  </a:txBody>
                  <a:tcPr/>
                </a:tc>
                <a:extLst>
                  <a:ext uri="{0D108BD9-81ED-4DB2-BD59-A6C34878D82A}">
                    <a16:rowId xmlns:a16="http://schemas.microsoft.com/office/drawing/2014/main" val="4081716799"/>
                  </a:ext>
                </a:extLst>
              </a:tr>
            </a:tbl>
          </a:graphicData>
        </a:graphic>
      </p:graphicFrame>
    </p:spTree>
    <p:extLst>
      <p:ext uri="{BB962C8B-B14F-4D97-AF65-F5344CB8AC3E}">
        <p14:creationId xmlns:p14="http://schemas.microsoft.com/office/powerpoint/2010/main" val="3058573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AEBD9-13A7-CA92-4E64-DFB2B4E22E5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8BA54DB-8BA4-9E8A-60F1-FFA4736CA41F}"/>
              </a:ext>
            </a:extLst>
          </p:cNvPr>
          <p:cNvSpPr>
            <a:spLocks noGrp="1"/>
          </p:cNvSpPr>
          <p:nvPr>
            <p:ph type="ctrTitle"/>
          </p:nvPr>
        </p:nvSpPr>
        <p:spPr/>
        <p:txBody>
          <a:bodyPr/>
          <a:lstStyle/>
          <a:p>
            <a:r>
              <a:rPr lang="en-US" dirty="0"/>
              <a:t>Possible Legislation</a:t>
            </a:r>
          </a:p>
        </p:txBody>
      </p:sp>
      <p:sp>
        <p:nvSpPr>
          <p:cNvPr id="4" name="Footer Placeholder 3">
            <a:extLst>
              <a:ext uri="{FF2B5EF4-FFF2-40B4-BE49-F238E27FC236}">
                <a16:creationId xmlns:a16="http://schemas.microsoft.com/office/drawing/2014/main" id="{AB6F8FA7-BB8B-F83A-7588-7A7F9E3FAEBE}"/>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E245E47E-7672-F761-45AE-B9DB62614BDD}"/>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27</a:t>
            </a:fld>
            <a:endParaRPr lang="en-US" dirty="0"/>
          </a:p>
        </p:txBody>
      </p:sp>
      <p:pic>
        <p:nvPicPr>
          <p:cNvPr id="3" name="Picture 2">
            <a:extLst>
              <a:ext uri="{FF2B5EF4-FFF2-40B4-BE49-F238E27FC236}">
                <a16:creationId xmlns:a16="http://schemas.microsoft.com/office/drawing/2014/main" id="{A3CF190D-774E-DEA9-3FA2-99FAF78239F6}"/>
              </a:ext>
            </a:extLst>
          </p:cNvPr>
          <p:cNvPicPr>
            <a:picLocks noChangeAspect="1"/>
          </p:cNvPicPr>
          <p:nvPr/>
        </p:nvPicPr>
        <p:blipFill>
          <a:blip r:embed="rId2"/>
          <a:stretch>
            <a:fillRect/>
          </a:stretch>
        </p:blipFill>
        <p:spPr>
          <a:xfrm>
            <a:off x="10706100" y="6243342"/>
            <a:ext cx="1143000" cy="533400"/>
          </a:xfrm>
          <a:prstGeom prst="rect">
            <a:avLst/>
          </a:prstGeom>
        </p:spPr>
      </p:pic>
      <p:graphicFrame>
        <p:nvGraphicFramePr>
          <p:cNvPr id="2" name="Table 1">
            <a:extLst>
              <a:ext uri="{FF2B5EF4-FFF2-40B4-BE49-F238E27FC236}">
                <a16:creationId xmlns:a16="http://schemas.microsoft.com/office/drawing/2014/main" id="{48AFEF5D-56B2-6A95-D7F4-0D170D0A83B1}"/>
              </a:ext>
            </a:extLst>
          </p:cNvPr>
          <p:cNvGraphicFramePr>
            <a:graphicFrameLocks noGrp="1"/>
          </p:cNvGraphicFramePr>
          <p:nvPr>
            <p:extLst>
              <p:ext uri="{D42A27DB-BD31-4B8C-83A1-F6EECF244321}">
                <p14:modId xmlns:p14="http://schemas.microsoft.com/office/powerpoint/2010/main" val="1114367355"/>
              </p:ext>
            </p:extLst>
          </p:nvPr>
        </p:nvGraphicFramePr>
        <p:xfrm>
          <a:off x="1965325" y="1281641"/>
          <a:ext cx="8128000" cy="27635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687121258"/>
                    </a:ext>
                  </a:extLst>
                </a:gridCol>
                <a:gridCol w="4064000">
                  <a:extLst>
                    <a:ext uri="{9D8B030D-6E8A-4147-A177-3AD203B41FA5}">
                      <a16:colId xmlns:a16="http://schemas.microsoft.com/office/drawing/2014/main" val="4221745527"/>
                    </a:ext>
                  </a:extLst>
                </a:gridCol>
              </a:tblGrid>
              <a:tr h="370840">
                <a:tc>
                  <a:txBody>
                    <a:bodyPr/>
                    <a:lstStyle/>
                    <a:p>
                      <a:endParaRPr lang="en-US"/>
                    </a:p>
                  </a:txBody>
                  <a:tcPr/>
                </a:tc>
                <a:tc>
                  <a:txBody>
                    <a:bodyPr/>
                    <a:lstStyle/>
                    <a:p>
                      <a:endParaRPr lang="en-US"/>
                    </a:p>
                  </a:txBody>
                  <a:tcPr/>
                </a:tc>
                <a:extLst>
                  <a:ext uri="{0D108BD9-81ED-4DB2-BD59-A6C34878D82A}">
                    <a16:rowId xmlns:a16="http://schemas.microsoft.com/office/drawing/2014/main" val="3139446206"/>
                  </a:ext>
                </a:extLst>
              </a:tr>
              <a:tr h="370840">
                <a:tc>
                  <a:txBody>
                    <a:bodyPr/>
                    <a:lstStyle/>
                    <a:p>
                      <a:r>
                        <a:rPr lang="en-US" dirty="0"/>
                        <a:t>Amendments to AS 21.09.210(1)</a:t>
                      </a:r>
                    </a:p>
                  </a:txBody>
                  <a:tcPr/>
                </a:tc>
                <a:tc>
                  <a:txBody>
                    <a:bodyPr/>
                    <a:lstStyle/>
                    <a:p>
                      <a:r>
                        <a:rPr lang="en-US" dirty="0"/>
                        <a:t>Raise the 2.7 percent (fee) to 4%</a:t>
                      </a:r>
                    </a:p>
                  </a:txBody>
                  <a:tcPr/>
                </a:tc>
                <a:extLst>
                  <a:ext uri="{0D108BD9-81ED-4DB2-BD59-A6C34878D82A}">
                    <a16:rowId xmlns:a16="http://schemas.microsoft.com/office/drawing/2014/main" val="1610518891"/>
                  </a:ext>
                </a:extLst>
              </a:tr>
              <a:tr h="370840">
                <a:tc>
                  <a:txBody>
                    <a:bodyPr/>
                    <a:lstStyle/>
                    <a:p>
                      <a:r>
                        <a:rPr lang="en-US" dirty="0"/>
                        <a:t>Amendments to AS 23.05.067(a)(1)(B)</a:t>
                      </a:r>
                    </a:p>
                  </a:txBody>
                  <a:tcPr/>
                </a:tc>
                <a:tc>
                  <a:txBody>
                    <a:bodyPr/>
                    <a:lstStyle/>
                    <a:p>
                      <a:r>
                        <a:rPr lang="en-US" dirty="0"/>
                        <a:t>Raise the 2.9  percent to 4%</a:t>
                      </a:r>
                    </a:p>
                  </a:txBody>
                  <a:tcPr/>
                </a:tc>
                <a:extLst>
                  <a:ext uri="{0D108BD9-81ED-4DB2-BD59-A6C34878D82A}">
                    <a16:rowId xmlns:a16="http://schemas.microsoft.com/office/drawing/2014/main" val="403857850"/>
                  </a:ext>
                </a:extLst>
              </a:tr>
              <a:tr h="370840">
                <a:tc>
                  <a:txBody>
                    <a:bodyPr/>
                    <a:lstStyle/>
                    <a:p>
                      <a:r>
                        <a:rPr lang="en-US" dirty="0"/>
                        <a:t>Amend AS 23.30.110(c) and (e)</a:t>
                      </a:r>
                    </a:p>
                  </a:txBody>
                  <a:tcPr/>
                </a:tc>
                <a:tc>
                  <a:txBody>
                    <a:bodyPr/>
                    <a:lstStyle/>
                    <a:p>
                      <a:r>
                        <a:rPr lang="en-US" dirty="0"/>
                        <a:t>Remove registered / certified mail references. Digital Service of documents.</a:t>
                      </a:r>
                    </a:p>
                  </a:txBody>
                  <a:tcPr/>
                </a:tc>
                <a:extLst>
                  <a:ext uri="{0D108BD9-81ED-4DB2-BD59-A6C34878D82A}">
                    <a16:rowId xmlns:a16="http://schemas.microsoft.com/office/drawing/2014/main" val="819631517"/>
                  </a:ext>
                </a:extLst>
              </a:tr>
              <a:tr h="370840">
                <a:tc>
                  <a:txBody>
                    <a:bodyPr/>
                    <a:lstStyle/>
                    <a:p>
                      <a:r>
                        <a:rPr lang="en-US" dirty="0"/>
                        <a:t>Amendments to AS 23.30.080</a:t>
                      </a:r>
                    </a:p>
                  </a:txBody>
                  <a:tcPr/>
                </a:tc>
                <a:tc>
                  <a:txBody>
                    <a:bodyPr/>
                    <a:lstStyle/>
                    <a:p>
                      <a:r>
                        <a:rPr lang="en-US" dirty="0"/>
                        <a:t>Requirement for employer to produce payroll records and a penalty for refusal.</a:t>
                      </a:r>
                    </a:p>
                  </a:txBody>
                  <a:tcPr/>
                </a:tc>
                <a:extLst>
                  <a:ext uri="{0D108BD9-81ED-4DB2-BD59-A6C34878D82A}">
                    <a16:rowId xmlns:a16="http://schemas.microsoft.com/office/drawing/2014/main" val="3054552889"/>
                  </a:ext>
                </a:extLst>
              </a:tr>
              <a:tr h="370840">
                <a:tc>
                  <a:txBody>
                    <a:bodyPr/>
                    <a:lstStyle/>
                    <a:p>
                      <a:r>
                        <a:rPr lang="en-US" dirty="0"/>
                        <a:t>Amendments to Section 21</a:t>
                      </a:r>
                    </a:p>
                  </a:txBody>
                  <a:tcPr/>
                </a:tc>
                <a:tc>
                  <a:txBody>
                    <a:bodyPr/>
                    <a:lstStyle/>
                    <a:p>
                      <a:r>
                        <a:rPr lang="en-US" dirty="0"/>
                        <a:t>Insurance database requirements</a:t>
                      </a:r>
                    </a:p>
                  </a:txBody>
                  <a:tcPr/>
                </a:tc>
                <a:extLst>
                  <a:ext uri="{0D108BD9-81ED-4DB2-BD59-A6C34878D82A}">
                    <a16:rowId xmlns:a16="http://schemas.microsoft.com/office/drawing/2014/main" val="629802019"/>
                  </a:ext>
                </a:extLst>
              </a:tr>
            </a:tbl>
          </a:graphicData>
        </a:graphic>
      </p:graphicFrame>
    </p:spTree>
    <p:extLst>
      <p:ext uri="{BB962C8B-B14F-4D97-AF65-F5344CB8AC3E}">
        <p14:creationId xmlns:p14="http://schemas.microsoft.com/office/powerpoint/2010/main" val="3975737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1F131-88F4-5BB6-BD22-8CB56DCF944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C194815-F3F8-6767-BD0B-382991552F72}"/>
              </a:ext>
            </a:extLst>
          </p:cNvPr>
          <p:cNvSpPr>
            <a:spLocks noGrp="1"/>
          </p:cNvSpPr>
          <p:nvPr>
            <p:ph type="ctrTitle"/>
          </p:nvPr>
        </p:nvSpPr>
        <p:spPr/>
        <p:txBody>
          <a:bodyPr/>
          <a:lstStyle/>
          <a:p>
            <a:r>
              <a:rPr lang="en-US" dirty="0"/>
              <a:t>Regulatory</a:t>
            </a:r>
          </a:p>
        </p:txBody>
      </p:sp>
      <p:sp>
        <p:nvSpPr>
          <p:cNvPr id="4" name="Footer Placeholder 3">
            <a:extLst>
              <a:ext uri="{FF2B5EF4-FFF2-40B4-BE49-F238E27FC236}">
                <a16:creationId xmlns:a16="http://schemas.microsoft.com/office/drawing/2014/main" id="{0621E0A5-7A70-291D-80A4-9B85BDF7C744}"/>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06E91376-4277-BECC-BAE5-DA1F51A39C46}"/>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28</a:t>
            </a:fld>
            <a:endParaRPr lang="en-US" dirty="0"/>
          </a:p>
        </p:txBody>
      </p:sp>
      <p:pic>
        <p:nvPicPr>
          <p:cNvPr id="3" name="Picture 2">
            <a:extLst>
              <a:ext uri="{FF2B5EF4-FFF2-40B4-BE49-F238E27FC236}">
                <a16:creationId xmlns:a16="http://schemas.microsoft.com/office/drawing/2014/main" id="{86E8237A-C3B9-BB68-C1AB-CE320624DC97}"/>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TextBox 1">
            <a:extLst>
              <a:ext uri="{FF2B5EF4-FFF2-40B4-BE49-F238E27FC236}">
                <a16:creationId xmlns:a16="http://schemas.microsoft.com/office/drawing/2014/main" id="{DC4C110B-2E1B-ADD4-FDFA-8DCEFE37091F}"/>
              </a:ext>
            </a:extLst>
          </p:cNvPr>
          <p:cNvSpPr txBox="1"/>
          <p:nvPr/>
        </p:nvSpPr>
        <p:spPr>
          <a:xfrm>
            <a:off x="4695825" y="822105"/>
            <a:ext cx="2619375" cy="369332"/>
          </a:xfrm>
          <a:prstGeom prst="rect">
            <a:avLst/>
          </a:prstGeom>
          <a:noFill/>
        </p:spPr>
        <p:txBody>
          <a:bodyPr wrap="square" rtlCol="0">
            <a:spAutoFit/>
          </a:bodyPr>
          <a:lstStyle/>
          <a:p>
            <a:r>
              <a:rPr lang="en-US" dirty="0"/>
              <a:t>Administrative Order 360</a:t>
            </a:r>
          </a:p>
        </p:txBody>
      </p:sp>
      <p:sp>
        <p:nvSpPr>
          <p:cNvPr id="8" name="TextBox 7">
            <a:extLst>
              <a:ext uri="{FF2B5EF4-FFF2-40B4-BE49-F238E27FC236}">
                <a16:creationId xmlns:a16="http://schemas.microsoft.com/office/drawing/2014/main" id="{16D0E931-ED17-6F72-3512-E4DF1FF3739B}"/>
              </a:ext>
            </a:extLst>
          </p:cNvPr>
          <p:cNvSpPr txBox="1"/>
          <p:nvPr/>
        </p:nvSpPr>
        <p:spPr>
          <a:xfrm>
            <a:off x="504825" y="1121807"/>
            <a:ext cx="11182349" cy="5006499"/>
          </a:xfrm>
          <a:prstGeom prst="rect">
            <a:avLst/>
          </a:prstGeom>
          <a:noFill/>
        </p:spPr>
        <p:txBody>
          <a:bodyPr wrap="square">
            <a:spAutoFit/>
          </a:bodyPr>
          <a:lstStyle/>
          <a:p>
            <a:pPr algn="l" fontAlgn="base">
              <a:buNone/>
            </a:pPr>
            <a:r>
              <a:rPr lang="en-US" b="0" i="0" dirty="0">
                <a:effectLst/>
                <a:latin typeface="Open Sans"/>
              </a:rPr>
              <a:t>This Order is issued to achieve the following goals:</a:t>
            </a:r>
          </a:p>
          <a:p>
            <a:pPr algn="l" fontAlgn="base">
              <a:buNone/>
            </a:pPr>
            <a:endParaRPr lang="en-US" b="0" i="0" dirty="0">
              <a:effectLst/>
              <a:latin typeface="Open Sans"/>
            </a:endParaRPr>
          </a:p>
          <a:p>
            <a:pPr marL="742950" lvl="1" indent="-285750" fontAlgn="base">
              <a:lnSpc>
                <a:spcPts val="1950"/>
              </a:lnSpc>
              <a:buFont typeface="Arial" panose="020B0604020202020204" pitchFamily="34" charset="0"/>
              <a:buChar char="•"/>
            </a:pPr>
            <a:r>
              <a:rPr lang="en-US" b="0" i="0" dirty="0">
                <a:effectLst/>
                <a:latin typeface="Open Sans"/>
              </a:rPr>
              <a:t>Promote growth and investment in Alaska by reducing administrative and economic burdens associated with regulatory compliance, including removing barriers, finding solutions, and identifying alternative pathways.</a:t>
            </a:r>
          </a:p>
          <a:p>
            <a:pPr marL="742950" lvl="1" indent="-285750" fontAlgn="base">
              <a:lnSpc>
                <a:spcPts val="1950"/>
              </a:lnSpc>
              <a:buFont typeface="Arial" panose="020B0604020202020204" pitchFamily="34" charset="0"/>
              <a:buChar char="•"/>
            </a:pPr>
            <a:endParaRPr lang="en-US" b="0" i="0" dirty="0">
              <a:effectLst/>
              <a:latin typeface="Open Sans"/>
            </a:endParaRPr>
          </a:p>
          <a:p>
            <a:pPr marL="742950" lvl="1" indent="-285750" fontAlgn="base">
              <a:lnSpc>
                <a:spcPts val="1950"/>
              </a:lnSpc>
              <a:buFont typeface="Arial" panose="020B0604020202020204" pitchFamily="34" charset="0"/>
              <a:buChar char="•"/>
            </a:pPr>
            <a:r>
              <a:rPr lang="en-US" b="0" i="0" dirty="0">
                <a:effectLst/>
                <a:latin typeface="Open Sans"/>
              </a:rPr>
              <a:t>Streamline permitting processes and improve coordination and efficiency within all permitting departments, including the Department of Natural Resources (“DNR”), the Department of Environmental Conservation (“DEC”), and the Department of Fish and Game (“DFG”).</a:t>
            </a:r>
          </a:p>
          <a:p>
            <a:pPr marL="742950" lvl="1" indent="-285750" fontAlgn="base">
              <a:lnSpc>
                <a:spcPts val="1950"/>
              </a:lnSpc>
              <a:buFont typeface="Arial" panose="020B0604020202020204" pitchFamily="34" charset="0"/>
              <a:buChar char="•"/>
            </a:pPr>
            <a:endParaRPr lang="en-US" b="0" i="0" dirty="0">
              <a:effectLst/>
              <a:latin typeface="Open Sans"/>
            </a:endParaRPr>
          </a:p>
          <a:p>
            <a:pPr marL="742950" lvl="1" indent="-285750" fontAlgn="base">
              <a:lnSpc>
                <a:spcPts val="1950"/>
              </a:lnSpc>
              <a:buFont typeface="Arial" panose="020B0604020202020204" pitchFamily="34" charset="0"/>
              <a:buChar char="•"/>
            </a:pPr>
            <a:r>
              <a:rPr lang="en-US" b="0" i="0" dirty="0">
                <a:effectLst/>
                <a:latin typeface="Open Sans"/>
              </a:rPr>
              <a:t>Ensure boards and commissions adjust regulatory structures as necessary to maintain critical consumer protection while eliminating unnecessary barriers to entry for new professionals.</a:t>
            </a:r>
          </a:p>
          <a:p>
            <a:pPr marL="742950" lvl="1" indent="-285750" fontAlgn="base">
              <a:lnSpc>
                <a:spcPts val="1950"/>
              </a:lnSpc>
              <a:buFont typeface="Arial" panose="020B0604020202020204" pitchFamily="34" charset="0"/>
              <a:buChar char="•"/>
            </a:pPr>
            <a:endParaRPr lang="en-US" b="0" i="0" dirty="0">
              <a:effectLst/>
              <a:latin typeface="Open Sans"/>
            </a:endParaRPr>
          </a:p>
          <a:p>
            <a:pPr marL="742950" lvl="1" indent="-285750" fontAlgn="base">
              <a:lnSpc>
                <a:spcPts val="1950"/>
              </a:lnSpc>
              <a:buFont typeface="Arial" panose="020B0604020202020204" pitchFamily="34" charset="0"/>
              <a:buChar char="•"/>
            </a:pPr>
            <a:r>
              <a:rPr lang="en-US" b="0" i="0" dirty="0">
                <a:effectLst/>
                <a:latin typeface="Open Sans"/>
              </a:rPr>
              <a:t>Engage stakeholders early and continuously in the regulatory development and reform process.</a:t>
            </a:r>
          </a:p>
          <a:p>
            <a:pPr marL="742950" lvl="1" indent="-285750" fontAlgn="base">
              <a:lnSpc>
                <a:spcPts val="1950"/>
              </a:lnSpc>
              <a:buFont typeface="Arial" panose="020B0604020202020204" pitchFamily="34" charset="0"/>
              <a:buChar char="•"/>
            </a:pPr>
            <a:r>
              <a:rPr lang="en-US" b="0" i="0" dirty="0">
                <a:effectLst/>
                <a:latin typeface="Open Sans"/>
              </a:rPr>
              <a:t>Ensure all regulations are clearly written, legally sound, and supported by a demonstrated need.</a:t>
            </a:r>
          </a:p>
          <a:p>
            <a:pPr marL="742950" lvl="1" indent="-285750" fontAlgn="base">
              <a:lnSpc>
                <a:spcPts val="1950"/>
              </a:lnSpc>
              <a:buFont typeface="Arial" panose="020B0604020202020204" pitchFamily="34" charset="0"/>
              <a:buChar char="•"/>
            </a:pPr>
            <a:endParaRPr lang="en-US" b="0" i="0" dirty="0">
              <a:effectLst/>
              <a:latin typeface="Open Sans"/>
            </a:endParaRPr>
          </a:p>
          <a:p>
            <a:pPr marL="742950" lvl="1" indent="-285750" fontAlgn="base">
              <a:lnSpc>
                <a:spcPts val="1950"/>
              </a:lnSpc>
              <a:buFont typeface="Arial" panose="020B0604020202020204" pitchFamily="34" charset="0"/>
              <a:buChar char="•"/>
            </a:pPr>
            <a:r>
              <a:rPr lang="en-US" b="0" i="0" dirty="0">
                <a:effectLst/>
                <a:latin typeface="Open Sans"/>
              </a:rPr>
              <a:t>Regularly evaluate existing regulations for effectiveness, redundancy, clarity, and impact.</a:t>
            </a:r>
          </a:p>
          <a:p>
            <a:pPr marL="742950" lvl="1" indent="-285750" fontAlgn="base">
              <a:lnSpc>
                <a:spcPts val="1950"/>
              </a:lnSpc>
              <a:buFont typeface="Arial" panose="020B0604020202020204" pitchFamily="34" charset="0"/>
              <a:buChar char="•"/>
            </a:pPr>
            <a:endParaRPr lang="en-US" b="0" i="0" dirty="0">
              <a:effectLst/>
              <a:latin typeface="Open Sans"/>
            </a:endParaRPr>
          </a:p>
          <a:p>
            <a:pPr marL="742950" lvl="1" indent="-285750" fontAlgn="base">
              <a:lnSpc>
                <a:spcPts val="1950"/>
              </a:lnSpc>
              <a:buFont typeface="Arial" panose="020B0604020202020204" pitchFamily="34" charset="0"/>
              <a:buChar char="•"/>
            </a:pPr>
            <a:r>
              <a:rPr lang="en-US" b="0" i="0" dirty="0">
                <a:effectLst/>
                <a:latin typeface="Open Sans"/>
              </a:rPr>
              <a:t>Reduce the regulatory burden on all Alaskans.</a:t>
            </a:r>
          </a:p>
        </p:txBody>
      </p:sp>
      <p:pic>
        <p:nvPicPr>
          <p:cNvPr id="10" name="Picture 9">
            <a:extLst>
              <a:ext uri="{FF2B5EF4-FFF2-40B4-BE49-F238E27FC236}">
                <a16:creationId xmlns:a16="http://schemas.microsoft.com/office/drawing/2014/main" id="{9F6AC252-4F4B-9919-02F3-475BB1791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2262" y="777099"/>
            <a:ext cx="1176338" cy="828675"/>
          </a:xfrm>
          <a:prstGeom prst="rect">
            <a:avLst/>
          </a:prstGeom>
        </p:spPr>
      </p:pic>
    </p:spTree>
    <p:extLst>
      <p:ext uri="{BB962C8B-B14F-4D97-AF65-F5344CB8AC3E}">
        <p14:creationId xmlns:p14="http://schemas.microsoft.com/office/powerpoint/2010/main" val="1972815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077A5-D721-0B6C-2B18-918CE7DD46D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10BD704-E074-06FE-FCC6-93A6C319874C}"/>
              </a:ext>
            </a:extLst>
          </p:cNvPr>
          <p:cNvSpPr>
            <a:spLocks noGrp="1"/>
          </p:cNvSpPr>
          <p:nvPr>
            <p:ph type="ctrTitle"/>
          </p:nvPr>
        </p:nvSpPr>
        <p:spPr/>
        <p:txBody>
          <a:bodyPr/>
          <a:lstStyle/>
          <a:p>
            <a:r>
              <a:rPr lang="en-US" dirty="0"/>
              <a:t>Regulatory</a:t>
            </a:r>
          </a:p>
        </p:txBody>
      </p:sp>
      <p:sp>
        <p:nvSpPr>
          <p:cNvPr id="4" name="Footer Placeholder 3">
            <a:extLst>
              <a:ext uri="{FF2B5EF4-FFF2-40B4-BE49-F238E27FC236}">
                <a16:creationId xmlns:a16="http://schemas.microsoft.com/office/drawing/2014/main" id="{BCF30961-D457-AF6E-48BE-61A14336D25E}"/>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C727940A-D0DB-40BE-ED27-EC453704EDD1}"/>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29</a:t>
            </a:fld>
            <a:endParaRPr lang="en-US" dirty="0"/>
          </a:p>
        </p:txBody>
      </p:sp>
      <p:pic>
        <p:nvPicPr>
          <p:cNvPr id="3" name="Picture 2">
            <a:extLst>
              <a:ext uri="{FF2B5EF4-FFF2-40B4-BE49-F238E27FC236}">
                <a16:creationId xmlns:a16="http://schemas.microsoft.com/office/drawing/2014/main" id="{9F3729C0-D9B7-CA3E-4BD5-BE9BEA4EC1BE}"/>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6" name="TextBox 5">
            <a:extLst>
              <a:ext uri="{FF2B5EF4-FFF2-40B4-BE49-F238E27FC236}">
                <a16:creationId xmlns:a16="http://schemas.microsoft.com/office/drawing/2014/main" id="{1B32B96B-E792-599A-F4A9-E794B0FB2C7E}"/>
              </a:ext>
            </a:extLst>
          </p:cNvPr>
          <p:cNvSpPr txBox="1"/>
          <p:nvPr/>
        </p:nvSpPr>
        <p:spPr>
          <a:xfrm>
            <a:off x="1355183" y="966830"/>
            <a:ext cx="9112791" cy="1341393"/>
          </a:xfrm>
          <a:prstGeom prst="rect">
            <a:avLst/>
          </a:prstGeom>
          <a:noFill/>
        </p:spPr>
        <p:txBody>
          <a:bodyPr wrap="square">
            <a:spAutoFit/>
          </a:bodyPr>
          <a:lstStyle/>
          <a:p>
            <a:pPr algn="l">
              <a:spcBef>
                <a:spcPts val="600"/>
              </a:spcBef>
              <a:buNone/>
            </a:pPr>
            <a:r>
              <a:rPr lang="en-US" b="1" i="0" dirty="0">
                <a:solidFill>
                  <a:srgbClr val="333333"/>
                </a:solidFill>
                <a:effectLst/>
                <a:latin typeface="Lucida Sans" panose="020B0602030504020204" pitchFamily="34" charset="0"/>
              </a:rPr>
              <a:t>Solicitation for Public Input – Workers’ Compensation Regulatory Revisions</a:t>
            </a:r>
          </a:p>
          <a:p>
            <a:pPr algn="l">
              <a:spcBef>
                <a:spcPts val="1125"/>
              </a:spcBef>
              <a:buNone/>
            </a:pPr>
            <a:r>
              <a:rPr lang="en-US" b="0" i="0" dirty="0">
                <a:solidFill>
                  <a:srgbClr val="333333"/>
                </a:solidFill>
                <a:effectLst/>
                <a:latin typeface="Lucida Sans" panose="020B0602030504020204" pitchFamily="34" charset="0"/>
              </a:rPr>
              <a:t>Notice of Public Scoping Under Administrative Order 360 for possible Department of Labor and Workforce Development, Division of Workers’ Compensation Regulation Changes.</a:t>
            </a:r>
          </a:p>
        </p:txBody>
      </p:sp>
      <p:pic>
        <p:nvPicPr>
          <p:cNvPr id="9" name="Picture 8">
            <a:extLst>
              <a:ext uri="{FF2B5EF4-FFF2-40B4-BE49-F238E27FC236}">
                <a16:creationId xmlns:a16="http://schemas.microsoft.com/office/drawing/2014/main" id="{8CEE6FAB-BAAA-B1AA-DA0B-B627A1706DA3}"/>
              </a:ext>
            </a:extLst>
          </p:cNvPr>
          <p:cNvPicPr>
            <a:picLocks noChangeAspect="1"/>
          </p:cNvPicPr>
          <p:nvPr/>
        </p:nvPicPr>
        <p:blipFill>
          <a:blip r:embed="rId3"/>
          <a:stretch>
            <a:fillRect/>
          </a:stretch>
        </p:blipFill>
        <p:spPr>
          <a:xfrm>
            <a:off x="1355183" y="2531376"/>
            <a:ext cx="10571942" cy="2115896"/>
          </a:xfrm>
          <a:prstGeom prst="rect">
            <a:avLst/>
          </a:prstGeom>
        </p:spPr>
      </p:pic>
      <p:sp>
        <p:nvSpPr>
          <p:cNvPr id="10" name="TextBox 9">
            <a:extLst>
              <a:ext uri="{FF2B5EF4-FFF2-40B4-BE49-F238E27FC236}">
                <a16:creationId xmlns:a16="http://schemas.microsoft.com/office/drawing/2014/main" id="{F1ABAF32-16B2-F0FE-C4F2-302B625C20B4}"/>
              </a:ext>
            </a:extLst>
          </p:cNvPr>
          <p:cNvSpPr txBox="1"/>
          <p:nvPr/>
        </p:nvSpPr>
        <p:spPr>
          <a:xfrm>
            <a:off x="1666874" y="4647272"/>
            <a:ext cx="9534525" cy="923330"/>
          </a:xfrm>
          <a:prstGeom prst="rect">
            <a:avLst/>
          </a:prstGeom>
          <a:noFill/>
        </p:spPr>
        <p:txBody>
          <a:bodyPr wrap="square" rtlCol="0">
            <a:spAutoFit/>
          </a:bodyPr>
          <a:lstStyle/>
          <a:p>
            <a:r>
              <a:rPr lang="en-US" dirty="0"/>
              <a:t>8 AAC 45.020 – 8 AAC 45.120		8 AAC 45.150 – 8 AAC 45.170		8 AAC 45.178 </a:t>
            </a:r>
          </a:p>
          <a:p>
            <a:endParaRPr lang="en-US" dirty="0"/>
          </a:p>
          <a:p>
            <a:r>
              <a:rPr lang="en-US" dirty="0"/>
              <a:t>8 AAC 45.180	8 AAC 45.180	8 AAC 45.182	8 AAC 45.195	</a:t>
            </a:r>
          </a:p>
        </p:txBody>
      </p:sp>
    </p:spTree>
    <p:extLst>
      <p:ext uri="{BB962C8B-B14F-4D97-AF65-F5344CB8AC3E}">
        <p14:creationId xmlns:p14="http://schemas.microsoft.com/office/powerpoint/2010/main" val="446724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69F5A-03CB-AAAC-93D6-E701D512A44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22AA8B5-88BA-46EA-496D-3AE20EBBE326}"/>
              </a:ext>
            </a:extLst>
          </p:cNvPr>
          <p:cNvSpPr>
            <a:spLocks noGrp="1"/>
          </p:cNvSpPr>
          <p:nvPr>
            <p:ph type="ctrTitle"/>
          </p:nvPr>
        </p:nvSpPr>
        <p:spPr/>
        <p:txBody>
          <a:bodyPr/>
          <a:lstStyle/>
          <a:p>
            <a:r>
              <a:rPr lang="en-US" dirty="0"/>
              <a:t>Regulatory</a:t>
            </a:r>
          </a:p>
        </p:txBody>
      </p:sp>
      <p:sp>
        <p:nvSpPr>
          <p:cNvPr id="4" name="Footer Placeholder 3">
            <a:extLst>
              <a:ext uri="{FF2B5EF4-FFF2-40B4-BE49-F238E27FC236}">
                <a16:creationId xmlns:a16="http://schemas.microsoft.com/office/drawing/2014/main" id="{8B9CF542-DEA7-15C9-766C-0F6D8489B0BB}"/>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EAA6E72F-3E55-3F08-FCB4-E6BB649AA423}"/>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30</a:t>
            </a:fld>
            <a:endParaRPr lang="en-US" dirty="0"/>
          </a:p>
        </p:txBody>
      </p:sp>
      <p:pic>
        <p:nvPicPr>
          <p:cNvPr id="3" name="Picture 2">
            <a:extLst>
              <a:ext uri="{FF2B5EF4-FFF2-40B4-BE49-F238E27FC236}">
                <a16:creationId xmlns:a16="http://schemas.microsoft.com/office/drawing/2014/main" id="{73C65E03-7AD1-A6C1-D39D-16B1488E0017}"/>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TextBox 1">
            <a:extLst>
              <a:ext uri="{FF2B5EF4-FFF2-40B4-BE49-F238E27FC236}">
                <a16:creationId xmlns:a16="http://schemas.microsoft.com/office/drawing/2014/main" id="{4009CF72-7ADD-1F05-A0DD-FBE968E31FF2}"/>
              </a:ext>
            </a:extLst>
          </p:cNvPr>
          <p:cNvSpPr txBox="1"/>
          <p:nvPr/>
        </p:nvSpPr>
        <p:spPr>
          <a:xfrm>
            <a:off x="1355183" y="966830"/>
            <a:ext cx="9112791" cy="1341393"/>
          </a:xfrm>
          <a:prstGeom prst="rect">
            <a:avLst/>
          </a:prstGeom>
          <a:noFill/>
        </p:spPr>
        <p:txBody>
          <a:bodyPr wrap="square">
            <a:spAutoFit/>
          </a:bodyPr>
          <a:lstStyle/>
          <a:p>
            <a:pPr algn="l">
              <a:spcBef>
                <a:spcPts val="600"/>
              </a:spcBef>
              <a:buNone/>
            </a:pPr>
            <a:r>
              <a:rPr lang="en-US" b="1" i="0" dirty="0">
                <a:solidFill>
                  <a:srgbClr val="333333"/>
                </a:solidFill>
                <a:effectLst/>
                <a:latin typeface="Lucida Sans" panose="020B0602030504020204" pitchFamily="34" charset="0"/>
              </a:rPr>
              <a:t>Solicitation for Public Input – Workers’ Compensation Regulatory Revisions</a:t>
            </a:r>
          </a:p>
          <a:p>
            <a:pPr algn="l">
              <a:spcBef>
                <a:spcPts val="1125"/>
              </a:spcBef>
              <a:buNone/>
            </a:pPr>
            <a:r>
              <a:rPr lang="en-US" b="0" i="0" dirty="0">
                <a:solidFill>
                  <a:srgbClr val="333333"/>
                </a:solidFill>
                <a:effectLst/>
                <a:latin typeface="Lucida Sans" panose="020B0602030504020204" pitchFamily="34" charset="0"/>
              </a:rPr>
              <a:t>Notice of Public Scoping Under Administrative Order 360 for possible Department of Labor and Workforce Development, Division of Workers’ Compensation Regulation Changes.</a:t>
            </a:r>
          </a:p>
        </p:txBody>
      </p:sp>
      <p:graphicFrame>
        <p:nvGraphicFramePr>
          <p:cNvPr id="6" name="Object 5">
            <a:extLst>
              <a:ext uri="{FF2B5EF4-FFF2-40B4-BE49-F238E27FC236}">
                <a16:creationId xmlns:a16="http://schemas.microsoft.com/office/drawing/2014/main" id="{55E6746E-A522-FDC7-5468-AA2F6B73BBD6}"/>
              </a:ext>
            </a:extLst>
          </p:cNvPr>
          <p:cNvGraphicFramePr>
            <a:graphicFrameLocks noChangeAspect="1"/>
          </p:cNvGraphicFramePr>
          <p:nvPr>
            <p:extLst>
              <p:ext uri="{D42A27DB-BD31-4B8C-83A1-F6EECF244321}">
                <p14:modId xmlns:p14="http://schemas.microsoft.com/office/powerpoint/2010/main" val="2563543445"/>
              </p:ext>
            </p:extLst>
          </p:nvPr>
        </p:nvGraphicFramePr>
        <p:xfrm>
          <a:off x="1539605" y="2384856"/>
          <a:ext cx="9112790" cy="2004001"/>
        </p:xfrm>
        <a:graphic>
          <a:graphicData uri="http://schemas.openxmlformats.org/presentationml/2006/ole">
            <mc:AlternateContent xmlns:mc="http://schemas.openxmlformats.org/markup-compatibility/2006">
              <mc:Choice xmlns:v="urn:schemas-microsoft-com:vml" Requires="v">
                <p:oleObj name="Document" r:id="rId3" imgW="6409865" imgH="1409426" progId="Word.Document.12">
                  <p:embed/>
                </p:oleObj>
              </mc:Choice>
              <mc:Fallback>
                <p:oleObj name="Document" r:id="rId3" imgW="6409865" imgH="1409426" progId="Word.Document.12">
                  <p:embed/>
                  <p:pic>
                    <p:nvPicPr>
                      <p:cNvPr id="0" name=""/>
                      <p:cNvPicPr/>
                      <p:nvPr/>
                    </p:nvPicPr>
                    <p:blipFill>
                      <a:blip r:embed="rId4"/>
                      <a:stretch>
                        <a:fillRect/>
                      </a:stretch>
                    </p:blipFill>
                    <p:spPr>
                      <a:xfrm>
                        <a:off x="1539605" y="2384856"/>
                        <a:ext cx="9112790" cy="2004001"/>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C6941CE0-7020-77EC-9978-697A6DC630DA}"/>
              </a:ext>
            </a:extLst>
          </p:cNvPr>
          <p:cNvSpPr txBox="1"/>
          <p:nvPr/>
        </p:nvSpPr>
        <p:spPr>
          <a:xfrm>
            <a:off x="2005012" y="4388857"/>
            <a:ext cx="8181975" cy="369332"/>
          </a:xfrm>
          <a:prstGeom prst="rect">
            <a:avLst/>
          </a:prstGeom>
          <a:noFill/>
        </p:spPr>
        <p:txBody>
          <a:bodyPr wrap="square" rtlCol="0">
            <a:spAutoFit/>
          </a:bodyPr>
          <a:lstStyle/>
          <a:p>
            <a:r>
              <a:rPr lang="en-US" dirty="0"/>
              <a:t>8 AAC 45.122 – 8 AAC 45.142			8 AAC 45.210 – 8 AAC 45.225</a:t>
            </a:r>
          </a:p>
        </p:txBody>
      </p:sp>
    </p:spTree>
    <p:extLst>
      <p:ext uri="{BB962C8B-B14F-4D97-AF65-F5344CB8AC3E}">
        <p14:creationId xmlns:p14="http://schemas.microsoft.com/office/powerpoint/2010/main" val="672653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8F918-E1B2-4BD6-FF01-753A8AC597C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F96D424-BC63-3E70-5C21-B47852F7F206}"/>
              </a:ext>
            </a:extLst>
          </p:cNvPr>
          <p:cNvSpPr>
            <a:spLocks noGrp="1"/>
          </p:cNvSpPr>
          <p:nvPr>
            <p:ph type="ctrTitle"/>
          </p:nvPr>
        </p:nvSpPr>
        <p:spPr/>
        <p:txBody>
          <a:bodyPr/>
          <a:lstStyle/>
          <a:p>
            <a:r>
              <a:rPr lang="en-US" dirty="0"/>
              <a:t>Regulatory</a:t>
            </a:r>
          </a:p>
        </p:txBody>
      </p:sp>
      <p:sp>
        <p:nvSpPr>
          <p:cNvPr id="4" name="Footer Placeholder 3">
            <a:extLst>
              <a:ext uri="{FF2B5EF4-FFF2-40B4-BE49-F238E27FC236}">
                <a16:creationId xmlns:a16="http://schemas.microsoft.com/office/drawing/2014/main" id="{11FD576C-3495-4FF5-3D05-B139B195D2AF}"/>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D7CDD441-462E-BB6B-4200-2714A33A2A5F}"/>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31</a:t>
            </a:fld>
            <a:endParaRPr lang="en-US" dirty="0"/>
          </a:p>
        </p:txBody>
      </p:sp>
      <p:pic>
        <p:nvPicPr>
          <p:cNvPr id="3" name="Picture 2">
            <a:extLst>
              <a:ext uri="{FF2B5EF4-FFF2-40B4-BE49-F238E27FC236}">
                <a16:creationId xmlns:a16="http://schemas.microsoft.com/office/drawing/2014/main" id="{829F09AA-A920-FF26-061E-BB509738D51B}"/>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6" name="Rectangle 5">
            <a:extLst>
              <a:ext uri="{FF2B5EF4-FFF2-40B4-BE49-F238E27FC236}">
                <a16:creationId xmlns:a16="http://schemas.microsoft.com/office/drawing/2014/main" id="{71BDFB22-92FC-EF9C-D016-3EE4919BF6D3}"/>
              </a:ext>
            </a:extLst>
          </p:cNvPr>
          <p:cNvSpPr/>
          <p:nvPr/>
        </p:nvSpPr>
        <p:spPr>
          <a:xfrm rot="18855359">
            <a:off x="3059335" y="2157360"/>
            <a:ext cx="5804894" cy="2462213"/>
          </a:xfrm>
          <a:prstGeom prst="rect">
            <a:avLst/>
          </a:prstGeom>
          <a:noFill/>
        </p:spPr>
        <p:txBody>
          <a:bodyPr wrap="square" lIns="91440" tIns="45720" rIns="91440" bIns="45720">
            <a:spAutoFit/>
          </a:bodyPr>
          <a:lstStyle/>
          <a:p>
            <a:pPr algn="ctr"/>
            <a:r>
              <a:rPr lang="en-US" sz="15400" b="0" cap="none" spc="0" dirty="0">
                <a:ln w="0"/>
                <a:solidFill>
                  <a:schemeClr val="bg1">
                    <a:lumMod val="85000"/>
                  </a:schemeClr>
                </a:solidFill>
                <a:effectLst/>
              </a:rPr>
              <a:t>DRAFT</a:t>
            </a:r>
          </a:p>
        </p:txBody>
      </p:sp>
      <p:graphicFrame>
        <p:nvGraphicFramePr>
          <p:cNvPr id="2" name="Object 1">
            <a:extLst>
              <a:ext uri="{FF2B5EF4-FFF2-40B4-BE49-F238E27FC236}">
                <a16:creationId xmlns:a16="http://schemas.microsoft.com/office/drawing/2014/main" id="{BCB995D4-E952-85F3-503C-B2D9E03F06FD}"/>
              </a:ext>
            </a:extLst>
          </p:cNvPr>
          <p:cNvGraphicFramePr>
            <a:graphicFrameLocks noChangeAspect="1"/>
          </p:cNvGraphicFramePr>
          <p:nvPr>
            <p:extLst>
              <p:ext uri="{D42A27DB-BD31-4B8C-83A1-F6EECF244321}">
                <p14:modId xmlns:p14="http://schemas.microsoft.com/office/powerpoint/2010/main" val="2332801829"/>
              </p:ext>
            </p:extLst>
          </p:nvPr>
        </p:nvGraphicFramePr>
        <p:xfrm>
          <a:off x="1271587" y="810747"/>
          <a:ext cx="9648825" cy="5334000"/>
        </p:xfrm>
        <a:graphic>
          <a:graphicData uri="http://schemas.openxmlformats.org/presentationml/2006/ole">
            <mc:AlternateContent xmlns:mc="http://schemas.openxmlformats.org/markup-compatibility/2006">
              <mc:Choice xmlns:v="urn:schemas-microsoft-com:vml" Requires="v">
                <p:oleObj name="Document" r:id="rId3" imgW="6409865" imgH="4572541" progId="Word.Document.12">
                  <p:embed/>
                </p:oleObj>
              </mc:Choice>
              <mc:Fallback>
                <p:oleObj name="Document" r:id="rId3" imgW="6409865" imgH="4572541" progId="Word.Document.12">
                  <p:embed/>
                  <p:pic>
                    <p:nvPicPr>
                      <p:cNvPr id="0" name=""/>
                      <p:cNvPicPr/>
                      <p:nvPr/>
                    </p:nvPicPr>
                    <p:blipFill>
                      <a:blip r:embed="rId4"/>
                      <a:stretch>
                        <a:fillRect/>
                      </a:stretch>
                    </p:blipFill>
                    <p:spPr>
                      <a:xfrm>
                        <a:off x="1271587" y="810747"/>
                        <a:ext cx="9648825" cy="5334000"/>
                      </a:xfrm>
                      <a:prstGeom prst="rect">
                        <a:avLst/>
                      </a:prstGeom>
                    </p:spPr>
                  </p:pic>
                </p:oleObj>
              </mc:Fallback>
            </mc:AlternateContent>
          </a:graphicData>
        </a:graphic>
      </p:graphicFrame>
    </p:spTree>
    <p:extLst>
      <p:ext uri="{BB962C8B-B14F-4D97-AF65-F5344CB8AC3E}">
        <p14:creationId xmlns:p14="http://schemas.microsoft.com/office/powerpoint/2010/main" val="3559341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CB4D4-8CE9-D179-4C97-8F2F2F5C6E8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42258AA-A4FF-29CE-F63A-313D84F3526A}"/>
              </a:ext>
            </a:extLst>
          </p:cNvPr>
          <p:cNvSpPr>
            <a:spLocks noGrp="1"/>
          </p:cNvSpPr>
          <p:nvPr>
            <p:ph type="ctrTitle"/>
          </p:nvPr>
        </p:nvSpPr>
        <p:spPr/>
        <p:txBody>
          <a:bodyPr/>
          <a:lstStyle/>
          <a:p>
            <a:r>
              <a:rPr lang="en-US" dirty="0"/>
              <a:t>Regulatory</a:t>
            </a:r>
          </a:p>
        </p:txBody>
      </p:sp>
      <p:sp>
        <p:nvSpPr>
          <p:cNvPr id="4" name="Footer Placeholder 3">
            <a:extLst>
              <a:ext uri="{FF2B5EF4-FFF2-40B4-BE49-F238E27FC236}">
                <a16:creationId xmlns:a16="http://schemas.microsoft.com/office/drawing/2014/main" id="{5D7FCBA7-CF96-2E85-BBAE-0728FE7A18DB}"/>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D0AC3147-460D-1B23-390E-0881B999C166}"/>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32</a:t>
            </a:fld>
            <a:endParaRPr lang="en-US" dirty="0"/>
          </a:p>
        </p:txBody>
      </p:sp>
      <p:pic>
        <p:nvPicPr>
          <p:cNvPr id="3" name="Picture 2">
            <a:extLst>
              <a:ext uri="{FF2B5EF4-FFF2-40B4-BE49-F238E27FC236}">
                <a16:creationId xmlns:a16="http://schemas.microsoft.com/office/drawing/2014/main" id="{FD9F0433-8E72-7268-A087-83B8F588CDC9}"/>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TextBox 1">
            <a:extLst>
              <a:ext uri="{FF2B5EF4-FFF2-40B4-BE49-F238E27FC236}">
                <a16:creationId xmlns:a16="http://schemas.microsoft.com/office/drawing/2014/main" id="{9BD56CF6-39A3-697A-B23B-64FE4645A809}"/>
              </a:ext>
            </a:extLst>
          </p:cNvPr>
          <p:cNvSpPr txBox="1"/>
          <p:nvPr/>
        </p:nvSpPr>
        <p:spPr>
          <a:xfrm>
            <a:off x="1076325" y="981075"/>
            <a:ext cx="6248400" cy="523220"/>
          </a:xfrm>
          <a:prstGeom prst="rect">
            <a:avLst/>
          </a:prstGeom>
          <a:noFill/>
        </p:spPr>
        <p:txBody>
          <a:bodyPr wrap="square" rtlCol="0">
            <a:spAutoFit/>
          </a:bodyPr>
          <a:lstStyle/>
          <a:p>
            <a:r>
              <a:rPr lang="en-US" sz="2800" dirty="0"/>
              <a:t>Ideas for Regulation Reduction:</a:t>
            </a:r>
          </a:p>
        </p:txBody>
      </p:sp>
      <p:graphicFrame>
        <p:nvGraphicFramePr>
          <p:cNvPr id="6" name="Table 5">
            <a:extLst>
              <a:ext uri="{FF2B5EF4-FFF2-40B4-BE49-F238E27FC236}">
                <a16:creationId xmlns:a16="http://schemas.microsoft.com/office/drawing/2014/main" id="{C46CFD26-90B8-E9D3-30FE-02D9463A8911}"/>
              </a:ext>
            </a:extLst>
          </p:cNvPr>
          <p:cNvGraphicFramePr>
            <a:graphicFrameLocks noGrp="1"/>
          </p:cNvGraphicFramePr>
          <p:nvPr>
            <p:extLst>
              <p:ext uri="{D42A27DB-BD31-4B8C-83A1-F6EECF244321}">
                <p14:modId xmlns:p14="http://schemas.microsoft.com/office/powerpoint/2010/main" val="3431200457"/>
              </p:ext>
            </p:extLst>
          </p:nvPr>
        </p:nvGraphicFramePr>
        <p:xfrm>
          <a:off x="762000" y="1814214"/>
          <a:ext cx="10896600" cy="2865120"/>
        </p:xfrm>
        <a:graphic>
          <a:graphicData uri="http://schemas.openxmlformats.org/drawingml/2006/table">
            <a:tbl>
              <a:tblPr firstRow="1" bandRow="1">
                <a:tableStyleId>{5C22544A-7EE6-4342-B048-85BDC9FD1C3A}</a:tableStyleId>
              </a:tblPr>
              <a:tblGrid>
                <a:gridCol w="5448300">
                  <a:extLst>
                    <a:ext uri="{9D8B030D-6E8A-4147-A177-3AD203B41FA5}">
                      <a16:colId xmlns:a16="http://schemas.microsoft.com/office/drawing/2014/main" val="2728500796"/>
                    </a:ext>
                  </a:extLst>
                </a:gridCol>
                <a:gridCol w="5448300">
                  <a:extLst>
                    <a:ext uri="{9D8B030D-6E8A-4147-A177-3AD203B41FA5}">
                      <a16:colId xmlns:a16="http://schemas.microsoft.com/office/drawing/2014/main" val="1329490377"/>
                    </a:ext>
                  </a:extLst>
                </a:gridCol>
              </a:tblGrid>
              <a:tr h="370840">
                <a:tc>
                  <a:txBody>
                    <a:bodyPr/>
                    <a:lstStyle/>
                    <a:p>
                      <a:r>
                        <a:rPr lang="en-US" dirty="0"/>
                        <a:t>Possible complete Repeal:</a:t>
                      </a:r>
                    </a:p>
                  </a:txBody>
                  <a:tcPr/>
                </a:tc>
                <a:tc>
                  <a:txBody>
                    <a:bodyPr/>
                    <a:lstStyle/>
                    <a:p>
                      <a:r>
                        <a:rPr lang="en-US" dirty="0"/>
                        <a:t>Amendments for Consideration:</a:t>
                      </a:r>
                    </a:p>
                  </a:txBody>
                  <a:tcPr/>
                </a:tc>
                <a:extLst>
                  <a:ext uri="{0D108BD9-81ED-4DB2-BD59-A6C34878D82A}">
                    <a16:rowId xmlns:a16="http://schemas.microsoft.com/office/drawing/2014/main" val="4097096231"/>
                  </a:ext>
                </a:extLst>
              </a:tr>
              <a:tr h="370840">
                <a:tc>
                  <a:txBody>
                    <a:bodyPr/>
                    <a:lstStyle/>
                    <a:p>
                      <a:r>
                        <a:rPr lang="en-US" dirty="0"/>
                        <a:t>8 AAC 45.030. Files</a:t>
                      </a:r>
                    </a:p>
                  </a:txBody>
                  <a:tcPr/>
                </a:tc>
                <a:tc>
                  <a:txBody>
                    <a:bodyPr/>
                    <a:lstStyle/>
                    <a:p>
                      <a:r>
                        <a:rPr lang="en-US" dirty="0"/>
                        <a:t>8 AAC 45.081. Dispensing of generic drug products.</a:t>
                      </a:r>
                    </a:p>
                  </a:txBody>
                  <a:tcPr/>
                </a:tc>
                <a:extLst>
                  <a:ext uri="{0D108BD9-81ED-4DB2-BD59-A6C34878D82A}">
                    <a16:rowId xmlns:a16="http://schemas.microsoft.com/office/drawing/2014/main" val="56512257"/>
                  </a:ext>
                </a:extLst>
              </a:tr>
              <a:tr h="370840">
                <a:tc>
                  <a:txBody>
                    <a:bodyPr/>
                    <a:lstStyle/>
                    <a:p>
                      <a:r>
                        <a:rPr lang="en-US" dirty="0"/>
                        <a:t>8 AAC 45.085. Duty of ER and Insurer to file evidence of insurance.</a:t>
                      </a:r>
                    </a:p>
                  </a:txBody>
                  <a:tcPr/>
                </a:tc>
                <a:tc>
                  <a:txBody>
                    <a:bodyPr/>
                    <a:lstStyle/>
                    <a:p>
                      <a:r>
                        <a:rPr lang="en-US" dirty="0"/>
                        <a:t>8 AAC 45.082. Medical treatment.</a:t>
                      </a:r>
                    </a:p>
                  </a:txBody>
                  <a:tcPr/>
                </a:tc>
                <a:extLst>
                  <a:ext uri="{0D108BD9-81ED-4DB2-BD59-A6C34878D82A}">
                    <a16:rowId xmlns:a16="http://schemas.microsoft.com/office/drawing/2014/main" val="4184741001"/>
                  </a:ext>
                </a:extLst>
              </a:tr>
              <a:tr h="370840">
                <a:tc>
                  <a:txBody>
                    <a:bodyPr/>
                    <a:lstStyle/>
                    <a:p>
                      <a:r>
                        <a:rPr lang="en-US" dirty="0"/>
                        <a:t>8 AAC 45.130. Findings and awards and orders.</a:t>
                      </a:r>
                    </a:p>
                  </a:txBody>
                  <a:tcPr/>
                </a:tc>
                <a:tc>
                  <a:txBody>
                    <a:bodyPr/>
                    <a:lstStyle/>
                    <a:p>
                      <a:r>
                        <a:rPr lang="en-US" dirty="0"/>
                        <a:t>8 AAC 45.083. Fees for medical treatment and services.</a:t>
                      </a:r>
                    </a:p>
                  </a:txBody>
                  <a:tcPr/>
                </a:tc>
                <a:extLst>
                  <a:ext uri="{0D108BD9-81ED-4DB2-BD59-A6C34878D82A}">
                    <a16:rowId xmlns:a16="http://schemas.microsoft.com/office/drawing/2014/main" val="71650987"/>
                  </a:ext>
                </a:extLst>
              </a:tr>
              <a:tr h="370840">
                <a:tc>
                  <a:txBody>
                    <a:bodyPr/>
                    <a:lstStyle/>
                    <a:p>
                      <a:r>
                        <a:rPr lang="en-US" dirty="0"/>
                        <a:t>8 AAC 45.132. Survival of accrued benefits.</a:t>
                      </a:r>
                    </a:p>
                  </a:txBody>
                  <a:tcPr/>
                </a:tc>
                <a:tc>
                  <a:txBody>
                    <a:bodyPr/>
                    <a:lstStyle/>
                    <a:p>
                      <a:r>
                        <a:rPr lang="en-US" dirty="0"/>
                        <a:t>8 AAC 45.084. Medical travel expenses.</a:t>
                      </a:r>
                    </a:p>
                  </a:txBody>
                  <a:tcPr/>
                </a:tc>
                <a:extLst>
                  <a:ext uri="{0D108BD9-81ED-4DB2-BD59-A6C34878D82A}">
                    <a16:rowId xmlns:a16="http://schemas.microsoft.com/office/drawing/2014/main" val="2594986143"/>
                  </a:ext>
                </a:extLst>
              </a:tr>
              <a:tr h="370840">
                <a:tc>
                  <a:txBody>
                    <a:bodyPr/>
                    <a:lstStyle/>
                    <a:p>
                      <a:r>
                        <a:rPr lang="en-US" dirty="0"/>
                        <a:t>8 AAC 45.142. Interest.</a:t>
                      </a:r>
                    </a:p>
                  </a:txBody>
                  <a:tcPr/>
                </a:tc>
                <a:tc>
                  <a:txBody>
                    <a:bodyPr/>
                    <a:lstStyle/>
                    <a:p>
                      <a:r>
                        <a:rPr lang="en-US" dirty="0"/>
                        <a:t>8 AAC 45.090. Additional examination.</a:t>
                      </a:r>
                    </a:p>
                  </a:txBody>
                  <a:tcPr/>
                </a:tc>
                <a:extLst>
                  <a:ext uri="{0D108BD9-81ED-4DB2-BD59-A6C34878D82A}">
                    <a16:rowId xmlns:a16="http://schemas.microsoft.com/office/drawing/2014/main" val="1455037636"/>
                  </a:ext>
                </a:extLst>
              </a:tr>
              <a:tr h="370840">
                <a:tc>
                  <a:txBody>
                    <a:bodyPr/>
                    <a:lstStyle/>
                    <a:p>
                      <a:r>
                        <a:rPr lang="en-US" dirty="0"/>
                        <a:t>8 AAC 45.170. Listing of injuries.</a:t>
                      </a:r>
                    </a:p>
                  </a:txBody>
                  <a:tcPr/>
                </a:tc>
                <a:tc>
                  <a:txBody>
                    <a:bodyPr/>
                    <a:lstStyle/>
                    <a:p>
                      <a:r>
                        <a:rPr lang="en-US" dirty="0"/>
                        <a:t>8 AAC 45.210. Weekly compensation rate.</a:t>
                      </a:r>
                    </a:p>
                  </a:txBody>
                  <a:tcPr/>
                </a:tc>
                <a:extLst>
                  <a:ext uri="{0D108BD9-81ED-4DB2-BD59-A6C34878D82A}">
                    <a16:rowId xmlns:a16="http://schemas.microsoft.com/office/drawing/2014/main" val="2335687972"/>
                  </a:ext>
                </a:extLst>
              </a:tr>
            </a:tbl>
          </a:graphicData>
        </a:graphic>
      </p:graphicFrame>
    </p:spTree>
    <p:extLst>
      <p:ext uri="{BB962C8B-B14F-4D97-AF65-F5344CB8AC3E}">
        <p14:creationId xmlns:p14="http://schemas.microsoft.com/office/powerpoint/2010/main" val="16323726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CA2A8-1364-0521-7EF3-4D6F36FEEFE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75FDF89-7CA8-76DD-4228-E65209F79977}"/>
              </a:ext>
            </a:extLst>
          </p:cNvPr>
          <p:cNvSpPr>
            <a:spLocks noGrp="1"/>
          </p:cNvSpPr>
          <p:nvPr>
            <p:ph type="ctrTitle"/>
          </p:nvPr>
        </p:nvSpPr>
        <p:spPr/>
        <p:txBody>
          <a:bodyPr/>
          <a:lstStyle/>
          <a:p>
            <a:r>
              <a:rPr lang="en-US" dirty="0"/>
              <a:t>Regulatory</a:t>
            </a:r>
          </a:p>
        </p:txBody>
      </p:sp>
      <p:sp>
        <p:nvSpPr>
          <p:cNvPr id="4" name="Footer Placeholder 3">
            <a:extLst>
              <a:ext uri="{FF2B5EF4-FFF2-40B4-BE49-F238E27FC236}">
                <a16:creationId xmlns:a16="http://schemas.microsoft.com/office/drawing/2014/main" id="{E1409BBC-1387-491C-2F54-38AE27EA6CD8}"/>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82104027-B660-FA8D-E65E-51FBF7F640BA}"/>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33</a:t>
            </a:fld>
            <a:endParaRPr lang="en-US" dirty="0"/>
          </a:p>
        </p:txBody>
      </p:sp>
      <p:pic>
        <p:nvPicPr>
          <p:cNvPr id="3" name="Picture 2">
            <a:extLst>
              <a:ext uri="{FF2B5EF4-FFF2-40B4-BE49-F238E27FC236}">
                <a16:creationId xmlns:a16="http://schemas.microsoft.com/office/drawing/2014/main" id="{61D9D612-2E86-C3A1-6A47-568E512995B2}"/>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TextBox 1">
            <a:extLst>
              <a:ext uri="{FF2B5EF4-FFF2-40B4-BE49-F238E27FC236}">
                <a16:creationId xmlns:a16="http://schemas.microsoft.com/office/drawing/2014/main" id="{FF9D6CC0-4734-681F-6B90-09DE5A9E266B}"/>
              </a:ext>
            </a:extLst>
          </p:cNvPr>
          <p:cNvSpPr txBox="1"/>
          <p:nvPr/>
        </p:nvSpPr>
        <p:spPr>
          <a:xfrm>
            <a:off x="1476375" y="1095375"/>
            <a:ext cx="1800225" cy="369332"/>
          </a:xfrm>
          <a:prstGeom prst="rect">
            <a:avLst/>
          </a:prstGeom>
          <a:noFill/>
        </p:spPr>
        <p:txBody>
          <a:bodyPr wrap="square" rtlCol="0">
            <a:spAutoFit/>
          </a:bodyPr>
          <a:lstStyle/>
          <a:p>
            <a:r>
              <a:rPr lang="en-US" dirty="0"/>
              <a:t>For example:</a:t>
            </a:r>
          </a:p>
        </p:txBody>
      </p:sp>
      <p:sp>
        <p:nvSpPr>
          <p:cNvPr id="8" name="TextBox 7">
            <a:extLst>
              <a:ext uri="{FF2B5EF4-FFF2-40B4-BE49-F238E27FC236}">
                <a16:creationId xmlns:a16="http://schemas.microsoft.com/office/drawing/2014/main" id="{45B2DD31-4C44-5481-D582-5B87B7B79472}"/>
              </a:ext>
            </a:extLst>
          </p:cNvPr>
          <p:cNvSpPr txBox="1"/>
          <p:nvPr/>
        </p:nvSpPr>
        <p:spPr>
          <a:xfrm>
            <a:off x="649095" y="1888926"/>
            <a:ext cx="11229975" cy="646331"/>
          </a:xfrm>
          <a:prstGeom prst="rect">
            <a:avLst/>
          </a:prstGeom>
          <a:noFill/>
        </p:spPr>
        <p:txBody>
          <a:bodyPr wrap="square">
            <a:spAutoFit/>
          </a:bodyPr>
          <a:lstStyle/>
          <a:p>
            <a:r>
              <a:rPr lang="en-US" b="1" i="0" u="sng" dirty="0">
                <a:solidFill>
                  <a:srgbClr val="631E25"/>
                </a:solidFill>
                <a:effectLst/>
                <a:latin typeface="verdana" panose="020B0604030504040204" pitchFamily="34" charset="0"/>
                <a:hlinkClick r:id="rId3"/>
              </a:rPr>
              <a:t>8 AAC 45.060. Service. </a:t>
            </a:r>
            <a:r>
              <a:rPr lang="en-US" b="0" i="0" dirty="0">
                <a:solidFill>
                  <a:srgbClr val="333333"/>
                </a:solidFill>
                <a:effectLst/>
                <a:latin typeface="verdana" panose="020B0604030504040204" pitchFamily="34" charset="0"/>
              </a:rPr>
              <a:t>(a) The board will serve a copy of the claim by </a:t>
            </a:r>
            <a:r>
              <a:rPr lang="en-US" b="0" i="0" dirty="0">
                <a:solidFill>
                  <a:srgbClr val="333333"/>
                </a:solidFill>
                <a:effectLst/>
                <a:highlight>
                  <a:srgbClr val="FFFF00"/>
                </a:highlight>
                <a:latin typeface="verdana" panose="020B0604030504040204" pitchFamily="34" charset="0"/>
              </a:rPr>
              <a:t>certified mail</a:t>
            </a:r>
            <a:r>
              <a:rPr lang="en-US" b="0" i="0" dirty="0">
                <a:solidFill>
                  <a:srgbClr val="333333"/>
                </a:solidFill>
                <a:effectLst/>
                <a:latin typeface="verdana" panose="020B0604030504040204" pitchFamily="34" charset="0"/>
              </a:rPr>
              <a:t>, return receipt requested, upon each party or the party's representative of record.</a:t>
            </a:r>
            <a:endParaRPr lang="en-US" dirty="0"/>
          </a:p>
        </p:txBody>
      </p:sp>
      <p:sp>
        <p:nvSpPr>
          <p:cNvPr id="10" name="TextBox 9">
            <a:extLst>
              <a:ext uri="{FF2B5EF4-FFF2-40B4-BE49-F238E27FC236}">
                <a16:creationId xmlns:a16="http://schemas.microsoft.com/office/drawing/2014/main" id="{F7CA3788-679A-1326-CA99-71EC2FB61D80}"/>
              </a:ext>
            </a:extLst>
          </p:cNvPr>
          <p:cNvSpPr txBox="1"/>
          <p:nvPr/>
        </p:nvSpPr>
        <p:spPr>
          <a:xfrm>
            <a:off x="649095" y="2959476"/>
            <a:ext cx="10704705" cy="2031325"/>
          </a:xfrm>
          <a:prstGeom prst="rect">
            <a:avLst/>
          </a:prstGeom>
          <a:noFill/>
        </p:spPr>
        <p:txBody>
          <a:bodyPr wrap="square">
            <a:spAutoFit/>
          </a:bodyPr>
          <a:lstStyle/>
          <a:p>
            <a:r>
              <a:rPr lang="en-US" b="0" i="0" dirty="0">
                <a:solidFill>
                  <a:srgbClr val="333333"/>
                </a:solidFill>
                <a:effectLst/>
                <a:latin typeface="verdana" panose="020B0604030504040204" pitchFamily="34" charset="0"/>
              </a:rPr>
              <a:t>(j) For an injury occurring after December 22, 2011, "</a:t>
            </a:r>
            <a:r>
              <a:rPr lang="en-US" b="0" i="0" dirty="0">
                <a:solidFill>
                  <a:srgbClr val="333333"/>
                </a:solidFill>
                <a:effectLst/>
                <a:highlight>
                  <a:srgbClr val="FFFF00"/>
                </a:highlight>
                <a:latin typeface="verdana" panose="020B0604030504040204" pitchFamily="34" charset="0"/>
              </a:rPr>
              <a:t>previously rehabilitated</a:t>
            </a:r>
            <a:r>
              <a:rPr lang="en-US" b="0" i="0" dirty="0">
                <a:solidFill>
                  <a:srgbClr val="333333"/>
                </a:solidFill>
                <a:effectLst/>
                <a:latin typeface="verdana" panose="020B0604030504040204" pitchFamily="34" charset="0"/>
              </a:rPr>
              <a:t>" under </a:t>
            </a:r>
            <a:r>
              <a:rPr lang="en-US" b="0" i="0" u="sng" dirty="0">
                <a:solidFill>
                  <a:srgbClr val="631E25"/>
                </a:solidFill>
                <a:effectLst/>
                <a:latin typeface="verdana" panose="020B0604030504040204" pitchFamily="34" charset="0"/>
                <a:hlinkClick r:id="rId4"/>
              </a:rPr>
              <a:t>AS 23.30.041</a:t>
            </a:r>
            <a:r>
              <a:rPr lang="en-US" b="0" i="0" dirty="0">
                <a:solidFill>
                  <a:srgbClr val="333333"/>
                </a:solidFill>
                <a:effectLst/>
                <a:latin typeface="verdana" panose="020B0604030504040204" pitchFamily="34" charset="0"/>
              </a:rPr>
              <a:t>(f)(3) means having (1) completed a reemployment benefits plan under </a:t>
            </a:r>
            <a:r>
              <a:rPr lang="en-US" b="0" i="0" u="sng" dirty="0">
                <a:solidFill>
                  <a:srgbClr val="631E25"/>
                </a:solidFill>
                <a:effectLst/>
                <a:latin typeface="verdana" panose="020B0604030504040204" pitchFamily="34" charset="0"/>
                <a:hlinkClick r:id="rId4"/>
              </a:rPr>
              <a:t>AS 23.30.041</a:t>
            </a:r>
            <a:r>
              <a:rPr lang="en-US" b="0" i="0" dirty="0">
                <a:solidFill>
                  <a:srgbClr val="333333"/>
                </a:solidFill>
                <a:effectLst/>
                <a:latin typeface="verdana" panose="020B0604030504040204" pitchFamily="34" charset="0"/>
              </a:rPr>
              <a:t> or a substantially similar law in another jurisdiction; or (2) done both of the following: (A) having stipulated to eligibility, having an eligibility request approved, or having an eligibility evaluation ordered under </a:t>
            </a:r>
            <a:r>
              <a:rPr lang="en-US" b="0" i="0" u="sng" dirty="0">
                <a:solidFill>
                  <a:srgbClr val="631E25"/>
                </a:solidFill>
                <a:effectLst/>
                <a:latin typeface="verdana" panose="020B0604030504040204" pitchFamily="34" charset="0"/>
                <a:hlinkClick r:id="rId4"/>
              </a:rPr>
              <a:t>AS 23.30.041</a:t>
            </a:r>
            <a:r>
              <a:rPr lang="en-US" b="0" i="0" dirty="0">
                <a:solidFill>
                  <a:srgbClr val="333333"/>
                </a:solidFill>
                <a:effectLst/>
                <a:latin typeface="verdana" panose="020B0604030504040204" pitchFamily="34" charset="0"/>
              </a:rPr>
              <a:t>(c); (B) having waived reemployment benefits under </a:t>
            </a:r>
            <a:r>
              <a:rPr lang="en-US" b="0" i="0" u="sng" dirty="0">
                <a:solidFill>
                  <a:srgbClr val="631E25"/>
                </a:solidFill>
                <a:effectLst/>
                <a:latin typeface="verdana" panose="020B0604030504040204" pitchFamily="34" charset="0"/>
                <a:hlinkClick r:id="rId4"/>
              </a:rPr>
              <a:t>AS 23.30.041</a:t>
            </a:r>
            <a:r>
              <a:rPr lang="en-US" b="0" i="0" dirty="0">
                <a:solidFill>
                  <a:srgbClr val="333333"/>
                </a:solidFill>
                <a:effectLst/>
                <a:latin typeface="verdana" panose="020B0604030504040204" pitchFamily="34" charset="0"/>
              </a:rPr>
              <a:t>(q), 23.30.012, or a substantially similar law in another jurisdiction.</a:t>
            </a:r>
            <a:endParaRPr lang="en-US" dirty="0"/>
          </a:p>
        </p:txBody>
      </p:sp>
      <p:sp>
        <p:nvSpPr>
          <p:cNvPr id="12" name="TextBox 11">
            <a:extLst>
              <a:ext uri="{FF2B5EF4-FFF2-40B4-BE49-F238E27FC236}">
                <a16:creationId xmlns:a16="http://schemas.microsoft.com/office/drawing/2014/main" id="{8DCCF0DD-C5CA-2635-26BF-B562600CCACF}"/>
              </a:ext>
            </a:extLst>
          </p:cNvPr>
          <p:cNvSpPr txBox="1"/>
          <p:nvPr/>
        </p:nvSpPr>
        <p:spPr>
          <a:xfrm>
            <a:off x="649095" y="2664679"/>
            <a:ext cx="6105524" cy="369332"/>
          </a:xfrm>
          <a:prstGeom prst="rect">
            <a:avLst/>
          </a:prstGeom>
          <a:noFill/>
        </p:spPr>
        <p:txBody>
          <a:bodyPr wrap="square">
            <a:spAutoFit/>
          </a:bodyPr>
          <a:lstStyle/>
          <a:p>
            <a:r>
              <a:rPr lang="en-US" b="1" u="sng" dirty="0">
                <a:latin typeface="Verdana" panose="020B0604030504040204" pitchFamily="34" charset="0"/>
                <a:ea typeface="Verdana" panose="020B0604030504040204" pitchFamily="34" charset="0"/>
                <a:hlinkClick r:id="rId5"/>
              </a:rPr>
              <a:t>8 AAC 45.900. Definitions.</a:t>
            </a: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26964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6BC76-7EB2-0635-B697-9DD0DC51CA1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2FA010D-3785-2E4C-3C8E-3376283D96FB}"/>
              </a:ext>
            </a:extLst>
          </p:cNvPr>
          <p:cNvSpPr>
            <a:spLocks noGrp="1"/>
          </p:cNvSpPr>
          <p:nvPr>
            <p:ph type="ctrTitle"/>
          </p:nvPr>
        </p:nvSpPr>
        <p:spPr/>
        <p:txBody>
          <a:bodyPr/>
          <a:lstStyle/>
          <a:p>
            <a:r>
              <a:rPr lang="en-US" dirty="0"/>
              <a:t>Regulatory</a:t>
            </a:r>
          </a:p>
        </p:txBody>
      </p:sp>
      <p:sp>
        <p:nvSpPr>
          <p:cNvPr id="4" name="Footer Placeholder 3">
            <a:extLst>
              <a:ext uri="{FF2B5EF4-FFF2-40B4-BE49-F238E27FC236}">
                <a16:creationId xmlns:a16="http://schemas.microsoft.com/office/drawing/2014/main" id="{300B5089-E3ED-F066-B029-A1B472634CBC}"/>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2E1CE60B-A923-5BD0-C5CC-DBB361CF5227}"/>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34</a:t>
            </a:fld>
            <a:endParaRPr lang="en-US" dirty="0"/>
          </a:p>
        </p:txBody>
      </p:sp>
      <p:pic>
        <p:nvPicPr>
          <p:cNvPr id="3" name="Picture 2">
            <a:extLst>
              <a:ext uri="{FF2B5EF4-FFF2-40B4-BE49-F238E27FC236}">
                <a16:creationId xmlns:a16="http://schemas.microsoft.com/office/drawing/2014/main" id="{FCFDAE10-CE43-EFE4-78D9-EC54E196B8F3}"/>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TextBox 1">
            <a:extLst>
              <a:ext uri="{FF2B5EF4-FFF2-40B4-BE49-F238E27FC236}">
                <a16:creationId xmlns:a16="http://schemas.microsoft.com/office/drawing/2014/main" id="{D4F19B7D-9595-8452-DC60-8398CAFE2504}"/>
              </a:ext>
            </a:extLst>
          </p:cNvPr>
          <p:cNvSpPr txBox="1"/>
          <p:nvPr/>
        </p:nvSpPr>
        <p:spPr>
          <a:xfrm>
            <a:off x="1476375" y="1095375"/>
            <a:ext cx="1800225" cy="369332"/>
          </a:xfrm>
          <a:prstGeom prst="rect">
            <a:avLst/>
          </a:prstGeom>
          <a:noFill/>
        </p:spPr>
        <p:txBody>
          <a:bodyPr wrap="square" rtlCol="0">
            <a:spAutoFit/>
          </a:bodyPr>
          <a:lstStyle/>
          <a:p>
            <a:r>
              <a:rPr lang="en-US" dirty="0"/>
              <a:t>My Favorite:</a:t>
            </a:r>
          </a:p>
        </p:txBody>
      </p:sp>
      <p:sp>
        <p:nvSpPr>
          <p:cNvPr id="9" name="TextBox 8">
            <a:extLst>
              <a:ext uri="{FF2B5EF4-FFF2-40B4-BE49-F238E27FC236}">
                <a16:creationId xmlns:a16="http://schemas.microsoft.com/office/drawing/2014/main" id="{9F530032-ECAA-7F29-94A8-2EC9C866A4EC}"/>
              </a:ext>
            </a:extLst>
          </p:cNvPr>
          <p:cNvSpPr txBox="1"/>
          <p:nvPr/>
        </p:nvSpPr>
        <p:spPr>
          <a:xfrm>
            <a:off x="914400" y="1888926"/>
            <a:ext cx="10628505" cy="2031325"/>
          </a:xfrm>
          <a:prstGeom prst="rect">
            <a:avLst/>
          </a:prstGeom>
          <a:noFill/>
        </p:spPr>
        <p:txBody>
          <a:bodyPr wrap="square">
            <a:spAutoFit/>
          </a:bodyPr>
          <a:lstStyle/>
          <a:p>
            <a:r>
              <a:rPr lang="en-US" b="1" i="0" u="sng" dirty="0">
                <a:solidFill>
                  <a:srgbClr val="631E25"/>
                </a:solidFill>
                <a:effectLst/>
                <a:latin typeface="verdana" panose="020B0604030504040204" pitchFamily="34" charset="0"/>
                <a:hlinkClick r:id="rId3"/>
              </a:rPr>
              <a:t>8 AAC 45.210. Weekly compensation rate. </a:t>
            </a:r>
            <a:r>
              <a:rPr lang="en-US" b="0" i="0" dirty="0">
                <a:solidFill>
                  <a:srgbClr val="333333"/>
                </a:solidFill>
                <a:effectLst/>
                <a:latin typeface="verdana" panose="020B0604030504040204" pitchFamily="34" charset="0"/>
              </a:rPr>
              <a:t>(a) The weekly rate of compensation is based on a seven-day week. When computing compensation for a number of days not equally divisible by seven, the result will be carried to three decimals. (b) </a:t>
            </a:r>
            <a:r>
              <a:rPr lang="en-US" b="0" i="0" dirty="0">
                <a:solidFill>
                  <a:srgbClr val="333333"/>
                </a:solidFill>
                <a:effectLst/>
                <a:highlight>
                  <a:srgbClr val="FFFF00"/>
                </a:highlight>
                <a:latin typeface="verdana" panose="020B0604030504040204" pitchFamily="34" charset="0"/>
              </a:rPr>
              <a:t>Until an employee provides the information requested on the green copy of form 07-6101 </a:t>
            </a:r>
            <a:r>
              <a:rPr lang="en-US" b="0" i="0" dirty="0">
                <a:solidFill>
                  <a:srgbClr val="333333"/>
                </a:solidFill>
                <a:effectLst/>
                <a:latin typeface="verdana" panose="020B0604030504040204" pitchFamily="34" charset="0"/>
              </a:rPr>
              <a:t>and submits it in accordance with the form's instructions, compensation is due based on the assumption that the employee is legally entitled to claim the marital status of "single" and himself or herself as a dependent.</a:t>
            </a:r>
            <a:endParaRPr lang="en-US" dirty="0"/>
          </a:p>
        </p:txBody>
      </p:sp>
    </p:spTree>
    <p:extLst>
      <p:ext uri="{BB962C8B-B14F-4D97-AF65-F5344CB8AC3E}">
        <p14:creationId xmlns:p14="http://schemas.microsoft.com/office/powerpoint/2010/main" val="3734378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BCB3E-87C1-B593-EA90-0B1B144745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A99024B-38D8-3C0A-E028-D51B43C260EC}"/>
              </a:ext>
            </a:extLst>
          </p:cNvPr>
          <p:cNvSpPr>
            <a:spLocks noGrp="1"/>
          </p:cNvSpPr>
          <p:nvPr>
            <p:ph type="ctrTitle"/>
          </p:nvPr>
        </p:nvSpPr>
        <p:spPr>
          <a:xfrm>
            <a:off x="0" y="81257"/>
            <a:ext cx="12192000" cy="984885"/>
          </a:xfrm>
        </p:spPr>
        <p:txBody>
          <a:bodyPr/>
          <a:lstStyle/>
          <a:p>
            <a:r>
              <a:rPr lang="en-US" sz="3200" dirty="0">
                <a:latin typeface="Calibri" panose="020F0502020204030204" pitchFamily="34" charset="0"/>
                <a:cs typeface="Calibri" panose="020F0502020204030204" pitchFamily="34" charset="0"/>
              </a:rPr>
              <a:t>Nationwide Workers’ Compensation Concerns 2025</a:t>
            </a:r>
            <a:br>
              <a:rPr lang="en-US" sz="3200" dirty="0">
                <a:latin typeface="Calibri" panose="020F0502020204030204" pitchFamily="34" charset="0"/>
                <a:cs typeface="Calibri" panose="020F0502020204030204" pitchFamily="34" charset="0"/>
              </a:rPr>
            </a:br>
            <a:endParaRPr lang="en-US" dirty="0">
              <a:latin typeface="+mn-lt"/>
            </a:endParaRPr>
          </a:p>
        </p:txBody>
      </p:sp>
      <p:sp>
        <p:nvSpPr>
          <p:cNvPr id="4" name="Footer Placeholder 3">
            <a:extLst>
              <a:ext uri="{FF2B5EF4-FFF2-40B4-BE49-F238E27FC236}">
                <a16:creationId xmlns:a16="http://schemas.microsoft.com/office/drawing/2014/main" id="{3F60D326-4425-8AEC-7FEB-0318A35C8C0C}"/>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900F1EC4-9E82-F5CD-85E3-2A9E553CEFB3}"/>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35</a:t>
            </a:fld>
            <a:endParaRPr lang="en-US" dirty="0"/>
          </a:p>
        </p:txBody>
      </p:sp>
      <p:pic>
        <p:nvPicPr>
          <p:cNvPr id="3" name="Picture 2">
            <a:extLst>
              <a:ext uri="{FF2B5EF4-FFF2-40B4-BE49-F238E27FC236}">
                <a16:creationId xmlns:a16="http://schemas.microsoft.com/office/drawing/2014/main" id="{BF83A2BA-4821-D965-6FA5-AE8E31B8DBED}"/>
              </a:ext>
            </a:extLst>
          </p:cNvPr>
          <p:cNvPicPr>
            <a:picLocks noChangeAspect="1"/>
          </p:cNvPicPr>
          <p:nvPr/>
        </p:nvPicPr>
        <p:blipFill>
          <a:blip r:embed="rId3"/>
          <a:stretch>
            <a:fillRect/>
          </a:stretch>
        </p:blipFill>
        <p:spPr>
          <a:xfrm>
            <a:off x="10706100" y="6243342"/>
            <a:ext cx="1143000" cy="533400"/>
          </a:xfrm>
          <a:prstGeom prst="rect">
            <a:avLst/>
          </a:prstGeom>
        </p:spPr>
      </p:pic>
      <p:sp>
        <p:nvSpPr>
          <p:cNvPr id="2" name="TextBox 3">
            <a:extLst>
              <a:ext uri="{FF2B5EF4-FFF2-40B4-BE49-F238E27FC236}">
                <a16:creationId xmlns:a16="http://schemas.microsoft.com/office/drawing/2014/main" id="{91D28688-1487-2546-C53F-A3E04B787A35}"/>
              </a:ext>
            </a:extLst>
          </p:cNvPr>
          <p:cNvSpPr txBox="1"/>
          <p:nvPr/>
        </p:nvSpPr>
        <p:spPr>
          <a:xfrm>
            <a:off x="730715" y="982176"/>
            <a:ext cx="10730570" cy="4893647"/>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AutoNum type="arabicPeriod"/>
            </a:pPr>
            <a:r>
              <a:rPr lang="en-US" sz="2400" b="1" dirty="0"/>
              <a:t>The aging workforce: rising claims and new approaches.</a:t>
            </a:r>
          </a:p>
          <a:p>
            <a:pPr marL="914400" lvl="1" indent="-457200">
              <a:buFont typeface="+mj-lt"/>
              <a:buAutoNum type="alphaUcPeriod"/>
            </a:pPr>
            <a:r>
              <a:rPr lang="en-US" sz="2400" dirty="0">
                <a:latin typeface="Calibri" panose="020F0502020204030204" pitchFamily="34" charset="0"/>
                <a:cs typeface="Calibri" panose="020F0502020204030204" pitchFamily="34" charset="0"/>
              </a:rPr>
              <a:t>October 2025 Alaska Economic Trends.</a:t>
            </a:r>
          </a:p>
          <a:p>
            <a:r>
              <a:rPr lang="en-US" sz="2400" b="1" dirty="0"/>
              <a:t>2. Mental health: expanding coverage and early intervention.</a:t>
            </a:r>
          </a:p>
          <a:p>
            <a:pPr marL="914400" lvl="1" indent="-457200">
              <a:buFont typeface="+mj-lt"/>
              <a:buAutoNum type="alphaUcPeriod"/>
            </a:pPr>
            <a:r>
              <a:rPr lang="en-US" sz="2400" dirty="0">
                <a:latin typeface="Calibri" panose="020F0502020204030204" pitchFamily="34" charset="0"/>
                <a:cs typeface="Calibri" panose="020F0502020204030204" pitchFamily="34" charset="0"/>
              </a:rPr>
              <a:t>Several states are expanding workers’ compensation coverage for mental health conditions, particularly for first responders.</a:t>
            </a:r>
          </a:p>
          <a:p>
            <a:r>
              <a:rPr lang="en-US" sz="2400" b="1" dirty="0"/>
              <a:t>3. Exclusive remedy: legal challenges and risk implications.</a:t>
            </a:r>
          </a:p>
          <a:p>
            <a:pPr marL="914400" lvl="1" indent="-457200">
              <a:buFont typeface="+mj-lt"/>
              <a:buAutoNum type="alphaUcPeriod"/>
            </a:pPr>
            <a:r>
              <a:rPr lang="en-US" sz="2400" dirty="0">
                <a:latin typeface="Calibri" panose="020F0502020204030204" pitchFamily="34" charset="0"/>
                <a:cs typeface="Calibri" panose="020F0502020204030204" pitchFamily="34" charset="0"/>
              </a:rPr>
              <a:t>Recent court cases in California, Kentucky, Mississippi and Nebraska have tested the boundaries of this legal protection.</a:t>
            </a:r>
          </a:p>
          <a:p>
            <a:r>
              <a:rPr lang="en-US" sz="2400" b="1" dirty="0"/>
              <a:t>4. Medical treatment access: workforce shortages and system resilience.</a:t>
            </a:r>
          </a:p>
          <a:p>
            <a:pPr marL="914400" lvl="1" indent="-457200">
              <a:buFont typeface="+mj-lt"/>
              <a:buAutoNum type="alphaUcPeriod"/>
            </a:pPr>
            <a:r>
              <a:rPr lang="en-US" sz="2400" dirty="0">
                <a:latin typeface="Calibri" panose="020F0502020204030204" pitchFamily="34" charset="0"/>
                <a:cs typeface="Calibri" panose="020F0502020204030204" pitchFamily="34" charset="0"/>
              </a:rPr>
              <a:t>Access to medical care remains a critical issue in workers’ compensation. The Association of American Medical Colleges projects a shortage of up to 86,000 physicians by 2036, driven by retirements, increased demand and limited growth in residency programs.</a:t>
            </a:r>
          </a:p>
        </p:txBody>
      </p:sp>
    </p:spTree>
    <p:extLst>
      <p:ext uri="{BB962C8B-B14F-4D97-AF65-F5344CB8AC3E}">
        <p14:creationId xmlns:p14="http://schemas.microsoft.com/office/powerpoint/2010/main" val="1668762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92A36-357A-5FCC-EC25-4F2CB290381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6D9EF00-05A3-848C-65AB-0DFD73BD2C47}"/>
              </a:ext>
            </a:extLst>
          </p:cNvPr>
          <p:cNvSpPr>
            <a:spLocks noGrp="1"/>
          </p:cNvSpPr>
          <p:nvPr>
            <p:ph type="ctrTitle"/>
          </p:nvPr>
        </p:nvSpPr>
        <p:spPr/>
        <p:txBody>
          <a:bodyPr/>
          <a:lstStyle/>
          <a:p>
            <a:r>
              <a:rPr lang="en-US" dirty="0"/>
              <a:t>Alaska Workers’ Compensation</a:t>
            </a:r>
          </a:p>
        </p:txBody>
      </p:sp>
      <p:sp>
        <p:nvSpPr>
          <p:cNvPr id="4" name="Footer Placeholder 3">
            <a:extLst>
              <a:ext uri="{FF2B5EF4-FFF2-40B4-BE49-F238E27FC236}">
                <a16:creationId xmlns:a16="http://schemas.microsoft.com/office/drawing/2014/main" id="{A34EF9AC-E346-B499-D4F4-CB01C16C3341}"/>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5C674ED7-7208-E981-F3D7-FB47590971BA}"/>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36</a:t>
            </a:fld>
            <a:endParaRPr lang="en-US" dirty="0"/>
          </a:p>
        </p:txBody>
      </p:sp>
      <p:pic>
        <p:nvPicPr>
          <p:cNvPr id="3" name="Picture 2">
            <a:extLst>
              <a:ext uri="{FF2B5EF4-FFF2-40B4-BE49-F238E27FC236}">
                <a16:creationId xmlns:a16="http://schemas.microsoft.com/office/drawing/2014/main" id="{37F9B833-6DE2-72D8-C88A-56F0FB55475C}"/>
              </a:ext>
            </a:extLst>
          </p:cNvPr>
          <p:cNvPicPr>
            <a:picLocks noChangeAspect="1"/>
          </p:cNvPicPr>
          <p:nvPr/>
        </p:nvPicPr>
        <p:blipFill>
          <a:blip r:embed="rId2"/>
          <a:stretch>
            <a:fillRect/>
          </a:stretch>
        </p:blipFill>
        <p:spPr>
          <a:xfrm>
            <a:off x="10706100" y="6243342"/>
            <a:ext cx="1143000" cy="533400"/>
          </a:xfrm>
          <a:prstGeom prst="rect">
            <a:avLst/>
          </a:prstGeom>
        </p:spPr>
      </p:pic>
      <p:pic>
        <p:nvPicPr>
          <p:cNvPr id="6" name="Picture 5">
            <a:extLst>
              <a:ext uri="{FF2B5EF4-FFF2-40B4-BE49-F238E27FC236}">
                <a16:creationId xmlns:a16="http://schemas.microsoft.com/office/drawing/2014/main" id="{382CA69A-95E9-09B2-B76D-8F8B9CC2C371}"/>
              </a:ext>
            </a:extLst>
          </p:cNvPr>
          <p:cNvPicPr>
            <a:picLocks noChangeAspect="1"/>
          </p:cNvPicPr>
          <p:nvPr/>
        </p:nvPicPr>
        <p:blipFill>
          <a:blip r:embed="rId3"/>
          <a:stretch>
            <a:fillRect/>
          </a:stretch>
        </p:blipFill>
        <p:spPr>
          <a:xfrm>
            <a:off x="1677847" y="795338"/>
            <a:ext cx="8836306" cy="5267324"/>
          </a:xfrm>
          <a:prstGeom prst="rect">
            <a:avLst/>
          </a:prstGeom>
        </p:spPr>
      </p:pic>
    </p:spTree>
    <p:extLst>
      <p:ext uri="{BB962C8B-B14F-4D97-AF65-F5344CB8AC3E}">
        <p14:creationId xmlns:p14="http://schemas.microsoft.com/office/powerpoint/2010/main" val="3341372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004A6-D44E-1EEA-CCAF-C9B940A8FE0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012E1B7-D60F-CA25-C894-17E5208DA740}"/>
              </a:ext>
            </a:extLst>
          </p:cNvPr>
          <p:cNvSpPr>
            <a:spLocks noGrp="1"/>
          </p:cNvSpPr>
          <p:nvPr>
            <p:ph type="ctrTitle"/>
          </p:nvPr>
        </p:nvSpPr>
        <p:spPr/>
        <p:txBody>
          <a:bodyPr/>
          <a:lstStyle/>
          <a:p>
            <a:r>
              <a:rPr lang="en-US" dirty="0"/>
              <a:t>NCCI</a:t>
            </a:r>
          </a:p>
        </p:txBody>
      </p:sp>
      <p:sp>
        <p:nvSpPr>
          <p:cNvPr id="4" name="Footer Placeholder 3">
            <a:extLst>
              <a:ext uri="{FF2B5EF4-FFF2-40B4-BE49-F238E27FC236}">
                <a16:creationId xmlns:a16="http://schemas.microsoft.com/office/drawing/2014/main" id="{76997B0B-42BB-5D9D-935F-E91D03A8BCAD}"/>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5F652797-E7E0-8A0C-F418-F9F3E5EA8ED4}"/>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37</a:t>
            </a:fld>
            <a:endParaRPr lang="en-US" dirty="0"/>
          </a:p>
        </p:txBody>
      </p:sp>
      <p:pic>
        <p:nvPicPr>
          <p:cNvPr id="3" name="Picture 2">
            <a:extLst>
              <a:ext uri="{FF2B5EF4-FFF2-40B4-BE49-F238E27FC236}">
                <a16:creationId xmlns:a16="http://schemas.microsoft.com/office/drawing/2014/main" id="{4131E2F0-4B3D-24A8-221D-CBD3879DE314}"/>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10" name="TextBox 9">
            <a:extLst>
              <a:ext uri="{FF2B5EF4-FFF2-40B4-BE49-F238E27FC236}">
                <a16:creationId xmlns:a16="http://schemas.microsoft.com/office/drawing/2014/main" id="{615337D0-072F-E050-2D78-2CFADACEE87D}"/>
              </a:ext>
            </a:extLst>
          </p:cNvPr>
          <p:cNvSpPr txBox="1"/>
          <p:nvPr/>
        </p:nvSpPr>
        <p:spPr>
          <a:xfrm>
            <a:off x="3043238" y="1129784"/>
            <a:ext cx="6105524" cy="369332"/>
          </a:xfrm>
          <a:prstGeom prst="rect">
            <a:avLst/>
          </a:prstGeom>
          <a:noFill/>
        </p:spPr>
        <p:txBody>
          <a:bodyPr wrap="square">
            <a:spAutoFit/>
          </a:bodyPr>
          <a:lstStyle/>
          <a:p>
            <a:pPr algn="ctr"/>
            <a:r>
              <a:rPr lang="en-US" b="0" i="0" dirty="0">
                <a:solidFill>
                  <a:srgbClr val="008EE6"/>
                </a:solidFill>
                <a:effectLst/>
                <a:latin typeface="Lato" panose="020F0502020204030203" pitchFamily="34" charset="0"/>
              </a:rPr>
              <a:t>NCCI's Classification Inspection Program</a:t>
            </a:r>
          </a:p>
        </p:txBody>
      </p:sp>
      <p:sp>
        <p:nvSpPr>
          <p:cNvPr id="12" name="TextBox 11">
            <a:extLst>
              <a:ext uri="{FF2B5EF4-FFF2-40B4-BE49-F238E27FC236}">
                <a16:creationId xmlns:a16="http://schemas.microsoft.com/office/drawing/2014/main" id="{E5B472F8-93E2-C601-81F2-962E2B36F302}"/>
              </a:ext>
            </a:extLst>
          </p:cNvPr>
          <p:cNvSpPr txBox="1"/>
          <p:nvPr/>
        </p:nvSpPr>
        <p:spPr>
          <a:xfrm>
            <a:off x="419100" y="1957744"/>
            <a:ext cx="11353800" cy="3693319"/>
          </a:xfrm>
          <a:prstGeom prst="rect">
            <a:avLst/>
          </a:prstGeom>
          <a:noFill/>
        </p:spPr>
        <p:txBody>
          <a:bodyPr wrap="square">
            <a:spAutoFit/>
          </a:bodyPr>
          <a:lstStyle/>
          <a:p>
            <a:pPr algn="l"/>
            <a:r>
              <a:rPr lang="en-US" b="0" i="0" u="none" strike="noStrike" dirty="0">
                <a:solidFill>
                  <a:srgbClr val="333333"/>
                </a:solidFill>
                <a:effectLst/>
                <a:latin typeface="Lato" panose="020F0502020204030203" pitchFamily="34" charset="0"/>
              </a:rPr>
              <a:t>NCCI conducts a Classification Inspection Program in all NCCI states as a part of its ongoing core services. NCCI’s Classification Inspection Program monitors the accurate and consistent application of the rules and classification system by:</a:t>
            </a:r>
            <a:br>
              <a:rPr lang="en-US" b="0" i="0" u="none" strike="noStrike" dirty="0">
                <a:solidFill>
                  <a:srgbClr val="333333"/>
                </a:solidFill>
                <a:effectLst/>
                <a:latin typeface="Lato" panose="020F0502020204030203" pitchFamily="34" charset="0"/>
              </a:rPr>
            </a:br>
            <a:endParaRPr lang="en-US" b="0" i="0" u="none" strike="noStrike" dirty="0">
              <a:solidFill>
                <a:srgbClr val="333333"/>
              </a:solidFill>
              <a:effectLst/>
              <a:latin typeface="Lato" panose="020F0502020204030203" pitchFamily="34" charset="0"/>
            </a:endParaRPr>
          </a:p>
          <a:p>
            <a:pPr marL="285750" indent="-285750" algn="l">
              <a:buFont typeface="Arial" panose="020B0604020202020204" pitchFamily="34" charset="0"/>
              <a:buChar char="•"/>
            </a:pPr>
            <a:r>
              <a:rPr lang="en-US" b="0" i="0" u="none" strike="noStrike" dirty="0">
                <a:solidFill>
                  <a:srgbClr val="333333"/>
                </a:solidFill>
                <a:effectLst/>
                <a:latin typeface="Lato" panose="020F0502020204030203" pitchFamily="34" charset="0"/>
              </a:rPr>
              <a:t>providing inspections of current classification code utilization, which ensures that the classification of selected insureds' current business operations conforms with NCCI manual rules and classifications</a:t>
            </a:r>
          </a:p>
          <a:p>
            <a:pPr marL="285750" indent="-285750" algn="l">
              <a:buFont typeface="Arial" panose="020B0604020202020204" pitchFamily="34" charset="0"/>
              <a:buChar char="•"/>
            </a:pPr>
            <a:endParaRPr lang="en-US" b="0" i="0" u="none" strike="noStrike" dirty="0">
              <a:solidFill>
                <a:srgbClr val="333333"/>
              </a:solidFill>
              <a:effectLst/>
              <a:latin typeface="Lato" panose="020F0502020204030203" pitchFamily="34" charset="0"/>
            </a:endParaRPr>
          </a:p>
          <a:p>
            <a:pPr marL="285750" indent="-285750" algn="l">
              <a:buFont typeface="Arial" panose="020B0604020202020204" pitchFamily="34" charset="0"/>
              <a:buChar char="•"/>
            </a:pPr>
            <a:r>
              <a:rPr lang="en-US" b="0" i="0" u="none" strike="noStrike" dirty="0">
                <a:solidFill>
                  <a:srgbClr val="333333"/>
                </a:solidFill>
                <a:effectLst/>
                <a:latin typeface="Lato" panose="020F0502020204030203" pitchFamily="34" charset="0"/>
              </a:rPr>
              <a:t>providing feedback to employers, carriers, and regulators on inspection results</a:t>
            </a:r>
          </a:p>
          <a:p>
            <a:pPr marL="285750" indent="-285750" algn="l">
              <a:buFont typeface="Arial" panose="020B0604020202020204" pitchFamily="34" charset="0"/>
              <a:buChar char="•"/>
            </a:pPr>
            <a:endParaRPr lang="en-US" b="0" i="0" u="none" strike="noStrike" dirty="0">
              <a:solidFill>
                <a:srgbClr val="333333"/>
              </a:solidFill>
              <a:effectLst/>
              <a:latin typeface="Lato" panose="020F0502020204030203" pitchFamily="34" charset="0"/>
            </a:endParaRPr>
          </a:p>
          <a:p>
            <a:pPr marL="285750" indent="-285750" algn="l">
              <a:buFont typeface="Arial" panose="020B0604020202020204" pitchFamily="34" charset="0"/>
              <a:buChar char="•"/>
            </a:pPr>
            <a:r>
              <a:rPr lang="en-US" b="0" i="0" u="none" strike="noStrike" dirty="0">
                <a:solidFill>
                  <a:srgbClr val="333333"/>
                </a:solidFill>
                <a:effectLst/>
                <a:latin typeface="Lato" panose="020F0502020204030203" pitchFamily="34" charset="0"/>
              </a:rPr>
              <a:t>providing support of classification filings made on behalf of NCCI affiliates for state regulatory approval, and</a:t>
            </a:r>
            <a:br>
              <a:rPr lang="en-US" b="0" i="0" u="none" strike="noStrike" dirty="0">
                <a:solidFill>
                  <a:srgbClr val="333333"/>
                </a:solidFill>
                <a:effectLst/>
                <a:latin typeface="Lato" panose="020F0502020204030203" pitchFamily="34" charset="0"/>
              </a:rPr>
            </a:br>
            <a:endParaRPr lang="en-US" b="0" i="0" u="none" strike="noStrike" dirty="0">
              <a:solidFill>
                <a:srgbClr val="333333"/>
              </a:solidFill>
              <a:effectLst/>
              <a:latin typeface="Lato" panose="020F0502020204030203" pitchFamily="34" charset="0"/>
            </a:endParaRPr>
          </a:p>
          <a:p>
            <a:pPr marL="285750" indent="-285750" algn="l">
              <a:buFont typeface="Arial" panose="020B0604020202020204" pitchFamily="34" charset="0"/>
              <a:buChar char="•"/>
            </a:pPr>
            <a:r>
              <a:rPr lang="en-US" b="0" i="0" u="none" strike="noStrike" dirty="0">
                <a:solidFill>
                  <a:srgbClr val="333333"/>
                </a:solidFill>
                <a:effectLst/>
                <a:latin typeface="Lato" panose="020F0502020204030203" pitchFamily="34" charset="0"/>
              </a:rPr>
              <a:t>validating the classification system, which may be affected by a continually changing business environment and NCCI item filings.</a:t>
            </a:r>
          </a:p>
        </p:txBody>
      </p:sp>
    </p:spTree>
    <p:extLst>
      <p:ext uri="{BB962C8B-B14F-4D97-AF65-F5344CB8AC3E}">
        <p14:creationId xmlns:p14="http://schemas.microsoft.com/office/powerpoint/2010/main" val="942584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85BF1-526F-696E-CFC2-3EC310B11E9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F0CCAAE-69DA-4E1F-2559-F0188D683405}"/>
              </a:ext>
            </a:extLst>
          </p:cNvPr>
          <p:cNvSpPr>
            <a:spLocks noGrp="1"/>
          </p:cNvSpPr>
          <p:nvPr>
            <p:ph type="ctrTitle"/>
          </p:nvPr>
        </p:nvSpPr>
        <p:spPr>
          <a:xfrm>
            <a:off x="0" y="81257"/>
            <a:ext cx="12192000" cy="984885"/>
          </a:xfrm>
        </p:spPr>
        <p:txBody>
          <a:bodyPr/>
          <a:lstStyle/>
          <a:p>
            <a:r>
              <a:rPr lang="en-US" sz="3200" dirty="0">
                <a:latin typeface="Calibri" panose="020F0502020204030204" pitchFamily="34" charset="0"/>
                <a:cs typeface="Calibri" panose="020F0502020204030204" pitchFamily="34" charset="0"/>
              </a:rPr>
              <a:t>NCCI’s Residual Market Management Summary 2024</a:t>
            </a:r>
            <a:br>
              <a:rPr lang="en-US" sz="3200" dirty="0">
                <a:latin typeface="Calibri" panose="020F0502020204030204" pitchFamily="34" charset="0"/>
                <a:cs typeface="Calibri" panose="020F0502020204030204" pitchFamily="34" charset="0"/>
              </a:rPr>
            </a:br>
            <a:endParaRPr lang="en-US" dirty="0">
              <a:latin typeface="+mn-lt"/>
            </a:endParaRPr>
          </a:p>
        </p:txBody>
      </p:sp>
      <p:sp>
        <p:nvSpPr>
          <p:cNvPr id="4" name="Footer Placeholder 3">
            <a:extLst>
              <a:ext uri="{FF2B5EF4-FFF2-40B4-BE49-F238E27FC236}">
                <a16:creationId xmlns:a16="http://schemas.microsoft.com/office/drawing/2014/main" id="{013BE08A-996D-476F-6221-82742E03D2E1}"/>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DF17E5DF-9516-4DF7-4620-205729ABB83F}"/>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38</a:t>
            </a:fld>
            <a:endParaRPr lang="en-US" dirty="0"/>
          </a:p>
        </p:txBody>
      </p:sp>
      <p:pic>
        <p:nvPicPr>
          <p:cNvPr id="3" name="Picture 2">
            <a:extLst>
              <a:ext uri="{FF2B5EF4-FFF2-40B4-BE49-F238E27FC236}">
                <a16:creationId xmlns:a16="http://schemas.microsoft.com/office/drawing/2014/main" id="{5A822A73-12D4-E41D-CAC9-E6B416E236BE}"/>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TextBox 3">
            <a:extLst>
              <a:ext uri="{FF2B5EF4-FFF2-40B4-BE49-F238E27FC236}">
                <a16:creationId xmlns:a16="http://schemas.microsoft.com/office/drawing/2014/main" id="{29580822-BD09-322E-98A2-D94657B573C9}"/>
              </a:ext>
            </a:extLst>
          </p:cNvPr>
          <p:cNvSpPr txBox="1"/>
          <p:nvPr/>
        </p:nvSpPr>
        <p:spPr>
          <a:xfrm>
            <a:off x="1103586" y="1741392"/>
            <a:ext cx="9984828" cy="2554545"/>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NCCI provides plan or pool services, including both reinsurance pools and direct assignment experience for 27 states.</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Combined insurer financial call data reported in 2024 was $29.8 billion.</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NCCI monitored 3.7 million policies which had 3.2 million claims in 2024.</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There were about 53.1 million medical data call transactions in 2024.</a:t>
            </a:r>
          </a:p>
          <a:p>
            <a:pPr marL="285750" indent="-28575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The residual market loss reserves is $3.8 billion.</a:t>
            </a:r>
          </a:p>
        </p:txBody>
      </p:sp>
      <p:sp>
        <p:nvSpPr>
          <p:cNvPr id="6" name="TextBox 2">
            <a:extLst>
              <a:ext uri="{FF2B5EF4-FFF2-40B4-BE49-F238E27FC236}">
                <a16:creationId xmlns:a16="http://schemas.microsoft.com/office/drawing/2014/main" id="{5B85A202-1092-B458-A0AF-1C8A438DC4CF}"/>
              </a:ext>
            </a:extLst>
          </p:cNvPr>
          <p:cNvSpPr txBox="1"/>
          <p:nvPr/>
        </p:nvSpPr>
        <p:spPr>
          <a:xfrm>
            <a:off x="1613338" y="5709851"/>
            <a:ext cx="8965324" cy="276999"/>
          </a:xfrm>
          <a:prstGeom prst="rect">
            <a:avLst/>
          </a:prstGeom>
          <a:noFill/>
          <a:ln>
            <a:no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dirty="0">
                <a:latin typeface="Calibri" panose="020F0502020204030204" pitchFamily="34" charset="0"/>
                <a:cs typeface="Calibri" panose="020F0502020204030204" pitchFamily="34" charset="0"/>
              </a:rPr>
              <a:t>Courtesy of NCCI,  Residual Market Management Summary 2024</a:t>
            </a:r>
            <a:endParaRPr lang="en-US" sz="1200" dirty="0">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5418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E2B61-A35E-DAE2-CE7E-41946B94676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FD95F16-1F19-4CA5-EC51-800A4E1D2F7D}"/>
              </a:ext>
            </a:extLst>
          </p:cNvPr>
          <p:cNvSpPr>
            <a:spLocks noGrp="1"/>
          </p:cNvSpPr>
          <p:nvPr>
            <p:ph type="ctrTitle"/>
          </p:nvPr>
        </p:nvSpPr>
        <p:spPr>
          <a:xfrm>
            <a:off x="0" y="81257"/>
            <a:ext cx="12192000" cy="492443"/>
          </a:xfrm>
        </p:spPr>
        <p:txBody>
          <a:bodyPr/>
          <a:lstStyle/>
          <a:p>
            <a:r>
              <a:rPr lang="en-US" sz="3200" b="1" dirty="0">
                <a:latin typeface="+mn-lt"/>
                <a:cs typeface="Calibri" panose="020F0502020204030204" pitchFamily="34" charset="0"/>
              </a:rPr>
              <a:t>Investigations Fraud Hotline and Email Tips</a:t>
            </a:r>
            <a:endParaRPr lang="en-US" dirty="0">
              <a:latin typeface="+mn-lt"/>
            </a:endParaRPr>
          </a:p>
        </p:txBody>
      </p:sp>
      <p:sp>
        <p:nvSpPr>
          <p:cNvPr id="4" name="Footer Placeholder 3">
            <a:extLst>
              <a:ext uri="{FF2B5EF4-FFF2-40B4-BE49-F238E27FC236}">
                <a16:creationId xmlns:a16="http://schemas.microsoft.com/office/drawing/2014/main" id="{F4F11E67-4BD5-8969-CC08-82359687F94C}"/>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6D9A5C1A-6918-35FE-EA86-2224628DEA62}"/>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39</a:t>
            </a:fld>
            <a:endParaRPr lang="en-US" dirty="0"/>
          </a:p>
        </p:txBody>
      </p:sp>
      <p:pic>
        <p:nvPicPr>
          <p:cNvPr id="3" name="Picture 2">
            <a:extLst>
              <a:ext uri="{FF2B5EF4-FFF2-40B4-BE49-F238E27FC236}">
                <a16:creationId xmlns:a16="http://schemas.microsoft.com/office/drawing/2014/main" id="{5948A2AD-9770-16E2-3B39-8432ABA92D0C}"/>
              </a:ext>
            </a:extLst>
          </p:cNvPr>
          <p:cNvPicPr>
            <a:picLocks noChangeAspect="1"/>
          </p:cNvPicPr>
          <p:nvPr/>
        </p:nvPicPr>
        <p:blipFill>
          <a:blip r:embed="rId2"/>
          <a:stretch>
            <a:fillRect/>
          </a:stretch>
        </p:blipFill>
        <p:spPr>
          <a:xfrm>
            <a:off x="10706100" y="6243342"/>
            <a:ext cx="1143000" cy="533400"/>
          </a:xfrm>
          <a:prstGeom prst="rect">
            <a:avLst/>
          </a:prstGeom>
        </p:spPr>
      </p:pic>
      <p:graphicFrame>
        <p:nvGraphicFramePr>
          <p:cNvPr id="6" name="Table 5">
            <a:extLst>
              <a:ext uri="{FF2B5EF4-FFF2-40B4-BE49-F238E27FC236}">
                <a16:creationId xmlns:a16="http://schemas.microsoft.com/office/drawing/2014/main" id="{1CC04F49-39AB-6789-D135-85B96BA4C344}"/>
              </a:ext>
            </a:extLst>
          </p:cNvPr>
          <p:cNvGraphicFramePr>
            <a:graphicFrameLocks noGrp="1"/>
          </p:cNvGraphicFramePr>
          <p:nvPr>
            <p:extLst>
              <p:ext uri="{D42A27DB-BD31-4B8C-83A1-F6EECF244321}">
                <p14:modId xmlns:p14="http://schemas.microsoft.com/office/powerpoint/2010/main" val="1684375566"/>
              </p:ext>
            </p:extLst>
          </p:nvPr>
        </p:nvGraphicFramePr>
        <p:xfrm>
          <a:off x="488824" y="1099075"/>
          <a:ext cx="5159502" cy="4269299"/>
        </p:xfrm>
        <a:graphic>
          <a:graphicData uri="http://schemas.openxmlformats.org/drawingml/2006/table">
            <a:tbl>
              <a:tblPr firstRow="1" firstCol="1" bandRow="1">
                <a:tableStyleId>{5C22544A-7EE6-4342-B048-85BDC9FD1C3A}</a:tableStyleId>
              </a:tblPr>
              <a:tblGrid>
                <a:gridCol w="4185476">
                  <a:extLst>
                    <a:ext uri="{9D8B030D-6E8A-4147-A177-3AD203B41FA5}">
                      <a16:colId xmlns:a16="http://schemas.microsoft.com/office/drawing/2014/main" val="2480044718"/>
                    </a:ext>
                  </a:extLst>
                </a:gridCol>
                <a:gridCol w="974026">
                  <a:extLst>
                    <a:ext uri="{9D8B030D-6E8A-4147-A177-3AD203B41FA5}">
                      <a16:colId xmlns:a16="http://schemas.microsoft.com/office/drawing/2014/main" val="4030493037"/>
                    </a:ext>
                  </a:extLst>
                </a:gridCol>
              </a:tblGrid>
              <a:tr h="1089899">
                <a:tc>
                  <a:txBody>
                    <a:bodyPr/>
                    <a:lstStyle/>
                    <a:p>
                      <a:pPr>
                        <a:lnSpc>
                          <a:spcPct val="107000"/>
                        </a:lnSpc>
                      </a:pPr>
                      <a:endParaRPr lang="en-US" sz="1800" dirty="0">
                        <a:effectLst/>
                        <a:latin typeface="Calibri" panose="020F0502020204030204" pitchFamily="34" charset="0"/>
                        <a:cs typeface="Times New Roman" panose="02020603050405020304" pitchFamily="18" charset="0"/>
                      </a:endParaRPr>
                    </a:p>
                  </a:txBody>
                  <a:tcPr marL="16062" marR="16062" marT="2230" marB="0"/>
                </a:tc>
                <a:tc>
                  <a:txBody>
                    <a:bodyPr/>
                    <a:lstStyle/>
                    <a:p>
                      <a:pPr marL="0" marR="0" algn="ctr">
                        <a:lnSpc>
                          <a:spcPct val="107000"/>
                        </a:lnSpc>
                        <a:spcBef>
                          <a:spcPts val="0"/>
                        </a:spcBef>
                        <a:spcAft>
                          <a:spcPts val="800"/>
                        </a:spcAft>
                      </a:pPr>
                      <a:r>
                        <a:rPr lang="en-US" sz="1800" dirty="0">
                          <a:effectLst/>
                        </a:rPr>
                        <a:t>FY2025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6062" marR="16062" marT="2230" marB="0"/>
                </a:tc>
                <a:extLst>
                  <a:ext uri="{0D108BD9-81ED-4DB2-BD59-A6C34878D82A}">
                    <a16:rowId xmlns:a16="http://schemas.microsoft.com/office/drawing/2014/main" val="3303476863"/>
                  </a:ext>
                </a:extLst>
              </a:tr>
              <a:tr h="420505">
                <a:tc>
                  <a:txBody>
                    <a:bodyPr/>
                    <a:lstStyle/>
                    <a:p>
                      <a:pPr marL="0" marR="0">
                        <a:lnSpc>
                          <a:spcPct val="107000"/>
                        </a:lnSpc>
                        <a:spcBef>
                          <a:spcPts val="0"/>
                        </a:spcBef>
                        <a:spcAft>
                          <a:spcPts val="800"/>
                        </a:spcAft>
                      </a:pPr>
                      <a:r>
                        <a:rPr lang="en-US" sz="1800">
                          <a:effectLst/>
                        </a:rPr>
                        <a:t>Total Fraud Tip Calls and Emails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6062" marR="16062" marT="2230" marB="0"/>
                </a:tc>
                <a:tc>
                  <a:txBody>
                    <a:bodyPr/>
                    <a:lstStyle/>
                    <a:p>
                      <a:pPr marL="0" marR="0" algn="ct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126</a:t>
                      </a:r>
                    </a:p>
                  </a:txBody>
                  <a:tcPr marL="16062" marR="16062" marT="2230" marB="0"/>
                </a:tc>
                <a:extLst>
                  <a:ext uri="{0D108BD9-81ED-4DB2-BD59-A6C34878D82A}">
                    <a16:rowId xmlns:a16="http://schemas.microsoft.com/office/drawing/2014/main" val="3768859084"/>
                  </a:ext>
                </a:extLst>
              </a:tr>
              <a:tr h="341113">
                <a:tc>
                  <a:txBody>
                    <a:bodyPr/>
                    <a:lstStyle/>
                    <a:p>
                      <a:pPr marL="0" marR="0">
                        <a:lnSpc>
                          <a:spcPct val="107000"/>
                        </a:lnSpc>
                        <a:spcBef>
                          <a:spcPts val="0"/>
                        </a:spcBef>
                        <a:spcAft>
                          <a:spcPts val="800"/>
                        </a:spcAft>
                      </a:pPr>
                      <a:r>
                        <a:rPr lang="en-US" sz="1800" dirty="0">
                          <a:effectLst/>
                        </a:rPr>
                        <a:t>Claimant/Injured Worker Tips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6062" marR="16062" marT="2230" marB="0"/>
                </a:tc>
                <a:tc>
                  <a:txBody>
                    <a:bodyPr/>
                    <a:lstStyle/>
                    <a:p>
                      <a:pPr marL="0" marR="0" algn="ct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15</a:t>
                      </a:r>
                    </a:p>
                  </a:txBody>
                  <a:tcPr marL="16062" marR="16062" marT="2230" marB="0"/>
                </a:tc>
                <a:extLst>
                  <a:ext uri="{0D108BD9-81ED-4DB2-BD59-A6C34878D82A}">
                    <a16:rowId xmlns:a16="http://schemas.microsoft.com/office/drawing/2014/main" val="319231807"/>
                  </a:ext>
                </a:extLst>
              </a:tr>
              <a:tr h="341113">
                <a:tc>
                  <a:txBody>
                    <a:bodyPr/>
                    <a:lstStyle/>
                    <a:p>
                      <a:pPr marL="0" marR="0">
                        <a:lnSpc>
                          <a:spcPct val="107000"/>
                        </a:lnSpc>
                        <a:spcBef>
                          <a:spcPts val="0"/>
                        </a:spcBef>
                        <a:spcAft>
                          <a:spcPts val="800"/>
                        </a:spcAft>
                      </a:pPr>
                      <a:r>
                        <a:rPr lang="en-US" sz="1800" dirty="0">
                          <a:effectLst/>
                        </a:rPr>
                        <a:t>Employer Tips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6062" marR="16062" marT="2230" marB="0"/>
                </a:tc>
                <a:tc>
                  <a:txBody>
                    <a:bodyPr/>
                    <a:lstStyle/>
                    <a:p>
                      <a:pPr marL="0" marR="0" algn="ct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26</a:t>
                      </a:r>
                    </a:p>
                  </a:txBody>
                  <a:tcPr marL="16062" marR="16062" marT="2230" marB="0"/>
                </a:tc>
                <a:extLst>
                  <a:ext uri="{0D108BD9-81ED-4DB2-BD59-A6C34878D82A}">
                    <a16:rowId xmlns:a16="http://schemas.microsoft.com/office/drawing/2014/main" val="1646843960"/>
                  </a:ext>
                </a:extLst>
              </a:tr>
              <a:tr h="341113">
                <a:tc>
                  <a:txBody>
                    <a:bodyPr/>
                    <a:lstStyle/>
                    <a:p>
                      <a:pPr marL="0" marR="0">
                        <a:lnSpc>
                          <a:spcPct val="107000"/>
                        </a:lnSpc>
                        <a:spcBef>
                          <a:spcPts val="0"/>
                        </a:spcBef>
                        <a:spcAft>
                          <a:spcPts val="800"/>
                        </a:spcAft>
                      </a:pPr>
                      <a:r>
                        <a:rPr lang="en-US" sz="1800" dirty="0">
                          <a:effectLst/>
                        </a:rPr>
                        <a:t>Care Providers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6062" marR="16062" marT="2230" marB="0"/>
                </a:tc>
                <a:tc>
                  <a:txBody>
                    <a:bodyPr/>
                    <a:lstStyle/>
                    <a:p>
                      <a:pPr marL="0" marR="0" algn="ct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3</a:t>
                      </a:r>
                    </a:p>
                  </a:txBody>
                  <a:tcPr marL="16062" marR="16062" marT="2230" marB="0"/>
                </a:tc>
                <a:extLst>
                  <a:ext uri="{0D108BD9-81ED-4DB2-BD59-A6C34878D82A}">
                    <a16:rowId xmlns:a16="http://schemas.microsoft.com/office/drawing/2014/main" val="1671982663"/>
                  </a:ext>
                </a:extLst>
              </a:tr>
              <a:tr h="341113">
                <a:tc>
                  <a:txBody>
                    <a:bodyPr/>
                    <a:lstStyle/>
                    <a:p>
                      <a:pPr marL="0" marR="0">
                        <a:lnSpc>
                          <a:spcPct val="107000"/>
                        </a:lnSpc>
                        <a:spcBef>
                          <a:spcPts val="0"/>
                        </a:spcBef>
                        <a:spcAft>
                          <a:spcPts val="800"/>
                        </a:spcAft>
                      </a:pPr>
                      <a:r>
                        <a:rPr lang="en-US" sz="1800" dirty="0">
                          <a:effectLst/>
                        </a:rPr>
                        <a:t>Attorneys/Non-Attorney Reps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6062" marR="16062" marT="2230" marB="0"/>
                </a:tc>
                <a:tc>
                  <a:txBody>
                    <a:bodyPr/>
                    <a:lstStyle/>
                    <a:p>
                      <a:pPr marL="0" marR="0" algn="ct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a:t>
                      </a:r>
                    </a:p>
                  </a:txBody>
                  <a:tcPr marL="16062" marR="16062" marT="2230" marB="0"/>
                </a:tc>
                <a:extLst>
                  <a:ext uri="{0D108BD9-81ED-4DB2-BD59-A6C34878D82A}">
                    <a16:rowId xmlns:a16="http://schemas.microsoft.com/office/drawing/2014/main" val="3023512907"/>
                  </a:ext>
                </a:extLst>
              </a:tr>
              <a:tr h="341113">
                <a:tc>
                  <a:txBody>
                    <a:bodyPr/>
                    <a:lstStyle/>
                    <a:p>
                      <a:pPr marL="0" marR="0">
                        <a:lnSpc>
                          <a:spcPct val="107000"/>
                        </a:lnSpc>
                        <a:spcBef>
                          <a:spcPts val="0"/>
                        </a:spcBef>
                        <a:spcAft>
                          <a:spcPts val="800"/>
                        </a:spcAft>
                      </a:pPr>
                      <a:r>
                        <a:rPr lang="en-US" sz="1800">
                          <a:effectLst/>
                        </a:rPr>
                        <a:t>Insurance Companies/Agents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6062" marR="16062" marT="2230" marB="0"/>
                </a:tc>
                <a:tc>
                  <a:txBody>
                    <a:bodyPr/>
                    <a:lstStyle/>
                    <a:p>
                      <a:pPr marL="0" marR="0" algn="ct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a:t>
                      </a:r>
                    </a:p>
                  </a:txBody>
                  <a:tcPr marL="16062" marR="16062" marT="2230" marB="0"/>
                </a:tc>
                <a:extLst>
                  <a:ext uri="{0D108BD9-81ED-4DB2-BD59-A6C34878D82A}">
                    <a16:rowId xmlns:a16="http://schemas.microsoft.com/office/drawing/2014/main" val="891648422"/>
                  </a:ext>
                </a:extLst>
              </a:tr>
              <a:tr h="341113">
                <a:tc>
                  <a:txBody>
                    <a:bodyPr/>
                    <a:lstStyle/>
                    <a:p>
                      <a:pPr marL="0" marR="0">
                        <a:lnSpc>
                          <a:spcPct val="107000"/>
                        </a:lnSpc>
                        <a:spcBef>
                          <a:spcPts val="0"/>
                        </a:spcBef>
                        <a:spcAft>
                          <a:spcPts val="800"/>
                        </a:spcAft>
                      </a:pPr>
                      <a:r>
                        <a:rPr lang="en-US" sz="1800">
                          <a:effectLst/>
                        </a:rPr>
                        <a:t>Fish Fund Claimants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6062" marR="16062" marT="2230" marB="0"/>
                </a:tc>
                <a:tc>
                  <a:txBody>
                    <a:bodyPr/>
                    <a:lstStyle/>
                    <a:p>
                      <a:pPr marL="0" marR="0" algn="ct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a:t>
                      </a:r>
                    </a:p>
                  </a:txBody>
                  <a:tcPr marL="16062" marR="16062" marT="2230" marB="0"/>
                </a:tc>
                <a:extLst>
                  <a:ext uri="{0D108BD9-81ED-4DB2-BD59-A6C34878D82A}">
                    <a16:rowId xmlns:a16="http://schemas.microsoft.com/office/drawing/2014/main" val="1140604265"/>
                  </a:ext>
                </a:extLst>
              </a:tr>
              <a:tr h="371104">
                <a:tc>
                  <a:txBody>
                    <a:bodyPr/>
                    <a:lstStyle/>
                    <a:p>
                      <a:pPr marL="0" marR="0">
                        <a:lnSpc>
                          <a:spcPct val="107000"/>
                        </a:lnSpc>
                        <a:spcBef>
                          <a:spcPts val="0"/>
                        </a:spcBef>
                        <a:spcAft>
                          <a:spcPts val="800"/>
                        </a:spcAft>
                      </a:pPr>
                      <a:r>
                        <a:rPr lang="en-US" sz="1800" dirty="0">
                          <a:effectLst/>
                        </a:rPr>
                        <a:t>Law Enforcement Agency Assist Requests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6062" marR="16062" marT="2230" marB="0"/>
                </a:tc>
                <a:tc>
                  <a:txBody>
                    <a:bodyPr/>
                    <a:lstStyle/>
                    <a:p>
                      <a:pPr marL="0" marR="0" algn="ct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81</a:t>
                      </a:r>
                    </a:p>
                  </a:txBody>
                  <a:tcPr marL="16062" marR="16062" marT="2230" marB="0"/>
                </a:tc>
                <a:extLst>
                  <a:ext uri="{0D108BD9-81ED-4DB2-BD59-A6C34878D82A}">
                    <a16:rowId xmlns:a16="http://schemas.microsoft.com/office/drawing/2014/main" val="40848364"/>
                  </a:ext>
                </a:extLst>
              </a:tr>
              <a:tr h="341113">
                <a:tc>
                  <a:txBody>
                    <a:bodyPr/>
                    <a:lstStyle/>
                    <a:p>
                      <a:pPr marL="0" marR="0">
                        <a:lnSpc>
                          <a:spcPct val="107000"/>
                        </a:lnSpc>
                        <a:spcBef>
                          <a:spcPts val="0"/>
                        </a:spcBef>
                        <a:spcAft>
                          <a:spcPts val="800"/>
                        </a:spcAft>
                      </a:pPr>
                      <a:r>
                        <a:rPr lang="en-US" sz="1800">
                          <a:effectLst/>
                        </a:rPr>
                        <a:t>Other/Non-Related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6062" marR="16062" marT="2230" marB="0"/>
                </a:tc>
                <a:tc>
                  <a:txBody>
                    <a:bodyPr/>
                    <a:lstStyle/>
                    <a:p>
                      <a:pPr marL="0" marR="0" algn="ct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a:t>
                      </a:r>
                    </a:p>
                  </a:txBody>
                  <a:tcPr marL="16062" marR="16062" marT="2230" marB="0"/>
                </a:tc>
                <a:extLst>
                  <a:ext uri="{0D108BD9-81ED-4DB2-BD59-A6C34878D82A}">
                    <a16:rowId xmlns:a16="http://schemas.microsoft.com/office/drawing/2014/main" val="2026144232"/>
                  </a:ext>
                </a:extLst>
              </a:tr>
            </a:tbl>
          </a:graphicData>
        </a:graphic>
      </p:graphicFrame>
      <p:graphicFrame>
        <p:nvGraphicFramePr>
          <p:cNvPr id="10" name="Table 9">
            <a:extLst>
              <a:ext uri="{FF2B5EF4-FFF2-40B4-BE49-F238E27FC236}">
                <a16:creationId xmlns:a16="http://schemas.microsoft.com/office/drawing/2014/main" id="{A15100CE-6BE6-D86C-F108-AF8090EAC9C1}"/>
              </a:ext>
            </a:extLst>
          </p:cNvPr>
          <p:cNvGraphicFramePr>
            <a:graphicFrameLocks noGrp="1"/>
          </p:cNvGraphicFramePr>
          <p:nvPr>
            <p:extLst>
              <p:ext uri="{D42A27DB-BD31-4B8C-83A1-F6EECF244321}">
                <p14:modId xmlns:p14="http://schemas.microsoft.com/office/powerpoint/2010/main" val="1171088373"/>
              </p:ext>
            </p:extLst>
          </p:nvPr>
        </p:nvGraphicFramePr>
        <p:xfrm>
          <a:off x="6543676" y="875900"/>
          <a:ext cx="4505325" cy="5106199"/>
        </p:xfrm>
        <a:graphic>
          <a:graphicData uri="http://schemas.openxmlformats.org/drawingml/2006/table">
            <a:tbl>
              <a:tblPr firstRow="1" firstCol="1" bandRow="1">
                <a:tableStyleId>{5C22544A-7EE6-4342-B048-85BDC9FD1C3A}</a:tableStyleId>
              </a:tblPr>
              <a:tblGrid>
                <a:gridCol w="2618679">
                  <a:extLst>
                    <a:ext uri="{9D8B030D-6E8A-4147-A177-3AD203B41FA5}">
                      <a16:colId xmlns:a16="http://schemas.microsoft.com/office/drawing/2014/main" val="2030908133"/>
                    </a:ext>
                  </a:extLst>
                </a:gridCol>
                <a:gridCol w="1886646">
                  <a:extLst>
                    <a:ext uri="{9D8B030D-6E8A-4147-A177-3AD203B41FA5}">
                      <a16:colId xmlns:a16="http://schemas.microsoft.com/office/drawing/2014/main" val="864863829"/>
                    </a:ext>
                  </a:extLst>
                </a:gridCol>
              </a:tblGrid>
              <a:tr h="641891">
                <a:tc>
                  <a:txBody>
                    <a:bodyPr/>
                    <a:lstStyle/>
                    <a:p>
                      <a:pPr marL="0" marR="0" algn="ctr">
                        <a:lnSpc>
                          <a:spcPct val="107000"/>
                        </a:lnSpc>
                        <a:spcBef>
                          <a:spcPts val="0"/>
                        </a:spcBef>
                        <a:spcAft>
                          <a:spcPts val="0"/>
                        </a:spcAft>
                      </a:pPr>
                      <a:r>
                        <a:rPr lang="en-US" sz="1200" dirty="0">
                          <a:effectLst/>
                        </a:rPr>
                        <a:t> </a:t>
                      </a:r>
                    </a:p>
                    <a:p>
                      <a:pPr marL="0" marR="0" algn="ctr">
                        <a:lnSpc>
                          <a:spcPct val="107000"/>
                        </a:lnSpc>
                        <a:spcBef>
                          <a:spcPts val="0"/>
                        </a:spcBef>
                        <a:spcAft>
                          <a:spcPts val="0"/>
                        </a:spcAft>
                      </a:pPr>
                      <a:r>
                        <a:rPr lang="en-US" sz="1200" dirty="0">
                          <a:effectLst/>
                        </a:rPr>
                        <a:t>ACTIVITY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endParaRPr lang="en-US" sz="1200" dirty="0">
                        <a:effectLst/>
                      </a:endParaRPr>
                    </a:p>
                    <a:p>
                      <a:pPr marL="0" marR="0" algn="ctr">
                        <a:lnSpc>
                          <a:spcPct val="107000"/>
                        </a:lnSpc>
                        <a:spcBef>
                          <a:spcPts val="0"/>
                        </a:spcBef>
                        <a:spcAft>
                          <a:spcPts val="0"/>
                        </a:spcAft>
                      </a:pPr>
                      <a:r>
                        <a:rPr lang="en-US" sz="1200" dirty="0">
                          <a:effectLst/>
                        </a:rPr>
                        <a:t>FY2025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extLst>
                  <a:ext uri="{0D108BD9-81ED-4DB2-BD59-A6C34878D82A}">
                    <a16:rowId xmlns:a16="http://schemas.microsoft.com/office/drawing/2014/main" val="2798928076"/>
                  </a:ext>
                </a:extLst>
              </a:tr>
              <a:tr h="250975">
                <a:tc>
                  <a:txBody>
                    <a:bodyPr/>
                    <a:lstStyle/>
                    <a:p>
                      <a:pPr marL="0" marR="0">
                        <a:lnSpc>
                          <a:spcPct val="107000"/>
                        </a:lnSpc>
                        <a:spcBef>
                          <a:spcPts val="0"/>
                        </a:spcBef>
                        <a:spcAft>
                          <a:spcPts val="0"/>
                        </a:spcAft>
                      </a:pPr>
                      <a:r>
                        <a:rPr lang="en-US" sz="1200">
                          <a:effectLst/>
                        </a:rPr>
                        <a:t>Pending Cases Carried Forward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175</a:t>
                      </a:r>
                    </a:p>
                  </a:txBody>
                  <a:tcPr marL="66368" marR="66368" marT="0" marB="0"/>
                </a:tc>
                <a:extLst>
                  <a:ext uri="{0D108BD9-81ED-4DB2-BD59-A6C34878D82A}">
                    <a16:rowId xmlns:a16="http://schemas.microsoft.com/office/drawing/2014/main" val="3843165490"/>
                  </a:ext>
                </a:extLst>
              </a:tr>
              <a:tr h="235722">
                <a:tc>
                  <a:txBody>
                    <a:bodyPr/>
                    <a:lstStyle/>
                    <a:p>
                      <a:pPr marL="0" marR="0">
                        <a:lnSpc>
                          <a:spcPct val="107000"/>
                        </a:lnSpc>
                        <a:spcBef>
                          <a:spcPts val="0"/>
                        </a:spcBef>
                        <a:spcAft>
                          <a:spcPts val="0"/>
                        </a:spcAft>
                      </a:pPr>
                      <a:r>
                        <a:rPr lang="en-US" sz="1200">
                          <a:effectLst/>
                        </a:rPr>
                        <a:t>New Cases Opened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424</a:t>
                      </a:r>
                    </a:p>
                  </a:txBody>
                  <a:tcPr marL="66368" marR="66368" marT="0" marB="0"/>
                </a:tc>
                <a:extLst>
                  <a:ext uri="{0D108BD9-81ED-4DB2-BD59-A6C34878D82A}">
                    <a16:rowId xmlns:a16="http://schemas.microsoft.com/office/drawing/2014/main" val="201674151"/>
                  </a:ext>
                </a:extLst>
              </a:tr>
              <a:tr h="221156">
                <a:tc>
                  <a:txBody>
                    <a:bodyPr/>
                    <a:lstStyle/>
                    <a:p>
                      <a:pPr marL="0" marR="0">
                        <a:lnSpc>
                          <a:spcPct val="107000"/>
                        </a:lnSpc>
                        <a:spcBef>
                          <a:spcPts val="0"/>
                        </a:spcBef>
                        <a:spcAft>
                          <a:spcPts val="0"/>
                        </a:spcAft>
                      </a:pPr>
                      <a:r>
                        <a:rPr lang="en-US" sz="1200" dirty="0">
                          <a:effectLst/>
                        </a:rPr>
                        <a:t>Cases Closed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465</a:t>
                      </a:r>
                    </a:p>
                  </a:txBody>
                  <a:tcPr marL="66368" marR="66368" marT="0" marB="0"/>
                </a:tc>
                <a:extLst>
                  <a:ext uri="{0D108BD9-81ED-4DB2-BD59-A6C34878D82A}">
                    <a16:rowId xmlns:a16="http://schemas.microsoft.com/office/drawing/2014/main" val="2992553674"/>
                  </a:ext>
                </a:extLst>
              </a:tr>
              <a:tr h="221156">
                <a:tc>
                  <a:txBody>
                    <a:bodyPr/>
                    <a:lstStyle/>
                    <a:p>
                      <a:pPr marL="0" marR="0">
                        <a:lnSpc>
                          <a:spcPct val="107000"/>
                        </a:lnSpc>
                        <a:spcBef>
                          <a:spcPts val="0"/>
                        </a:spcBef>
                        <a:spcAft>
                          <a:spcPts val="0"/>
                        </a:spcAft>
                      </a:pPr>
                      <a:r>
                        <a:rPr lang="en-US" sz="1200">
                          <a:effectLst/>
                        </a:rPr>
                        <a:t>Total Cases Worked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599</a:t>
                      </a:r>
                    </a:p>
                  </a:txBody>
                  <a:tcPr marL="66368" marR="66368" marT="0" marB="0"/>
                </a:tc>
                <a:extLst>
                  <a:ext uri="{0D108BD9-81ED-4DB2-BD59-A6C34878D82A}">
                    <a16:rowId xmlns:a16="http://schemas.microsoft.com/office/drawing/2014/main" val="2900078867"/>
                  </a:ext>
                </a:extLst>
              </a:tr>
              <a:tr h="221156">
                <a:tc>
                  <a:txBody>
                    <a:bodyPr/>
                    <a:lstStyle/>
                    <a:p>
                      <a:pPr marL="0" marR="0">
                        <a:lnSpc>
                          <a:spcPct val="107000"/>
                        </a:lnSpc>
                        <a:spcBef>
                          <a:spcPts val="0"/>
                        </a:spcBef>
                        <a:spcAft>
                          <a:spcPts val="0"/>
                        </a:spcAft>
                      </a:pPr>
                      <a:r>
                        <a:rPr lang="en-US" sz="1200" dirty="0">
                          <a:effectLst/>
                        </a:rPr>
                        <a:t>Petitions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98</a:t>
                      </a:r>
                    </a:p>
                  </a:txBody>
                  <a:tcPr marL="66368" marR="66368" marT="0" marB="0"/>
                </a:tc>
                <a:extLst>
                  <a:ext uri="{0D108BD9-81ED-4DB2-BD59-A6C34878D82A}">
                    <a16:rowId xmlns:a16="http://schemas.microsoft.com/office/drawing/2014/main" val="629930674"/>
                  </a:ext>
                </a:extLst>
              </a:tr>
              <a:tr h="221156">
                <a:tc>
                  <a:txBody>
                    <a:bodyPr/>
                    <a:lstStyle/>
                    <a:p>
                      <a:pPr marL="0" marR="0">
                        <a:lnSpc>
                          <a:spcPct val="107000"/>
                        </a:lnSpc>
                        <a:spcBef>
                          <a:spcPts val="0"/>
                        </a:spcBef>
                        <a:spcAft>
                          <a:spcPts val="0"/>
                        </a:spcAft>
                      </a:pPr>
                      <a:r>
                        <a:rPr lang="en-US" sz="1200" dirty="0">
                          <a:effectLst/>
                        </a:rPr>
                        <a:t>Pre-Hearings Attended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139</a:t>
                      </a:r>
                    </a:p>
                  </a:txBody>
                  <a:tcPr marL="66368" marR="66368" marT="0" marB="0"/>
                </a:tc>
                <a:extLst>
                  <a:ext uri="{0D108BD9-81ED-4DB2-BD59-A6C34878D82A}">
                    <a16:rowId xmlns:a16="http://schemas.microsoft.com/office/drawing/2014/main" val="3605592692"/>
                  </a:ext>
                </a:extLst>
              </a:tr>
              <a:tr h="221156">
                <a:tc>
                  <a:txBody>
                    <a:bodyPr/>
                    <a:lstStyle/>
                    <a:p>
                      <a:pPr marL="0" marR="0">
                        <a:lnSpc>
                          <a:spcPct val="107000"/>
                        </a:lnSpc>
                        <a:spcBef>
                          <a:spcPts val="0"/>
                        </a:spcBef>
                        <a:spcAft>
                          <a:spcPts val="0"/>
                        </a:spcAft>
                      </a:pPr>
                      <a:r>
                        <a:rPr lang="en-US" sz="1200" dirty="0">
                          <a:effectLst/>
                        </a:rPr>
                        <a:t>Compliance Checks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426 (online 6150)</a:t>
                      </a:r>
                    </a:p>
                  </a:txBody>
                  <a:tcPr marL="66368" marR="66368" marT="0" marB="0"/>
                </a:tc>
                <a:extLst>
                  <a:ext uri="{0D108BD9-81ED-4DB2-BD59-A6C34878D82A}">
                    <a16:rowId xmlns:a16="http://schemas.microsoft.com/office/drawing/2014/main" val="2962513022"/>
                  </a:ext>
                </a:extLst>
              </a:tr>
              <a:tr h="221156">
                <a:tc>
                  <a:txBody>
                    <a:bodyPr/>
                    <a:lstStyle/>
                    <a:p>
                      <a:pPr marL="0" marR="0">
                        <a:lnSpc>
                          <a:spcPct val="107000"/>
                        </a:lnSpc>
                        <a:spcBef>
                          <a:spcPts val="0"/>
                        </a:spcBef>
                        <a:spcAft>
                          <a:spcPts val="0"/>
                        </a:spcAft>
                      </a:pPr>
                      <a:r>
                        <a:rPr lang="en-US" sz="1200" dirty="0">
                          <a:effectLst/>
                        </a:rPr>
                        <a:t>Public Inquiries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363</a:t>
                      </a:r>
                    </a:p>
                  </a:txBody>
                  <a:tcPr marL="66368" marR="66368" marT="0" marB="0"/>
                </a:tc>
                <a:extLst>
                  <a:ext uri="{0D108BD9-81ED-4DB2-BD59-A6C34878D82A}">
                    <a16:rowId xmlns:a16="http://schemas.microsoft.com/office/drawing/2014/main" val="3191817713"/>
                  </a:ext>
                </a:extLst>
              </a:tr>
              <a:tr h="221156">
                <a:tc>
                  <a:txBody>
                    <a:bodyPr/>
                    <a:lstStyle/>
                    <a:p>
                      <a:pPr marL="0" marR="0">
                        <a:lnSpc>
                          <a:spcPct val="107000"/>
                        </a:lnSpc>
                        <a:spcBef>
                          <a:spcPts val="0"/>
                        </a:spcBef>
                        <a:spcAft>
                          <a:spcPts val="0"/>
                        </a:spcAft>
                      </a:pPr>
                      <a:r>
                        <a:rPr lang="en-US" sz="1200" dirty="0">
                          <a:effectLst/>
                        </a:rPr>
                        <a:t>Formal Hearings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6</a:t>
                      </a:r>
                    </a:p>
                  </a:txBody>
                  <a:tcPr marL="66368" marR="66368" marT="0" marB="0"/>
                </a:tc>
                <a:extLst>
                  <a:ext uri="{0D108BD9-81ED-4DB2-BD59-A6C34878D82A}">
                    <a16:rowId xmlns:a16="http://schemas.microsoft.com/office/drawing/2014/main" val="713404664"/>
                  </a:ext>
                </a:extLst>
              </a:tr>
              <a:tr h="221156">
                <a:tc>
                  <a:txBody>
                    <a:bodyPr/>
                    <a:lstStyle/>
                    <a:p>
                      <a:pPr marL="0" marR="0">
                        <a:lnSpc>
                          <a:spcPct val="107000"/>
                        </a:lnSpc>
                        <a:spcBef>
                          <a:spcPts val="0"/>
                        </a:spcBef>
                        <a:spcAft>
                          <a:spcPts val="0"/>
                        </a:spcAft>
                      </a:pPr>
                      <a:r>
                        <a:rPr lang="en-US" sz="1200" dirty="0">
                          <a:effectLst/>
                        </a:rPr>
                        <a:t>Warning Letters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63</a:t>
                      </a:r>
                    </a:p>
                  </a:txBody>
                  <a:tcPr marL="66368" marR="66368" marT="0" marB="0"/>
                </a:tc>
                <a:extLst>
                  <a:ext uri="{0D108BD9-81ED-4DB2-BD59-A6C34878D82A}">
                    <a16:rowId xmlns:a16="http://schemas.microsoft.com/office/drawing/2014/main" val="913337542"/>
                  </a:ext>
                </a:extLst>
              </a:tr>
              <a:tr h="221156">
                <a:tc>
                  <a:txBody>
                    <a:bodyPr/>
                    <a:lstStyle/>
                    <a:p>
                      <a:pPr marL="0" marR="0">
                        <a:lnSpc>
                          <a:spcPct val="107000"/>
                        </a:lnSpc>
                        <a:spcBef>
                          <a:spcPts val="0"/>
                        </a:spcBef>
                        <a:spcAft>
                          <a:spcPts val="0"/>
                        </a:spcAft>
                      </a:pPr>
                      <a:r>
                        <a:rPr lang="en-US" sz="1200">
                          <a:effectLst/>
                        </a:rPr>
                        <a:t>Investigation Only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277</a:t>
                      </a:r>
                    </a:p>
                  </a:txBody>
                  <a:tcPr marL="66368" marR="66368" marT="0" marB="0"/>
                </a:tc>
                <a:extLst>
                  <a:ext uri="{0D108BD9-81ED-4DB2-BD59-A6C34878D82A}">
                    <a16:rowId xmlns:a16="http://schemas.microsoft.com/office/drawing/2014/main" val="3350589279"/>
                  </a:ext>
                </a:extLst>
              </a:tr>
              <a:tr h="221156">
                <a:tc>
                  <a:txBody>
                    <a:bodyPr/>
                    <a:lstStyle/>
                    <a:p>
                      <a:pPr marL="0" marR="0">
                        <a:lnSpc>
                          <a:spcPct val="107000"/>
                        </a:lnSpc>
                        <a:spcBef>
                          <a:spcPts val="0"/>
                        </a:spcBef>
                        <a:spcAft>
                          <a:spcPts val="0"/>
                        </a:spcAft>
                      </a:pPr>
                      <a:r>
                        <a:rPr lang="en-US" sz="1200">
                          <a:effectLst/>
                        </a:rPr>
                        <a:t>Settlements Paid in Full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78</a:t>
                      </a:r>
                    </a:p>
                  </a:txBody>
                  <a:tcPr marL="66368" marR="66368" marT="0" marB="0"/>
                </a:tc>
                <a:extLst>
                  <a:ext uri="{0D108BD9-81ED-4DB2-BD59-A6C34878D82A}">
                    <a16:rowId xmlns:a16="http://schemas.microsoft.com/office/drawing/2014/main" val="520589802"/>
                  </a:ext>
                </a:extLst>
              </a:tr>
              <a:tr h="236526">
                <a:tc>
                  <a:txBody>
                    <a:bodyPr/>
                    <a:lstStyle/>
                    <a:p>
                      <a:pPr marL="0" marR="0">
                        <a:lnSpc>
                          <a:spcPct val="107000"/>
                        </a:lnSpc>
                        <a:spcBef>
                          <a:spcPts val="0"/>
                        </a:spcBef>
                        <a:spcAft>
                          <a:spcPts val="0"/>
                        </a:spcAft>
                      </a:pPr>
                      <a:r>
                        <a:rPr lang="en-US" sz="1200" dirty="0">
                          <a:effectLst/>
                        </a:rPr>
                        <a:t>Settlements with Payment Plans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21</a:t>
                      </a:r>
                    </a:p>
                  </a:txBody>
                  <a:tcPr marL="66368" marR="66368" marT="0" marB="0"/>
                </a:tc>
                <a:extLst>
                  <a:ext uri="{0D108BD9-81ED-4DB2-BD59-A6C34878D82A}">
                    <a16:rowId xmlns:a16="http://schemas.microsoft.com/office/drawing/2014/main" val="2998424319"/>
                  </a:ext>
                </a:extLst>
              </a:tr>
              <a:tr h="229159">
                <a:tc>
                  <a:txBody>
                    <a:bodyPr/>
                    <a:lstStyle/>
                    <a:p>
                      <a:pPr marL="0" marR="0">
                        <a:lnSpc>
                          <a:spcPct val="107000"/>
                        </a:lnSpc>
                        <a:spcBef>
                          <a:spcPts val="0"/>
                        </a:spcBef>
                        <a:spcAft>
                          <a:spcPts val="0"/>
                        </a:spcAft>
                      </a:pPr>
                      <a:r>
                        <a:rPr lang="en-US" sz="1200">
                          <a:effectLst/>
                        </a:rPr>
                        <a:t>Percentage Closed in 6 Months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81% (378 of 465)</a:t>
                      </a:r>
                    </a:p>
                  </a:txBody>
                  <a:tcPr marL="66368" marR="66368" marT="0" marB="0"/>
                </a:tc>
                <a:extLst>
                  <a:ext uri="{0D108BD9-81ED-4DB2-BD59-A6C34878D82A}">
                    <a16:rowId xmlns:a16="http://schemas.microsoft.com/office/drawing/2014/main" val="1661786238"/>
                  </a:ext>
                </a:extLst>
              </a:tr>
              <a:tr h="207871">
                <a:tc>
                  <a:txBody>
                    <a:bodyPr/>
                    <a:lstStyle/>
                    <a:p>
                      <a:pPr marL="0" marR="0">
                        <a:lnSpc>
                          <a:spcPct val="107000"/>
                        </a:lnSpc>
                        <a:spcBef>
                          <a:spcPts val="0"/>
                        </a:spcBef>
                        <a:spcAft>
                          <a:spcPts val="0"/>
                        </a:spcAft>
                      </a:pPr>
                      <a:r>
                        <a:rPr lang="en-US" sz="1200">
                          <a:effectLst/>
                        </a:rPr>
                        <a:t>Total Penalties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$915,655.51</a:t>
                      </a:r>
                    </a:p>
                  </a:txBody>
                  <a:tcPr marL="66368" marR="66368" marT="0" marB="0"/>
                </a:tc>
                <a:extLst>
                  <a:ext uri="{0D108BD9-81ED-4DB2-BD59-A6C34878D82A}">
                    <a16:rowId xmlns:a16="http://schemas.microsoft.com/office/drawing/2014/main" val="530805201"/>
                  </a:ext>
                </a:extLst>
              </a:tr>
              <a:tr h="221156">
                <a:tc>
                  <a:txBody>
                    <a:bodyPr/>
                    <a:lstStyle/>
                    <a:p>
                      <a:pPr marL="0" marR="0">
                        <a:lnSpc>
                          <a:spcPct val="107000"/>
                        </a:lnSpc>
                        <a:spcBef>
                          <a:spcPts val="0"/>
                        </a:spcBef>
                        <a:spcAft>
                          <a:spcPts val="0"/>
                        </a:spcAft>
                      </a:pPr>
                      <a:r>
                        <a:rPr lang="en-US" sz="1200" dirty="0">
                          <a:effectLst/>
                        </a:rPr>
                        <a:t>Total Discounts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$145,549.90</a:t>
                      </a:r>
                    </a:p>
                  </a:txBody>
                  <a:tcPr marL="66368" marR="66368" marT="0" marB="0"/>
                </a:tc>
                <a:extLst>
                  <a:ext uri="{0D108BD9-81ED-4DB2-BD59-A6C34878D82A}">
                    <a16:rowId xmlns:a16="http://schemas.microsoft.com/office/drawing/2014/main" val="3567505082"/>
                  </a:ext>
                </a:extLst>
              </a:tr>
              <a:tr h="221156">
                <a:tc>
                  <a:txBody>
                    <a:bodyPr/>
                    <a:lstStyle/>
                    <a:p>
                      <a:pPr marL="0" marR="0">
                        <a:lnSpc>
                          <a:spcPct val="107000"/>
                        </a:lnSpc>
                        <a:spcBef>
                          <a:spcPts val="0"/>
                        </a:spcBef>
                        <a:spcAft>
                          <a:spcPts val="0"/>
                        </a:spcAft>
                      </a:pPr>
                      <a:r>
                        <a:rPr lang="en-US" sz="1200">
                          <a:effectLst/>
                        </a:rPr>
                        <a:t>Total Suspensions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$159,576.42</a:t>
                      </a:r>
                    </a:p>
                  </a:txBody>
                  <a:tcPr marL="66368" marR="66368" marT="0" marB="0"/>
                </a:tc>
                <a:extLst>
                  <a:ext uri="{0D108BD9-81ED-4DB2-BD59-A6C34878D82A}">
                    <a16:rowId xmlns:a16="http://schemas.microsoft.com/office/drawing/2014/main" val="517284972"/>
                  </a:ext>
                </a:extLst>
              </a:tr>
              <a:tr h="221156">
                <a:tc>
                  <a:txBody>
                    <a:bodyPr/>
                    <a:lstStyle/>
                    <a:p>
                      <a:pPr marL="0" marR="0">
                        <a:lnSpc>
                          <a:spcPct val="107000"/>
                        </a:lnSpc>
                        <a:spcBef>
                          <a:spcPts val="0"/>
                        </a:spcBef>
                        <a:spcAft>
                          <a:spcPts val="0"/>
                        </a:spcAft>
                      </a:pPr>
                      <a:r>
                        <a:rPr lang="en-US" sz="1200">
                          <a:effectLst/>
                        </a:rPr>
                        <a:t>Total Payable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$610,529.19</a:t>
                      </a:r>
                    </a:p>
                  </a:txBody>
                  <a:tcPr marL="66368" marR="66368" marT="0" marB="0"/>
                </a:tc>
                <a:extLst>
                  <a:ext uri="{0D108BD9-81ED-4DB2-BD59-A6C34878D82A}">
                    <a16:rowId xmlns:a16="http://schemas.microsoft.com/office/drawing/2014/main" val="3999068088"/>
                  </a:ext>
                </a:extLst>
              </a:tr>
              <a:tr h="221156">
                <a:tc>
                  <a:txBody>
                    <a:bodyPr/>
                    <a:lstStyle/>
                    <a:p>
                      <a:pPr marL="0" marR="0">
                        <a:lnSpc>
                          <a:spcPct val="107000"/>
                        </a:lnSpc>
                        <a:spcBef>
                          <a:spcPts val="0"/>
                        </a:spcBef>
                        <a:spcAft>
                          <a:spcPts val="0"/>
                        </a:spcAft>
                      </a:pPr>
                      <a:r>
                        <a:rPr lang="en-US" sz="1200">
                          <a:effectLst/>
                        </a:rPr>
                        <a:t>Uninsured Injuries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30</a:t>
                      </a:r>
                    </a:p>
                  </a:txBody>
                  <a:tcPr marL="66368" marR="66368" marT="0" marB="0"/>
                </a:tc>
                <a:extLst>
                  <a:ext uri="{0D108BD9-81ED-4DB2-BD59-A6C34878D82A}">
                    <a16:rowId xmlns:a16="http://schemas.microsoft.com/office/drawing/2014/main" val="2140621908"/>
                  </a:ext>
                </a:extLst>
              </a:tr>
              <a:tr h="207871">
                <a:tc>
                  <a:txBody>
                    <a:bodyPr/>
                    <a:lstStyle/>
                    <a:p>
                      <a:pPr marL="0" marR="0">
                        <a:lnSpc>
                          <a:spcPct val="107000"/>
                        </a:lnSpc>
                        <a:spcBef>
                          <a:spcPts val="0"/>
                        </a:spcBef>
                        <a:spcAft>
                          <a:spcPts val="0"/>
                        </a:spcAft>
                      </a:pPr>
                      <a:r>
                        <a:rPr lang="en-US" sz="1200" dirty="0">
                          <a:effectLst/>
                        </a:rPr>
                        <a:t>Interagency Referrals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6368" marR="66368" marT="0" marB="0"/>
                </a:tc>
                <a:tc>
                  <a:txBody>
                    <a:bodyPr/>
                    <a:lstStyle/>
                    <a:p>
                      <a:pPr marL="0" marR="0" algn="ctr">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37</a:t>
                      </a:r>
                    </a:p>
                  </a:txBody>
                  <a:tcPr marL="66368" marR="66368" marT="0" marB="0"/>
                </a:tc>
                <a:extLst>
                  <a:ext uri="{0D108BD9-81ED-4DB2-BD59-A6C34878D82A}">
                    <a16:rowId xmlns:a16="http://schemas.microsoft.com/office/drawing/2014/main" val="744118510"/>
                  </a:ext>
                </a:extLst>
              </a:tr>
            </a:tbl>
          </a:graphicData>
        </a:graphic>
      </p:graphicFrame>
    </p:spTree>
    <p:extLst>
      <p:ext uri="{BB962C8B-B14F-4D97-AF65-F5344CB8AC3E}">
        <p14:creationId xmlns:p14="http://schemas.microsoft.com/office/powerpoint/2010/main" val="6126345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861D8-8B65-4963-17F7-C018CC1193C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0B96704-0773-4C3F-2695-1350F4596F07}"/>
              </a:ext>
            </a:extLst>
          </p:cNvPr>
          <p:cNvSpPr>
            <a:spLocks noGrp="1"/>
          </p:cNvSpPr>
          <p:nvPr>
            <p:ph type="ctrTitle"/>
          </p:nvPr>
        </p:nvSpPr>
        <p:spPr/>
        <p:txBody>
          <a:bodyPr/>
          <a:lstStyle/>
          <a:p>
            <a:r>
              <a:rPr lang="en-US" sz="3200" dirty="0">
                <a:latin typeface="Calibri" panose="020F0502020204030204" pitchFamily="34" charset="0"/>
                <a:cs typeface="Calibri" panose="020F0502020204030204" pitchFamily="34" charset="0"/>
              </a:rPr>
              <a:t>2024 Failure to Insure Investigations</a:t>
            </a:r>
            <a:endParaRPr lang="en-US" dirty="0"/>
          </a:p>
        </p:txBody>
      </p:sp>
      <p:sp>
        <p:nvSpPr>
          <p:cNvPr id="4" name="Footer Placeholder 3">
            <a:extLst>
              <a:ext uri="{FF2B5EF4-FFF2-40B4-BE49-F238E27FC236}">
                <a16:creationId xmlns:a16="http://schemas.microsoft.com/office/drawing/2014/main" id="{A07815F0-3915-A67C-3209-9EC42B921942}"/>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9FA1BC36-47CE-259B-60B9-168F96215B99}"/>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40</a:t>
            </a:fld>
            <a:endParaRPr lang="en-US" dirty="0"/>
          </a:p>
        </p:txBody>
      </p:sp>
      <p:pic>
        <p:nvPicPr>
          <p:cNvPr id="3" name="Picture 2">
            <a:extLst>
              <a:ext uri="{FF2B5EF4-FFF2-40B4-BE49-F238E27FC236}">
                <a16:creationId xmlns:a16="http://schemas.microsoft.com/office/drawing/2014/main" id="{45EFB585-B90F-E395-EFA6-C7692D3DD577}"/>
              </a:ext>
            </a:extLst>
          </p:cNvPr>
          <p:cNvPicPr>
            <a:picLocks noChangeAspect="1"/>
          </p:cNvPicPr>
          <p:nvPr/>
        </p:nvPicPr>
        <p:blipFill>
          <a:blip r:embed="rId2"/>
          <a:stretch>
            <a:fillRect/>
          </a:stretch>
        </p:blipFill>
        <p:spPr>
          <a:xfrm>
            <a:off x="10706100" y="6243342"/>
            <a:ext cx="1143000" cy="533400"/>
          </a:xfrm>
          <a:prstGeom prst="rect">
            <a:avLst/>
          </a:prstGeom>
        </p:spPr>
      </p:pic>
      <p:graphicFrame>
        <p:nvGraphicFramePr>
          <p:cNvPr id="2" name="Chart 1">
            <a:extLst>
              <a:ext uri="{FF2B5EF4-FFF2-40B4-BE49-F238E27FC236}">
                <a16:creationId xmlns:a16="http://schemas.microsoft.com/office/drawing/2014/main" id="{D8837564-1C1A-F0DF-79B1-0BCD6E9E608B}"/>
              </a:ext>
            </a:extLst>
          </p:cNvPr>
          <p:cNvGraphicFramePr>
            <a:graphicFrameLocks/>
          </p:cNvGraphicFramePr>
          <p:nvPr>
            <p:extLst>
              <p:ext uri="{D42A27DB-BD31-4B8C-83A1-F6EECF244321}">
                <p14:modId xmlns:p14="http://schemas.microsoft.com/office/powerpoint/2010/main" val="1099421111"/>
              </p:ext>
            </p:extLst>
          </p:nvPr>
        </p:nvGraphicFramePr>
        <p:xfrm>
          <a:off x="2035345" y="838201"/>
          <a:ext cx="8508830" cy="5257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993497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F3EA8-B13F-96BD-163B-B252F7F2158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94C1DD4-F454-5946-DF77-F6C2B5B0D8D2}"/>
              </a:ext>
            </a:extLst>
          </p:cNvPr>
          <p:cNvSpPr>
            <a:spLocks noGrp="1"/>
          </p:cNvSpPr>
          <p:nvPr>
            <p:ph type="ctrTitle"/>
          </p:nvPr>
        </p:nvSpPr>
        <p:spPr/>
        <p:txBody>
          <a:bodyPr/>
          <a:lstStyle/>
          <a:p>
            <a:r>
              <a:rPr lang="en-US" dirty="0"/>
              <a:t>Stay-at-Work Program</a:t>
            </a:r>
          </a:p>
        </p:txBody>
      </p:sp>
      <p:sp>
        <p:nvSpPr>
          <p:cNvPr id="4" name="Footer Placeholder 3">
            <a:extLst>
              <a:ext uri="{FF2B5EF4-FFF2-40B4-BE49-F238E27FC236}">
                <a16:creationId xmlns:a16="http://schemas.microsoft.com/office/drawing/2014/main" id="{6D93517F-4173-883F-F50F-D5FD64A40B9A}"/>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C46486DC-D9DF-FF40-ADF0-490BA4A3D5E7}"/>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41</a:t>
            </a:fld>
            <a:endParaRPr lang="en-US" dirty="0"/>
          </a:p>
        </p:txBody>
      </p:sp>
      <p:pic>
        <p:nvPicPr>
          <p:cNvPr id="3" name="Picture 2">
            <a:extLst>
              <a:ext uri="{FF2B5EF4-FFF2-40B4-BE49-F238E27FC236}">
                <a16:creationId xmlns:a16="http://schemas.microsoft.com/office/drawing/2014/main" id="{16B8B189-F373-B2DC-A352-C9398F1ECBA8}"/>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6" name="TextBox 5">
            <a:extLst>
              <a:ext uri="{FF2B5EF4-FFF2-40B4-BE49-F238E27FC236}">
                <a16:creationId xmlns:a16="http://schemas.microsoft.com/office/drawing/2014/main" id="{AB164F18-17F3-B434-F291-E435F746F644}"/>
              </a:ext>
            </a:extLst>
          </p:cNvPr>
          <p:cNvSpPr txBox="1"/>
          <p:nvPr/>
        </p:nvSpPr>
        <p:spPr>
          <a:xfrm>
            <a:off x="9126161" y="990599"/>
            <a:ext cx="2895600" cy="4524315"/>
          </a:xfrm>
          <a:prstGeom prst="rect">
            <a:avLst/>
          </a:prstGeom>
          <a:noFill/>
        </p:spPr>
        <p:txBody>
          <a:bodyPr wrap="square" rtlCol="0">
            <a:spAutoFit/>
          </a:bodyPr>
          <a:lstStyle/>
          <a:p>
            <a:r>
              <a:rPr lang="en-US" dirty="0">
                <a:latin typeface="Aptos" panose="020B0004020202020204" pitchFamily="34" charset="0"/>
              </a:rPr>
              <a:t>Without the Stay-at-Work Coordinator position to foster communication and collaboration an impasse is reached.</a:t>
            </a:r>
          </a:p>
          <a:p>
            <a:endParaRPr lang="en-US" dirty="0">
              <a:latin typeface="Aptos" panose="020B0004020202020204" pitchFamily="34" charset="0"/>
            </a:endParaRPr>
          </a:p>
          <a:p>
            <a:r>
              <a:rPr lang="en-US" dirty="0">
                <a:latin typeface="Aptos" panose="020B0004020202020204" pitchFamily="34" charset="0"/>
              </a:rPr>
              <a:t>Benefit:</a:t>
            </a:r>
          </a:p>
          <a:p>
            <a:endParaRPr lang="en-US" dirty="0">
              <a:latin typeface="Aptos" panose="020B0004020202020204" pitchFamily="34" charset="0"/>
            </a:endParaRPr>
          </a:p>
          <a:p>
            <a:r>
              <a:rPr lang="en-US" sz="1800" kern="0" dirty="0">
                <a:solidFill>
                  <a:srgbClr val="1F1F1F"/>
                </a:solidFill>
                <a:effectLst/>
                <a:latin typeface="Aptos" panose="020B0004020202020204" pitchFamily="34" charset="0"/>
                <a:ea typeface="Times New Roman" panose="02020603050405020304" pitchFamily="18" charset="0"/>
                <a:cs typeface="Times New Roman" panose="02020603050405020304" pitchFamily="18" charset="0"/>
              </a:rPr>
              <a:t>Reduced absenteeism and employee turnover, Improved employee morale and engagement, Lower workers' compensation costs, and Increased productivity and retention of skilled employees.</a:t>
            </a:r>
            <a:endParaRPr lang="en-US" dirty="0">
              <a:latin typeface="Aptos" panose="020B0004020202020204" pitchFamily="34" charset="0"/>
            </a:endParaRPr>
          </a:p>
        </p:txBody>
      </p:sp>
      <p:graphicFrame>
        <p:nvGraphicFramePr>
          <p:cNvPr id="9" name="Diagram 8">
            <a:extLst>
              <a:ext uri="{FF2B5EF4-FFF2-40B4-BE49-F238E27FC236}">
                <a16:creationId xmlns:a16="http://schemas.microsoft.com/office/drawing/2014/main" id="{B25500E6-FC1B-2B79-3627-969035090291}"/>
              </a:ext>
            </a:extLst>
          </p:cNvPr>
          <p:cNvGraphicFramePr/>
          <p:nvPr>
            <p:extLst>
              <p:ext uri="{D42A27DB-BD31-4B8C-83A1-F6EECF244321}">
                <p14:modId xmlns:p14="http://schemas.microsoft.com/office/powerpoint/2010/main" val="1152014263"/>
              </p:ext>
            </p:extLst>
          </p:nvPr>
        </p:nvGraphicFramePr>
        <p:xfrm>
          <a:off x="2032000" y="73056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1C953D6D-17DF-480B-A9DA-116E5F3D4401}"/>
              </a:ext>
            </a:extLst>
          </p:cNvPr>
          <p:cNvSpPr txBox="1"/>
          <p:nvPr/>
        </p:nvSpPr>
        <p:spPr>
          <a:xfrm>
            <a:off x="170239" y="990599"/>
            <a:ext cx="3773111" cy="5078313"/>
          </a:xfrm>
          <a:prstGeom prst="rect">
            <a:avLst/>
          </a:prstGeom>
          <a:noFill/>
        </p:spPr>
        <p:txBody>
          <a:bodyPr wrap="square" rtlCol="0">
            <a:spAutoFit/>
          </a:bodyPr>
          <a:lstStyle/>
          <a:p>
            <a:r>
              <a:rPr lang="en-US" dirty="0"/>
              <a:t>Leadership Commitment</a:t>
            </a:r>
          </a:p>
          <a:p>
            <a:pPr marL="742950" lvl="1" indent="-285750">
              <a:buFont typeface="Arial" panose="020B0604020202020204" pitchFamily="34" charset="0"/>
              <a:buChar char="•"/>
            </a:pPr>
            <a:r>
              <a:rPr lang="en-US" dirty="0"/>
              <a:t>SB147</a:t>
            </a:r>
          </a:p>
          <a:p>
            <a:r>
              <a:rPr lang="en-US" dirty="0"/>
              <a:t>Policy Development</a:t>
            </a:r>
          </a:p>
          <a:p>
            <a:pPr marL="742950" lvl="1" indent="-285750">
              <a:buFont typeface="Arial" panose="020B0604020202020204" pitchFamily="34" charset="0"/>
              <a:buChar char="•"/>
            </a:pPr>
            <a:r>
              <a:rPr lang="en-US" dirty="0"/>
              <a:t>Regulation Package </a:t>
            </a:r>
          </a:p>
          <a:p>
            <a:r>
              <a:rPr lang="en-US" dirty="0"/>
              <a:t>Dedicated Personnel</a:t>
            </a:r>
          </a:p>
          <a:p>
            <a:pPr marL="742950" lvl="1" indent="-285750">
              <a:buFont typeface="Arial" panose="020B0604020202020204" pitchFamily="34" charset="0"/>
              <a:buChar char="•"/>
            </a:pPr>
            <a:r>
              <a:rPr lang="en-US" dirty="0"/>
              <a:t>The nerve center of success</a:t>
            </a:r>
          </a:p>
          <a:p>
            <a:r>
              <a:rPr lang="en-US" dirty="0"/>
              <a:t>Open Communication</a:t>
            </a:r>
          </a:p>
          <a:p>
            <a:pPr marL="742950" lvl="1" indent="-285750">
              <a:buFont typeface="Arial" panose="020B0604020202020204" pitchFamily="34" charset="0"/>
              <a:buChar char="•"/>
            </a:pPr>
            <a:r>
              <a:rPr lang="en-US" dirty="0"/>
              <a:t>Open and honest communication</a:t>
            </a:r>
          </a:p>
          <a:p>
            <a:r>
              <a:rPr lang="en-US" dirty="0"/>
              <a:t>Reasonable Accommodations</a:t>
            </a:r>
          </a:p>
          <a:p>
            <a:pPr marL="742950" lvl="1" indent="-285750">
              <a:buFont typeface="Arial" panose="020B0604020202020204" pitchFamily="34" charset="0"/>
              <a:buChar char="•"/>
            </a:pPr>
            <a:r>
              <a:rPr lang="en-US" dirty="0"/>
              <a:t>Modified schedules, job duties, and workstations</a:t>
            </a:r>
          </a:p>
          <a:p>
            <a:r>
              <a:rPr lang="en-US" dirty="0"/>
              <a:t>Transitional Work Options</a:t>
            </a:r>
          </a:p>
          <a:p>
            <a:pPr marL="742950" lvl="1" indent="-285750">
              <a:buFont typeface="Arial" panose="020B0604020202020204" pitchFamily="34" charset="0"/>
              <a:buChar char="•"/>
            </a:pPr>
            <a:r>
              <a:rPr lang="en-US" dirty="0"/>
              <a:t>Cross-training and upskilling</a:t>
            </a:r>
          </a:p>
          <a:p>
            <a:r>
              <a:rPr lang="en-US" dirty="0"/>
              <a:t>Healthcare Provider Collaboration</a:t>
            </a:r>
          </a:p>
          <a:p>
            <a:pPr marL="742950" lvl="1" indent="-285750">
              <a:buFont typeface="Arial" panose="020B0604020202020204" pitchFamily="34" charset="0"/>
              <a:buChar char="•"/>
            </a:pPr>
            <a:r>
              <a:rPr lang="en-US" dirty="0"/>
              <a:t>Establishing strong relationships to ensure clear communications</a:t>
            </a:r>
          </a:p>
        </p:txBody>
      </p:sp>
    </p:spTree>
    <p:extLst>
      <p:ext uri="{BB962C8B-B14F-4D97-AF65-F5344CB8AC3E}">
        <p14:creationId xmlns:p14="http://schemas.microsoft.com/office/powerpoint/2010/main" val="6820037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C81BC-F1AE-430C-A81B-7BEFA9612A7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11C07F0-9664-8779-EFAF-9FADC5AFB40A}"/>
              </a:ext>
            </a:extLst>
          </p:cNvPr>
          <p:cNvSpPr>
            <a:spLocks noGrp="1"/>
          </p:cNvSpPr>
          <p:nvPr>
            <p:ph type="ctrTitle"/>
          </p:nvPr>
        </p:nvSpPr>
        <p:spPr/>
        <p:txBody>
          <a:bodyPr/>
          <a:lstStyle/>
          <a:p>
            <a:r>
              <a:rPr lang="en-US" dirty="0"/>
              <a:t>Alaska Workers’ Compensation</a:t>
            </a:r>
          </a:p>
        </p:txBody>
      </p:sp>
      <p:sp>
        <p:nvSpPr>
          <p:cNvPr id="4" name="Footer Placeholder 3">
            <a:extLst>
              <a:ext uri="{FF2B5EF4-FFF2-40B4-BE49-F238E27FC236}">
                <a16:creationId xmlns:a16="http://schemas.microsoft.com/office/drawing/2014/main" id="{08824256-001B-FEF5-A508-56E8AB7F690D}"/>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BB80AF04-273A-6CF1-7BE5-701468CFA7B4}"/>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42</a:t>
            </a:fld>
            <a:endParaRPr lang="en-US" dirty="0"/>
          </a:p>
        </p:txBody>
      </p:sp>
      <p:pic>
        <p:nvPicPr>
          <p:cNvPr id="3" name="Picture 2">
            <a:extLst>
              <a:ext uri="{FF2B5EF4-FFF2-40B4-BE49-F238E27FC236}">
                <a16:creationId xmlns:a16="http://schemas.microsoft.com/office/drawing/2014/main" id="{03F5332D-4E4E-72AD-A202-4C9DA6937D62}"/>
              </a:ext>
            </a:extLst>
          </p:cNvPr>
          <p:cNvPicPr>
            <a:picLocks noChangeAspect="1"/>
          </p:cNvPicPr>
          <p:nvPr/>
        </p:nvPicPr>
        <p:blipFill>
          <a:blip r:embed="rId2"/>
          <a:stretch>
            <a:fillRect/>
          </a:stretch>
        </p:blipFill>
        <p:spPr>
          <a:xfrm>
            <a:off x="10706100" y="6243342"/>
            <a:ext cx="1143000" cy="533400"/>
          </a:xfrm>
          <a:prstGeom prst="rect">
            <a:avLst/>
          </a:prstGeom>
        </p:spPr>
      </p:pic>
      <p:sp>
        <p:nvSpPr>
          <p:cNvPr id="2" name="TextBox 1">
            <a:extLst>
              <a:ext uri="{FF2B5EF4-FFF2-40B4-BE49-F238E27FC236}">
                <a16:creationId xmlns:a16="http://schemas.microsoft.com/office/drawing/2014/main" id="{0ACC566A-559F-2DDF-9993-1CE8D0760B92}"/>
              </a:ext>
            </a:extLst>
          </p:cNvPr>
          <p:cNvSpPr txBox="1"/>
          <p:nvPr/>
        </p:nvSpPr>
        <p:spPr>
          <a:xfrm>
            <a:off x="10067924" y="2155508"/>
            <a:ext cx="1704976" cy="2092881"/>
          </a:xfrm>
          <a:prstGeom prst="rect">
            <a:avLst/>
          </a:prstGeom>
          <a:noFill/>
        </p:spPr>
        <p:txBody>
          <a:bodyPr wrap="square">
            <a:spAutoFit/>
          </a:bodyPr>
          <a:lstStyle/>
          <a:p>
            <a:pPr algn="l"/>
            <a:endParaRPr lang="en-US" sz="2000" b="0" i="0" u="none" strike="noStrike" baseline="0" dirty="0">
              <a:solidFill>
                <a:srgbClr val="000000"/>
              </a:solidFill>
              <a:latin typeface="Aptos" panose="020B0004020202020204" pitchFamily="34" charset="0"/>
            </a:endParaRPr>
          </a:p>
          <a:p>
            <a:r>
              <a:rPr lang="en-US" sz="1800" b="0" i="0" u="none" strike="noStrike" baseline="0" dirty="0">
                <a:solidFill>
                  <a:srgbClr val="000000"/>
                </a:solidFill>
                <a:latin typeface="Aptos" panose="020B0004020202020204" pitchFamily="34" charset="0"/>
              </a:rPr>
              <a:t>574 employer notices that employees injured on or after January 1, 2025 </a:t>
            </a:r>
            <a:endParaRPr lang="en-US" dirty="0"/>
          </a:p>
        </p:txBody>
      </p:sp>
      <p:pic>
        <p:nvPicPr>
          <p:cNvPr id="6" name="Picture 5">
            <a:extLst>
              <a:ext uri="{FF2B5EF4-FFF2-40B4-BE49-F238E27FC236}">
                <a16:creationId xmlns:a16="http://schemas.microsoft.com/office/drawing/2014/main" id="{08A42F3B-9E97-D42D-3DAE-B9AB6A200D7D}"/>
              </a:ext>
            </a:extLst>
          </p:cNvPr>
          <p:cNvPicPr>
            <a:picLocks noChangeAspect="1"/>
          </p:cNvPicPr>
          <p:nvPr/>
        </p:nvPicPr>
        <p:blipFill>
          <a:blip r:embed="rId3"/>
          <a:stretch>
            <a:fillRect/>
          </a:stretch>
        </p:blipFill>
        <p:spPr>
          <a:xfrm>
            <a:off x="1026122" y="701461"/>
            <a:ext cx="7631265" cy="5455077"/>
          </a:xfrm>
          <a:prstGeom prst="rect">
            <a:avLst/>
          </a:prstGeom>
        </p:spPr>
      </p:pic>
    </p:spTree>
    <p:extLst>
      <p:ext uri="{BB962C8B-B14F-4D97-AF65-F5344CB8AC3E}">
        <p14:creationId xmlns:p14="http://schemas.microsoft.com/office/powerpoint/2010/main" val="22215869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B13E0-5D76-3A47-E1CE-3C31819C715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D1B48DF-4B11-A7CF-A77A-D58EAB8816DF}"/>
              </a:ext>
            </a:extLst>
          </p:cNvPr>
          <p:cNvSpPr>
            <a:spLocks noGrp="1" noRot="1" noChangeAspect="1" noMove="1" noResize="1" noEditPoints="1" noAdjustHandles="1" noChangeArrowheads="1" noChangeShapeType="1"/>
          </p:cNvSpPr>
          <p:nvPr/>
        </p:nvSpPr>
        <p:spPr>
          <a:xfrm>
            <a:off x="0" y="0"/>
            <a:ext cx="12192000" cy="64008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a:extLst>
              <a:ext uri="{FF2B5EF4-FFF2-40B4-BE49-F238E27FC236}">
                <a16:creationId xmlns:a16="http://schemas.microsoft.com/office/drawing/2014/main" id="{CE913C9B-5A2F-696E-540D-316239CAF15B}"/>
              </a:ext>
            </a:extLst>
          </p:cNvPr>
          <p:cNvSpPr>
            <a:spLocks noGrp="1"/>
          </p:cNvSpPr>
          <p:nvPr>
            <p:ph type="ftr" sz="quarter" idx="5"/>
          </p:nvPr>
        </p:nvSpPr>
        <p:spPr>
          <a:xfrm>
            <a:off x="1355183" y="6284339"/>
            <a:ext cx="6973145" cy="492443"/>
          </a:xfrm>
        </p:spPr>
        <p:txBody>
          <a:bodyPr/>
          <a:lstStyle/>
          <a:p>
            <a:pPr>
              <a:defRPr/>
            </a:pPr>
            <a:r>
              <a:rPr lang="en-US" dirty="0">
                <a:solidFill>
                  <a:prstClr val="white"/>
                </a:solidFill>
              </a:rPr>
              <a:t>ALASKA DEPARTMENT OF LABOR &amp; WORKFORCE DEVELOPMENT</a:t>
            </a:r>
          </a:p>
          <a:p>
            <a:pPr>
              <a:defRPr/>
            </a:pPr>
            <a:r>
              <a:rPr lang="en-US" dirty="0">
                <a:solidFill>
                  <a:prstClr val="white"/>
                </a:solidFill>
              </a:rPr>
              <a:t>Cathy Muñoz, Commissioner</a:t>
            </a:r>
          </a:p>
        </p:txBody>
      </p:sp>
      <p:sp>
        <p:nvSpPr>
          <p:cNvPr id="7" name="TextBox 6">
            <a:extLst>
              <a:ext uri="{FF2B5EF4-FFF2-40B4-BE49-F238E27FC236}">
                <a16:creationId xmlns:a16="http://schemas.microsoft.com/office/drawing/2014/main" id="{702AFDD5-2DA0-055B-0AA1-5D8E3897A5CF}"/>
              </a:ext>
            </a:extLst>
          </p:cNvPr>
          <p:cNvSpPr txBox="1"/>
          <p:nvPr/>
        </p:nvSpPr>
        <p:spPr>
          <a:xfrm>
            <a:off x="-1" y="128820"/>
            <a:ext cx="12183017" cy="584775"/>
          </a:xfrm>
          <a:prstGeom prst="rect">
            <a:avLst/>
          </a:prstGeom>
          <a:noFill/>
        </p:spPr>
        <p:txBody>
          <a:bodyPr wrap="square" rtlCol="0">
            <a:spAutoFit/>
          </a:bodyPr>
          <a:lstStyle/>
          <a:p>
            <a:pPr algn="ctr"/>
            <a:r>
              <a:rPr lang="en-US" sz="3200" b="1" dirty="0">
                <a:solidFill>
                  <a:schemeClr val="bg1"/>
                </a:solidFill>
              </a:rPr>
              <a:t>Designated General Funds</a:t>
            </a:r>
            <a:r>
              <a:rPr lang="en-US" sz="3200" b="1" dirty="0"/>
              <a:t> </a:t>
            </a:r>
            <a:r>
              <a:rPr lang="en-US" sz="3200" b="1" dirty="0">
                <a:solidFill>
                  <a:schemeClr val="bg1"/>
                </a:solidFill>
              </a:rPr>
              <a:t>Within Workers’ Compensation</a:t>
            </a:r>
          </a:p>
        </p:txBody>
      </p:sp>
      <p:sp>
        <p:nvSpPr>
          <p:cNvPr id="8" name="TextBox 7">
            <a:extLst>
              <a:ext uri="{FF2B5EF4-FFF2-40B4-BE49-F238E27FC236}">
                <a16:creationId xmlns:a16="http://schemas.microsoft.com/office/drawing/2014/main" id="{A57BD2F0-8BAB-E3E7-02E2-CDC828302253}"/>
              </a:ext>
            </a:extLst>
          </p:cNvPr>
          <p:cNvSpPr txBox="1"/>
          <p:nvPr/>
        </p:nvSpPr>
        <p:spPr>
          <a:xfrm>
            <a:off x="952500" y="1028343"/>
            <a:ext cx="10287000" cy="4524315"/>
          </a:xfrm>
          <a:prstGeom prst="rect">
            <a:avLst/>
          </a:prstGeom>
          <a:noFill/>
        </p:spPr>
        <p:txBody>
          <a:bodyPr wrap="square" rtlCol="0">
            <a:spAutoFit/>
          </a:bodyPr>
          <a:lstStyle/>
          <a:p>
            <a:r>
              <a:rPr lang="en-US" b="1" dirty="0">
                <a:solidFill>
                  <a:srgbClr val="002060"/>
                </a:solidFill>
                <a:latin typeface="Aptos" panose="020B0004020202020204" pitchFamily="34" charset="0"/>
              </a:rPr>
              <a:t>Second Injury Fund </a:t>
            </a:r>
            <a:r>
              <a:rPr lang="en-US" dirty="0">
                <a:solidFill>
                  <a:srgbClr val="002060"/>
                </a:solidFill>
                <a:latin typeface="Aptos" panose="020B0004020202020204" pitchFamily="34" charset="0"/>
              </a:rPr>
              <a:t>– Dedicated fund for the purpose of reimbursing compensation payments made by employers, or their insurers or adjusters, to certain injured employees. Sunset for claims August 2018.</a:t>
            </a:r>
          </a:p>
          <a:p>
            <a:endParaRPr lang="en-US" dirty="0">
              <a:solidFill>
                <a:srgbClr val="002060"/>
              </a:solidFill>
              <a:latin typeface="Aptos" panose="020B0004020202020204" pitchFamily="34" charset="0"/>
            </a:endParaRPr>
          </a:p>
          <a:p>
            <a:r>
              <a:rPr lang="en-US" b="1" dirty="0">
                <a:solidFill>
                  <a:srgbClr val="002060"/>
                </a:solidFill>
                <a:latin typeface="Aptos" panose="020B0004020202020204" pitchFamily="34" charset="0"/>
              </a:rPr>
              <a:t>Fishermen’s Fund </a:t>
            </a:r>
            <a:r>
              <a:rPr lang="en-US" dirty="0">
                <a:solidFill>
                  <a:srgbClr val="002060"/>
                </a:solidFill>
                <a:latin typeface="Aptos" panose="020B0004020202020204" pitchFamily="34" charset="0"/>
              </a:rPr>
              <a:t>– Established in 1951, the Fishermen's Fund provides for the treatment and care of Alaska licensed commercial fishermen who have been injured while fishing on shore or offshore in Alaska.</a:t>
            </a:r>
          </a:p>
          <a:p>
            <a:endParaRPr lang="en-US" dirty="0">
              <a:solidFill>
                <a:srgbClr val="002060"/>
              </a:solidFill>
              <a:latin typeface="Aptos" panose="020B0004020202020204" pitchFamily="34" charset="0"/>
            </a:endParaRPr>
          </a:p>
          <a:p>
            <a:r>
              <a:rPr lang="en-US" b="1" i="0" dirty="0">
                <a:solidFill>
                  <a:srgbClr val="002060"/>
                </a:solidFill>
                <a:effectLst/>
                <a:latin typeface="Aptos" panose="020B0004020202020204" pitchFamily="34" charset="0"/>
              </a:rPr>
              <a:t>Benefit Guaranty Fund </a:t>
            </a:r>
            <a:r>
              <a:rPr lang="en-US" b="0" i="0" dirty="0">
                <a:solidFill>
                  <a:srgbClr val="002060"/>
                </a:solidFill>
                <a:effectLst/>
                <a:latin typeface="Aptos" panose="020B0004020202020204" pitchFamily="34" charset="0"/>
              </a:rPr>
              <a:t>– Established by the Alaska Legislature in 2005 and is applicable to injuries occurring on or after November 7, 2005. The Fund was created to assist injured workers who were injured while working for an uninsured employer, i.e., an employer who failed to have workers’ compensation insurance on the date of injury. The Fund’s revenue comes from civil penalties assessed against uninsured employers.</a:t>
            </a:r>
          </a:p>
          <a:p>
            <a:endParaRPr lang="en-US" dirty="0">
              <a:solidFill>
                <a:srgbClr val="002060"/>
              </a:solidFill>
              <a:latin typeface="Aptos" panose="020B0004020202020204" pitchFamily="34" charset="0"/>
            </a:endParaRPr>
          </a:p>
          <a:p>
            <a:r>
              <a:rPr lang="en-US" b="1" dirty="0">
                <a:solidFill>
                  <a:srgbClr val="002060"/>
                </a:solidFill>
                <a:latin typeface="Aptos" panose="020B0004020202020204" pitchFamily="34" charset="0"/>
              </a:rPr>
              <a:t>Workers’ Safety and Compensation Administration Account </a:t>
            </a:r>
            <a:r>
              <a:rPr lang="en-US" dirty="0">
                <a:solidFill>
                  <a:srgbClr val="002060"/>
                </a:solidFill>
                <a:latin typeface="Aptos" panose="020B0004020202020204" pitchFamily="34" charset="0"/>
              </a:rPr>
              <a:t>– </a:t>
            </a:r>
            <a:r>
              <a:rPr lang="en-US" b="0" i="0" dirty="0">
                <a:solidFill>
                  <a:srgbClr val="002060"/>
                </a:solidFill>
                <a:effectLst/>
                <a:latin typeface="Aptos" panose="020B0004020202020204" pitchFamily="34" charset="0"/>
              </a:rPr>
              <a:t>Dedicated fund for the purpose of administration of the workers’ safety programs contained in AS 18.60 and of the Alaska Workers Compensation Act contained in AS 23.30.</a:t>
            </a:r>
            <a:endParaRPr lang="en-US" dirty="0">
              <a:solidFill>
                <a:srgbClr val="002060"/>
              </a:solidFill>
              <a:latin typeface="Aptos" panose="020B0004020202020204" pitchFamily="34" charset="0"/>
            </a:endParaRPr>
          </a:p>
        </p:txBody>
      </p:sp>
      <p:sp>
        <p:nvSpPr>
          <p:cNvPr id="5" name="Date Placeholder 4">
            <a:extLst>
              <a:ext uri="{FF2B5EF4-FFF2-40B4-BE49-F238E27FC236}">
                <a16:creationId xmlns:a16="http://schemas.microsoft.com/office/drawing/2014/main" id="{9815C531-501C-DD5F-59F0-403F8085B5E4}"/>
              </a:ext>
            </a:extLst>
          </p:cNvPr>
          <p:cNvSpPr>
            <a:spLocks noGrp="1"/>
          </p:cNvSpPr>
          <p:nvPr>
            <p:ph type="dt" sz="half" idx="2"/>
          </p:nvPr>
        </p:nvSpPr>
        <p:spPr/>
        <p:txBody>
          <a:bodyPr/>
          <a:lstStyle/>
          <a:p>
            <a:r>
              <a:rPr lang="en-US" dirty="0"/>
              <a:t>2/5/2025</a:t>
            </a:r>
          </a:p>
        </p:txBody>
      </p:sp>
    </p:spTree>
    <p:extLst>
      <p:ext uri="{BB962C8B-B14F-4D97-AF65-F5344CB8AC3E}">
        <p14:creationId xmlns:p14="http://schemas.microsoft.com/office/powerpoint/2010/main" val="3819500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A5B06-43FF-A524-043B-F76C6365323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531111E-473F-2D2F-1F39-48D0BBD50B8F}"/>
              </a:ext>
            </a:extLst>
          </p:cNvPr>
          <p:cNvSpPr>
            <a:spLocks noGrp="1"/>
          </p:cNvSpPr>
          <p:nvPr>
            <p:ph type="ctrTitle"/>
          </p:nvPr>
        </p:nvSpPr>
        <p:spPr/>
        <p:txBody>
          <a:bodyPr/>
          <a:lstStyle/>
          <a:p>
            <a:r>
              <a:rPr lang="en-US" dirty="0"/>
              <a:t>Total Costs in Alaska</a:t>
            </a:r>
          </a:p>
        </p:txBody>
      </p:sp>
      <p:sp>
        <p:nvSpPr>
          <p:cNvPr id="4" name="Footer Placeholder 3">
            <a:extLst>
              <a:ext uri="{FF2B5EF4-FFF2-40B4-BE49-F238E27FC236}">
                <a16:creationId xmlns:a16="http://schemas.microsoft.com/office/drawing/2014/main" id="{DCC250D0-0BE3-9621-391B-CF445F827C0C}"/>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470D3A42-5B52-5EBB-A816-566B88749265}"/>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44</a:t>
            </a:fld>
            <a:endParaRPr lang="en-US" dirty="0"/>
          </a:p>
        </p:txBody>
      </p:sp>
      <p:pic>
        <p:nvPicPr>
          <p:cNvPr id="3" name="Picture 2">
            <a:extLst>
              <a:ext uri="{FF2B5EF4-FFF2-40B4-BE49-F238E27FC236}">
                <a16:creationId xmlns:a16="http://schemas.microsoft.com/office/drawing/2014/main" id="{49A14569-CC5A-9932-BFD7-2AB7A77E2F86}"/>
              </a:ext>
            </a:extLst>
          </p:cNvPr>
          <p:cNvPicPr>
            <a:picLocks noChangeAspect="1"/>
          </p:cNvPicPr>
          <p:nvPr/>
        </p:nvPicPr>
        <p:blipFill>
          <a:blip r:embed="rId2"/>
          <a:stretch>
            <a:fillRect/>
          </a:stretch>
        </p:blipFill>
        <p:spPr>
          <a:xfrm>
            <a:off x="10706100" y="6243342"/>
            <a:ext cx="1143000" cy="533400"/>
          </a:xfrm>
          <a:prstGeom prst="rect">
            <a:avLst/>
          </a:prstGeom>
        </p:spPr>
      </p:pic>
      <p:pic>
        <p:nvPicPr>
          <p:cNvPr id="2" name="Picture 1">
            <a:extLst>
              <a:ext uri="{FF2B5EF4-FFF2-40B4-BE49-F238E27FC236}">
                <a16:creationId xmlns:a16="http://schemas.microsoft.com/office/drawing/2014/main" id="{A1DD04C1-F221-BDC5-E550-085C3DD4169C}"/>
              </a:ext>
            </a:extLst>
          </p:cNvPr>
          <p:cNvPicPr>
            <a:picLocks noChangeAspect="1"/>
          </p:cNvPicPr>
          <p:nvPr/>
        </p:nvPicPr>
        <p:blipFill>
          <a:blip r:embed="rId3"/>
          <a:stretch>
            <a:fillRect/>
          </a:stretch>
        </p:blipFill>
        <p:spPr>
          <a:xfrm>
            <a:off x="1688210" y="667272"/>
            <a:ext cx="8815580" cy="5523455"/>
          </a:xfrm>
          <a:prstGeom prst="rect">
            <a:avLst/>
          </a:prstGeom>
        </p:spPr>
      </p:pic>
    </p:spTree>
    <p:extLst>
      <p:ext uri="{BB962C8B-B14F-4D97-AF65-F5344CB8AC3E}">
        <p14:creationId xmlns:p14="http://schemas.microsoft.com/office/powerpoint/2010/main" val="4628516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5FAAB-527F-1422-A714-A65E56852C8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C25D3F8-BA65-21EB-D28A-0602299E3826}"/>
              </a:ext>
            </a:extLst>
          </p:cNvPr>
          <p:cNvSpPr>
            <a:spLocks noGrp="1"/>
          </p:cNvSpPr>
          <p:nvPr>
            <p:ph type="ctrTitle"/>
          </p:nvPr>
        </p:nvSpPr>
        <p:spPr/>
        <p:txBody>
          <a:bodyPr/>
          <a:lstStyle/>
          <a:p>
            <a:r>
              <a:rPr lang="en-US" dirty="0"/>
              <a:t>Direct Written Premiums</a:t>
            </a:r>
          </a:p>
        </p:txBody>
      </p:sp>
      <p:sp>
        <p:nvSpPr>
          <p:cNvPr id="4" name="Footer Placeholder 3">
            <a:extLst>
              <a:ext uri="{FF2B5EF4-FFF2-40B4-BE49-F238E27FC236}">
                <a16:creationId xmlns:a16="http://schemas.microsoft.com/office/drawing/2014/main" id="{8A17DBD5-598F-5EE6-C5A6-69A0EB677714}"/>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C94FC963-4CC8-59DF-61B6-AC639CCA72BD}"/>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45</a:t>
            </a:fld>
            <a:endParaRPr lang="en-US" dirty="0"/>
          </a:p>
        </p:txBody>
      </p:sp>
      <p:pic>
        <p:nvPicPr>
          <p:cNvPr id="3" name="Picture 2">
            <a:extLst>
              <a:ext uri="{FF2B5EF4-FFF2-40B4-BE49-F238E27FC236}">
                <a16:creationId xmlns:a16="http://schemas.microsoft.com/office/drawing/2014/main" id="{CD87D57C-4544-E351-939C-638D1AF6817C}"/>
              </a:ext>
            </a:extLst>
          </p:cNvPr>
          <p:cNvPicPr>
            <a:picLocks noChangeAspect="1"/>
          </p:cNvPicPr>
          <p:nvPr/>
        </p:nvPicPr>
        <p:blipFill>
          <a:blip r:embed="rId2"/>
          <a:stretch>
            <a:fillRect/>
          </a:stretch>
        </p:blipFill>
        <p:spPr>
          <a:xfrm>
            <a:off x="10706100" y="6243342"/>
            <a:ext cx="1143000" cy="533400"/>
          </a:xfrm>
          <a:prstGeom prst="rect">
            <a:avLst/>
          </a:prstGeom>
        </p:spPr>
      </p:pic>
      <p:graphicFrame>
        <p:nvGraphicFramePr>
          <p:cNvPr id="8" name="Table 7">
            <a:extLst>
              <a:ext uri="{FF2B5EF4-FFF2-40B4-BE49-F238E27FC236}">
                <a16:creationId xmlns:a16="http://schemas.microsoft.com/office/drawing/2014/main" id="{322268F2-A6AD-8D64-DFD9-85D8E0C134C9}"/>
              </a:ext>
            </a:extLst>
          </p:cNvPr>
          <p:cNvGraphicFramePr>
            <a:graphicFrameLocks noGrp="1"/>
          </p:cNvGraphicFramePr>
          <p:nvPr>
            <p:extLst>
              <p:ext uri="{D42A27DB-BD31-4B8C-83A1-F6EECF244321}">
                <p14:modId xmlns:p14="http://schemas.microsoft.com/office/powerpoint/2010/main" val="616674207"/>
              </p:ext>
            </p:extLst>
          </p:nvPr>
        </p:nvGraphicFramePr>
        <p:xfrm>
          <a:off x="476250" y="1133475"/>
          <a:ext cx="3728556" cy="4733128"/>
        </p:xfrm>
        <a:graphic>
          <a:graphicData uri="http://schemas.openxmlformats.org/drawingml/2006/table">
            <a:tbl>
              <a:tblPr firstRow="1" bandRow="1"/>
              <a:tblGrid>
                <a:gridCol w="1864278">
                  <a:extLst>
                    <a:ext uri="{9D8B030D-6E8A-4147-A177-3AD203B41FA5}">
                      <a16:colId xmlns:a16="http://schemas.microsoft.com/office/drawing/2014/main" val="929786203"/>
                    </a:ext>
                  </a:extLst>
                </a:gridCol>
                <a:gridCol w="1864278">
                  <a:extLst>
                    <a:ext uri="{9D8B030D-6E8A-4147-A177-3AD203B41FA5}">
                      <a16:colId xmlns:a16="http://schemas.microsoft.com/office/drawing/2014/main" val="2234545185"/>
                    </a:ext>
                  </a:extLst>
                </a:gridCol>
              </a:tblGrid>
              <a:tr h="699560">
                <a:tc>
                  <a:txBody>
                    <a:bodyPr/>
                    <a:lstStyle>
                      <a:lvl1pPr marL="0" eaLnBrk="1" hangingPunct="1">
                        <a:defRPr b="1">
                          <a:solidFill>
                            <a:schemeClr val="lt1"/>
                          </a:solidFill>
                          <a:latin typeface="Gill Sans MT" panose="020B0502020104020203"/>
                        </a:defRPr>
                      </a:lvl1pPr>
                      <a:lvl2pPr marL="457200" eaLnBrk="1" hangingPunct="1">
                        <a:defRPr b="1">
                          <a:solidFill>
                            <a:schemeClr val="lt1"/>
                          </a:solidFill>
                          <a:latin typeface="Gill Sans MT" panose="020B0502020104020203"/>
                        </a:defRPr>
                      </a:lvl2pPr>
                      <a:lvl3pPr marL="914400" eaLnBrk="1" hangingPunct="1">
                        <a:defRPr b="1">
                          <a:solidFill>
                            <a:schemeClr val="lt1"/>
                          </a:solidFill>
                          <a:latin typeface="Gill Sans MT" panose="020B0502020104020203"/>
                        </a:defRPr>
                      </a:lvl3pPr>
                      <a:lvl4pPr marL="1371600" eaLnBrk="1" hangingPunct="1">
                        <a:defRPr b="1">
                          <a:solidFill>
                            <a:schemeClr val="lt1"/>
                          </a:solidFill>
                          <a:latin typeface="Gill Sans MT" panose="020B0502020104020203"/>
                        </a:defRPr>
                      </a:lvl4pPr>
                      <a:lvl5pPr marL="1828800" eaLnBrk="1" hangingPunct="1">
                        <a:defRPr b="1">
                          <a:solidFill>
                            <a:schemeClr val="lt1"/>
                          </a:solidFill>
                          <a:latin typeface="Gill Sans MT" panose="020B0502020104020203"/>
                        </a:defRPr>
                      </a:lvl5pPr>
                      <a:lvl6pPr marL="2286000" eaLnBrk="1" hangingPunct="1">
                        <a:defRPr b="1">
                          <a:solidFill>
                            <a:schemeClr val="lt1"/>
                          </a:solidFill>
                          <a:latin typeface="Gill Sans MT" panose="020B0502020104020203"/>
                        </a:defRPr>
                      </a:lvl6pPr>
                      <a:lvl7pPr marL="2743200" eaLnBrk="1" hangingPunct="1">
                        <a:defRPr b="1">
                          <a:solidFill>
                            <a:schemeClr val="lt1"/>
                          </a:solidFill>
                          <a:latin typeface="Gill Sans MT" panose="020B0502020104020203"/>
                        </a:defRPr>
                      </a:lvl7pPr>
                      <a:lvl8pPr marL="3200400" eaLnBrk="1" hangingPunct="1">
                        <a:defRPr b="1">
                          <a:solidFill>
                            <a:schemeClr val="lt1"/>
                          </a:solidFill>
                          <a:latin typeface="Gill Sans MT" panose="020B0502020104020203"/>
                        </a:defRPr>
                      </a:lvl8pPr>
                      <a:lvl9pPr marL="3657600" eaLnBrk="1" hangingPunct="1">
                        <a:defRPr b="1">
                          <a:solidFill>
                            <a:schemeClr val="lt1"/>
                          </a:solidFill>
                          <a:latin typeface="Gill Sans MT" panose="020B0502020104020203"/>
                        </a:defRPr>
                      </a:lvl9pPr>
                    </a:lstStyle>
                    <a:p>
                      <a:pPr marL="0" algn="ctr" rtl="0" eaLnBrk="1" latinLnBrk="0" hangingPunct="1">
                        <a:buNone/>
                      </a:pPr>
                      <a:r>
                        <a:rPr lang="en-US" sz="1800" b="1" kern="1200" dirty="0">
                          <a:solidFill>
                            <a:srgbClr val="FFFFFF"/>
                          </a:solidFill>
                          <a:effectLst/>
                          <a:latin typeface="Calibri"/>
                          <a:cs typeface="Calibri"/>
                        </a:rPr>
                        <a:t>Calendar</a:t>
                      </a:r>
                      <a:r>
                        <a:rPr lang="en-US" sz="1800" b="1" kern="1200" baseline="0" dirty="0">
                          <a:solidFill>
                            <a:srgbClr val="FFFFFF"/>
                          </a:solidFill>
                          <a:effectLst/>
                          <a:latin typeface="Calibri"/>
                          <a:cs typeface="Calibri"/>
                        </a:rPr>
                        <a:t> </a:t>
                      </a:r>
                      <a:r>
                        <a:rPr lang="en-US" sz="1800" b="1" kern="1200" dirty="0">
                          <a:solidFill>
                            <a:srgbClr val="FFFFFF"/>
                          </a:solidFill>
                          <a:effectLst/>
                          <a:latin typeface="Calibri"/>
                          <a:cs typeface="Calibri"/>
                        </a:rPr>
                        <a:t>Year</a:t>
                      </a:r>
                      <a:endParaRPr lang="en-US" dirty="0">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solidFill>
                      <a:srgbClr val="0E2841">
                        <a:lumMod val="50000"/>
                        <a:lumOff val="50000"/>
                      </a:srgbClr>
                    </a:solidFill>
                  </a:tcPr>
                </a:tc>
                <a:tc>
                  <a:txBody>
                    <a:bodyPr/>
                    <a:lstStyle>
                      <a:lvl1pPr marL="0" eaLnBrk="1" hangingPunct="1">
                        <a:defRPr b="1">
                          <a:solidFill>
                            <a:schemeClr val="lt1"/>
                          </a:solidFill>
                          <a:latin typeface="Gill Sans MT" panose="020B0502020104020203"/>
                        </a:defRPr>
                      </a:lvl1pPr>
                      <a:lvl2pPr marL="457200" eaLnBrk="1" hangingPunct="1">
                        <a:defRPr b="1">
                          <a:solidFill>
                            <a:schemeClr val="lt1"/>
                          </a:solidFill>
                          <a:latin typeface="Gill Sans MT" panose="020B0502020104020203"/>
                        </a:defRPr>
                      </a:lvl2pPr>
                      <a:lvl3pPr marL="914400" eaLnBrk="1" hangingPunct="1">
                        <a:defRPr b="1">
                          <a:solidFill>
                            <a:schemeClr val="lt1"/>
                          </a:solidFill>
                          <a:latin typeface="Gill Sans MT" panose="020B0502020104020203"/>
                        </a:defRPr>
                      </a:lvl3pPr>
                      <a:lvl4pPr marL="1371600" eaLnBrk="1" hangingPunct="1">
                        <a:defRPr b="1">
                          <a:solidFill>
                            <a:schemeClr val="lt1"/>
                          </a:solidFill>
                          <a:latin typeface="Gill Sans MT" panose="020B0502020104020203"/>
                        </a:defRPr>
                      </a:lvl4pPr>
                      <a:lvl5pPr marL="1828800" eaLnBrk="1" hangingPunct="1">
                        <a:defRPr b="1">
                          <a:solidFill>
                            <a:schemeClr val="lt1"/>
                          </a:solidFill>
                          <a:latin typeface="Gill Sans MT" panose="020B0502020104020203"/>
                        </a:defRPr>
                      </a:lvl5pPr>
                      <a:lvl6pPr marL="2286000" eaLnBrk="1" hangingPunct="1">
                        <a:defRPr b="1">
                          <a:solidFill>
                            <a:schemeClr val="lt1"/>
                          </a:solidFill>
                          <a:latin typeface="Gill Sans MT" panose="020B0502020104020203"/>
                        </a:defRPr>
                      </a:lvl6pPr>
                      <a:lvl7pPr marL="2743200" eaLnBrk="1" hangingPunct="1">
                        <a:defRPr b="1">
                          <a:solidFill>
                            <a:schemeClr val="lt1"/>
                          </a:solidFill>
                          <a:latin typeface="Gill Sans MT" panose="020B0502020104020203"/>
                        </a:defRPr>
                      </a:lvl7pPr>
                      <a:lvl8pPr marL="3200400" eaLnBrk="1" hangingPunct="1">
                        <a:defRPr b="1">
                          <a:solidFill>
                            <a:schemeClr val="lt1"/>
                          </a:solidFill>
                          <a:latin typeface="Gill Sans MT" panose="020B0502020104020203"/>
                        </a:defRPr>
                      </a:lvl8pPr>
                      <a:lvl9pPr marL="3657600" eaLnBrk="1" hangingPunct="1">
                        <a:defRPr b="1">
                          <a:solidFill>
                            <a:schemeClr val="lt1"/>
                          </a:solidFill>
                          <a:latin typeface="Gill Sans MT" panose="020B0502020104020203"/>
                        </a:defRPr>
                      </a:lvl9pPr>
                    </a:lstStyle>
                    <a:p>
                      <a:pPr marL="0" algn="ctr" rtl="0" eaLnBrk="1" latinLnBrk="0" hangingPunct="1">
                        <a:buNone/>
                      </a:pPr>
                      <a:r>
                        <a:rPr lang="en-US" sz="1400" b="1" kern="1200">
                          <a:solidFill>
                            <a:srgbClr val="FFFFFF"/>
                          </a:solidFill>
                          <a:effectLst/>
                          <a:latin typeface="Calibri"/>
                          <a:cs typeface="Calibri"/>
                        </a:rPr>
                        <a:t>Direct Written Premiums *</a:t>
                      </a:r>
                      <a:endParaRPr lang="en-US">
                        <a:effectLst/>
                        <a:latin typeface="Calibri"/>
                        <a:cs typeface="Calibri"/>
                      </a:endParaRPr>
                    </a:p>
                    <a:p>
                      <a:pPr marL="0" algn="ctr" rtl="0" eaLnBrk="1" latinLnBrk="0" hangingPunct="1">
                        <a:buNone/>
                      </a:pPr>
                      <a:r>
                        <a:rPr lang="en-US" sz="1400" b="1" kern="1200">
                          <a:solidFill>
                            <a:srgbClr val="FFFFFF"/>
                          </a:solidFill>
                          <a:effectLst/>
                          <a:latin typeface="Calibri"/>
                          <a:cs typeface="Calibri"/>
                        </a:rPr>
                        <a:t>(000s)</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solidFill>
                      <a:srgbClr val="0E2841">
                        <a:lumMod val="50000"/>
                        <a:lumOff val="50000"/>
                      </a:srgbClr>
                    </a:solidFill>
                  </a:tcPr>
                </a:tc>
                <a:extLst>
                  <a:ext uri="{0D108BD9-81ED-4DB2-BD59-A6C34878D82A}">
                    <a16:rowId xmlns:a16="http://schemas.microsoft.com/office/drawing/2014/main" val="1571162452"/>
                  </a:ext>
                </a:extLst>
              </a:tr>
              <a:tr h="403356">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lvl="0" algn="ctr">
                        <a:buNone/>
                      </a:pPr>
                      <a:r>
                        <a:rPr lang="en-US" sz="1800" kern="1200">
                          <a:solidFill>
                            <a:srgbClr val="000000"/>
                          </a:solidFill>
                          <a:effectLst/>
                          <a:latin typeface="Calibri"/>
                          <a:cs typeface="Calibri"/>
                        </a:rPr>
                        <a:t>2024</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lvl="0" algn="ctr">
                        <a:buNone/>
                      </a:pPr>
                      <a:r>
                        <a:rPr lang="en-US" sz="1800" kern="1200">
                          <a:solidFill>
                            <a:srgbClr val="000000"/>
                          </a:solidFill>
                          <a:effectLst/>
                          <a:latin typeface="Calibri"/>
                          <a:cs typeface="Calibri"/>
                        </a:rPr>
                        <a:t>$186,914</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14179759"/>
                  </a:ext>
                </a:extLst>
              </a:tr>
              <a:tr h="403357">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2023</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$187,269</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746835045"/>
                  </a:ext>
                </a:extLst>
              </a:tr>
              <a:tr h="403357">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2022</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dirty="0">
                          <a:solidFill>
                            <a:srgbClr val="000000"/>
                          </a:solidFill>
                          <a:effectLst/>
                          <a:latin typeface="Calibri"/>
                          <a:cs typeface="Calibri"/>
                        </a:rPr>
                        <a:t>$182,521</a:t>
                      </a:r>
                      <a:endParaRPr lang="en-US" dirty="0">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18195199"/>
                  </a:ext>
                </a:extLst>
              </a:tr>
              <a:tr h="403357">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2021</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$179,252</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495017660"/>
                  </a:ext>
                </a:extLst>
              </a:tr>
              <a:tr h="403357">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2020</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$196,813</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834522663"/>
                  </a:ext>
                </a:extLst>
              </a:tr>
              <a:tr h="403357">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2019</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$225,954</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547548136"/>
                  </a:ext>
                </a:extLst>
              </a:tr>
              <a:tr h="403357">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2018</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$240,150</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005851856"/>
                  </a:ext>
                </a:extLst>
              </a:tr>
              <a:tr h="403357">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2017</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$251,110</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402188198"/>
                  </a:ext>
                </a:extLst>
              </a:tr>
              <a:tr h="403357">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2016</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algn="ctr" rtl="0" eaLnBrk="1" latinLnBrk="0" hangingPunct="1">
                        <a:buNone/>
                      </a:pPr>
                      <a:r>
                        <a:rPr lang="en-US" sz="1800" kern="1200">
                          <a:solidFill>
                            <a:srgbClr val="000000"/>
                          </a:solidFill>
                          <a:effectLst/>
                          <a:latin typeface="Calibri"/>
                          <a:cs typeface="Calibri"/>
                        </a:rPr>
                        <a:t>$268,052</a:t>
                      </a:r>
                      <a:endParaRPr lang="en-US">
                        <a:effectLst/>
                        <a:latin typeface="Calibri"/>
                        <a:cs typeface="Calibri"/>
                      </a:endParaRP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640126256"/>
                  </a:ext>
                </a:extLst>
              </a:tr>
              <a:tr h="403356">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lvl="0" algn="ctr">
                        <a:buNone/>
                      </a:pPr>
                      <a:r>
                        <a:rPr lang="en-US" sz="1800" kern="1200">
                          <a:solidFill>
                            <a:srgbClr val="000000"/>
                          </a:solidFill>
                          <a:effectLst/>
                          <a:latin typeface="Calibri"/>
                          <a:cs typeface="Calibri"/>
                        </a:rPr>
                        <a:t>2015</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eaLnBrk="1" hangingPunct="1">
                        <a:defRPr>
                          <a:solidFill>
                            <a:schemeClr val="dk1"/>
                          </a:solidFill>
                          <a:latin typeface="Gill Sans MT" panose="020B0502020104020203"/>
                        </a:defRPr>
                      </a:lvl1pPr>
                      <a:lvl2pPr marL="457200" eaLnBrk="1" hangingPunct="1">
                        <a:defRPr>
                          <a:solidFill>
                            <a:schemeClr val="dk1"/>
                          </a:solidFill>
                          <a:latin typeface="Gill Sans MT" panose="020B0502020104020203"/>
                        </a:defRPr>
                      </a:lvl2pPr>
                      <a:lvl3pPr marL="914400" eaLnBrk="1" hangingPunct="1">
                        <a:defRPr>
                          <a:solidFill>
                            <a:schemeClr val="dk1"/>
                          </a:solidFill>
                          <a:latin typeface="Gill Sans MT" panose="020B0502020104020203"/>
                        </a:defRPr>
                      </a:lvl3pPr>
                      <a:lvl4pPr marL="1371600" eaLnBrk="1" hangingPunct="1">
                        <a:defRPr>
                          <a:solidFill>
                            <a:schemeClr val="dk1"/>
                          </a:solidFill>
                          <a:latin typeface="Gill Sans MT" panose="020B0502020104020203"/>
                        </a:defRPr>
                      </a:lvl4pPr>
                      <a:lvl5pPr marL="1828800" eaLnBrk="1" hangingPunct="1">
                        <a:defRPr>
                          <a:solidFill>
                            <a:schemeClr val="dk1"/>
                          </a:solidFill>
                          <a:latin typeface="Gill Sans MT" panose="020B0502020104020203"/>
                        </a:defRPr>
                      </a:lvl5pPr>
                      <a:lvl6pPr marL="2286000" eaLnBrk="1" hangingPunct="1">
                        <a:defRPr>
                          <a:solidFill>
                            <a:schemeClr val="dk1"/>
                          </a:solidFill>
                          <a:latin typeface="Gill Sans MT" panose="020B0502020104020203"/>
                        </a:defRPr>
                      </a:lvl6pPr>
                      <a:lvl7pPr marL="2743200" eaLnBrk="1" hangingPunct="1">
                        <a:defRPr>
                          <a:solidFill>
                            <a:schemeClr val="dk1"/>
                          </a:solidFill>
                          <a:latin typeface="Gill Sans MT" panose="020B0502020104020203"/>
                        </a:defRPr>
                      </a:lvl7pPr>
                      <a:lvl8pPr marL="3200400" eaLnBrk="1" hangingPunct="1">
                        <a:defRPr>
                          <a:solidFill>
                            <a:schemeClr val="dk1"/>
                          </a:solidFill>
                          <a:latin typeface="Gill Sans MT" panose="020B0502020104020203"/>
                        </a:defRPr>
                      </a:lvl8pPr>
                      <a:lvl9pPr marL="3657600" eaLnBrk="1" hangingPunct="1">
                        <a:defRPr>
                          <a:solidFill>
                            <a:schemeClr val="dk1"/>
                          </a:solidFill>
                          <a:latin typeface="Gill Sans MT" panose="020B0502020104020203"/>
                        </a:defRPr>
                      </a:lvl9pPr>
                    </a:lstStyle>
                    <a:p>
                      <a:pPr marL="0" lvl="0" algn="ctr">
                        <a:buNone/>
                      </a:pPr>
                      <a:r>
                        <a:rPr lang="en-US" sz="1800" kern="1200" dirty="0">
                          <a:solidFill>
                            <a:srgbClr val="000000"/>
                          </a:solidFill>
                          <a:effectLst/>
                          <a:latin typeface="Calibri"/>
                          <a:cs typeface="Calibri"/>
                        </a:rPr>
                        <a:t>$281,738</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804098975"/>
                  </a:ext>
                </a:extLst>
              </a:tr>
            </a:tbl>
          </a:graphicData>
        </a:graphic>
      </p:graphicFrame>
      <p:pic>
        <p:nvPicPr>
          <p:cNvPr id="9" name="Picture 8">
            <a:extLst>
              <a:ext uri="{FF2B5EF4-FFF2-40B4-BE49-F238E27FC236}">
                <a16:creationId xmlns:a16="http://schemas.microsoft.com/office/drawing/2014/main" id="{8A4C0FFB-73C8-2068-29DB-883DDCA83539}"/>
              </a:ext>
            </a:extLst>
          </p:cNvPr>
          <p:cNvPicPr>
            <a:picLocks noChangeAspect="1"/>
          </p:cNvPicPr>
          <p:nvPr/>
        </p:nvPicPr>
        <p:blipFill>
          <a:blip r:embed="rId3"/>
          <a:stretch>
            <a:fillRect/>
          </a:stretch>
        </p:blipFill>
        <p:spPr>
          <a:xfrm>
            <a:off x="4314824" y="1630037"/>
            <a:ext cx="7669599" cy="3794434"/>
          </a:xfrm>
          <a:prstGeom prst="rect">
            <a:avLst/>
          </a:prstGeom>
        </p:spPr>
      </p:pic>
    </p:spTree>
    <p:extLst>
      <p:ext uri="{BB962C8B-B14F-4D97-AF65-F5344CB8AC3E}">
        <p14:creationId xmlns:p14="http://schemas.microsoft.com/office/powerpoint/2010/main" val="36834953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6C108-8BBA-94E2-7689-B914831C40A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5E76EE1-221B-38B6-5079-DC617754211B}"/>
              </a:ext>
            </a:extLst>
          </p:cNvPr>
          <p:cNvSpPr>
            <a:spLocks noGrp="1"/>
          </p:cNvSpPr>
          <p:nvPr>
            <p:ph type="ctrTitle"/>
          </p:nvPr>
        </p:nvSpPr>
        <p:spPr/>
        <p:txBody>
          <a:bodyPr/>
          <a:lstStyle/>
          <a:p>
            <a:r>
              <a:rPr lang="en-US" dirty="0"/>
              <a:t>Workers’ Safety and Compensation Administration Account</a:t>
            </a:r>
          </a:p>
        </p:txBody>
      </p:sp>
      <p:sp>
        <p:nvSpPr>
          <p:cNvPr id="4" name="Footer Placeholder 3">
            <a:extLst>
              <a:ext uri="{FF2B5EF4-FFF2-40B4-BE49-F238E27FC236}">
                <a16:creationId xmlns:a16="http://schemas.microsoft.com/office/drawing/2014/main" id="{B325F8E2-329E-908A-1EF6-79A521307E81}"/>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F9D19286-ECB6-C544-9B27-745AAD8811D7}"/>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46</a:t>
            </a:fld>
            <a:endParaRPr lang="en-US" dirty="0"/>
          </a:p>
        </p:txBody>
      </p:sp>
      <p:pic>
        <p:nvPicPr>
          <p:cNvPr id="3" name="Picture 2">
            <a:extLst>
              <a:ext uri="{FF2B5EF4-FFF2-40B4-BE49-F238E27FC236}">
                <a16:creationId xmlns:a16="http://schemas.microsoft.com/office/drawing/2014/main" id="{4F15CF31-52E8-A495-21BE-DB4DD781BC12}"/>
              </a:ext>
            </a:extLst>
          </p:cNvPr>
          <p:cNvPicPr>
            <a:picLocks noChangeAspect="1"/>
          </p:cNvPicPr>
          <p:nvPr/>
        </p:nvPicPr>
        <p:blipFill>
          <a:blip r:embed="rId2"/>
          <a:stretch>
            <a:fillRect/>
          </a:stretch>
        </p:blipFill>
        <p:spPr>
          <a:xfrm>
            <a:off x="10706100" y="6243342"/>
            <a:ext cx="1143000" cy="533400"/>
          </a:xfrm>
          <a:prstGeom prst="rect">
            <a:avLst/>
          </a:prstGeom>
        </p:spPr>
      </p:pic>
      <p:graphicFrame>
        <p:nvGraphicFramePr>
          <p:cNvPr id="6" name="Chart 5">
            <a:extLst>
              <a:ext uri="{FF2B5EF4-FFF2-40B4-BE49-F238E27FC236}">
                <a16:creationId xmlns:a16="http://schemas.microsoft.com/office/drawing/2014/main" id="{4654009F-6DF0-10C4-B2D6-4C17D7148BCF}"/>
              </a:ext>
            </a:extLst>
          </p:cNvPr>
          <p:cNvGraphicFramePr>
            <a:graphicFrameLocks/>
          </p:cNvGraphicFramePr>
          <p:nvPr>
            <p:extLst>
              <p:ext uri="{D42A27DB-BD31-4B8C-83A1-F6EECF244321}">
                <p14:modId xmlns:p14="http://schemas.microsoft.com/office/powerpoint/2010/main" val="4198268924"/>
              </p:ext>
            </p:extLst>
          </p:nvPr>
        </p:nvGraphicFramePr>
        <p:xfrm>
          <a:off x="778933" y="870013"/>
          <a:ext cx="10634134" cy="52154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05674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40951-9008-9E8B-42EE-7EA03E2D2AB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AC37ABF-0A0A-3D32-3E06-BE99254F734A}"/>
              </a:ext>
            </a:extLst>
          </p:cNvPr>
          <p:cNvSpPr>
            <a:spLocks noGrp="1"/>
          </p:cNvSpPr>
          <p:nvPr>
            <p:ph type="ctrTitle"/>
          </p:nvPr>
        </p:nvSpPr>
        <p:spPr/>
        <p:txBody>
          <a:bodyPr/>
          <a:lstStyle/>
          <a:p>
            <a:r>
              <a:rPr lang="en-US" dirty="0"/>
              <a:t>Workers’ Compensation Budget</a:t>
            </a:r>
          </a:p>
        </p:txBody>
      </p:sp>
      <p:sp>
        <p:nvSpPr>
          <p:cNvPr id="4" name="Footer Placeholder 3">
            <a:extLst>
              <a:ext uri="{FF2B5EF4-FFF2-40B4-BE49-F238E27FC236}">
                <a16:creationId xmlns:a16="http://schemas.microsoft.com/office/drawing/2014/main" id="{A0E3228A-9BBC-E2BD-9E0F-1F1481061F4C}"/>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40DBE107-FE06-BB38-F55D-AC9F5327CF56}"/>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47</a:t>
            </a:fld>
            <a:endParaRPr lang="en-US" dirty="0"/>
          </a:p>
        </p:txBody>
      </p:sp>
      <p:pic>
        <p:nvPicPr>
          <p:cNvPr id="3" name="Picture 2">
            <a:extLst>
              <a:ext uri="{FF2B5EF4-FFF2-40B4-BE49-F238E27FC236}">
                <a16:creationId xmlns:a16="http://schemas.microsoft.com/office/drawing/2014/main" id="{A124A04D-F921-CCC4-1EBD-B361B357AE23}"/>
              </a:ext>
            </a:extLst>
          </p:cNvPr>
          <p:cNvPicPr>
            <a:picLocks noChangeAspect="1"/>
          </p:cNvPicPr>
          <p:nvPr/>
        </p:nvPicPr>
        <p:blipFill>
          <a:blip r:embed="rId2"/>
          <a:stretch>
            <a:fillRect/>
          </a:stretch>
        </p:blipFill>
        <p:spPr>
          <a:xfrm>
            <a:off x="10706100" y="6243342"/>
            <a:ext cx="1143000" cy="533400"/>
          </a:xfrm>
          <a:prstGeom prst="rect">
            <a:avLst/>
          </a:prstGeom>
        </p:spPr>
      </p:pic>
      <p:graphicFrame>
        <p:nvGraphicFramePr>
          <p:cNvPr id="2" name="Table 1">
            <a:extLst>
              <a:ext uri="{FF2B5EF4-FFF2-40B4-BE49-F238E27FC236}">
                <a16:creationId xmlns:a16="http://schemas.microsoft.com/office/drawing/2014/main" id="{FC6DBC0D-9C35-623E-0442-32C26C7881DF}"/>
              </a:ext>
            </a:extLst>
          </p:cNvPr>
          <p:cNvGraphicFramePr>
            <a:graphicFrameLocks noGrp="1"/>
          </p:cNvGraphicFramePr>
          <p:nvPr>
            <p:extLst>
              <p:ext uri="{D42A27DB-BD31-4B8C-83A1-F6EECF244321}">
                <p14:modId xmlns:p14="http://schemas.microsoft.com/office/powerpoint/2010/main" val="3576178363"/>
              </p:ext>
            </p:extLst>
          </p:nvPr>
        </p:nvGraphicFramePr>
        <p:xfrm>
          <a:off x="938213" y="833573"/>
          <a:ext cx="10315574" cy="5114928"/>
        </p:xfrm>
        <a:graphic>
          <a:graphicData uri="http://schemas.openxmlformats.org/drawingml/2006/table">
            <a:tbl>
              <a:tblPr/>
              <a:tblGrid>
                <a:gridCol w="2680250">
                  <a:extLst>
                    <a:ext uri="{9D8B030D-6E8A-4147-A177-3AD203B41FA5}">
                      <a16:colId xmlns:a16="http://schemas.microsoft.com/office/drawing/2014/main" val="3049764911"/>
                    </a:ext>
                  </a:extLst>
                </a:gridCol>
                <a:gridCol w="1272554">
                  <a:extLst>
                    <a:ext uri="{9D8B030D-6E8A-4147-A177-3AD203B41FA5}">
                      <a16:colId xmlns:a16="http://schemas.microsoft.com/office/drawing/2014/main" val="3378667606"/>
                    </a:ext>
                  </a:extLst>
                </a:gridCol>
                <a:gridCol w="1272554">
                  <a:extLst>
                    <a:ext uri="{9D8B030D-6E8A-4147-A177-3AD203B41FA5}">
                      <a16:colId xmlns:a16="http://schemas.microsoft.com/office/drawing/2014/main" val="3517260750"/>
                    </a:ext>
                  </a:extLst>
                </a:gridCol>
                <a:gridCol w="1272554">
                  <a:extLst>
                    <a:ext uri="{9D8B030D-6E8A-4147-A177-3AD203B41FA5}">
                      <a16:colId xmlns:a16="http://schemas.microsoft.com/office/drawing/2014/main" val="3604918125"/>
                    </a:ext>
                  </a:extLst>
                </a:gridCol>
                <a:gridCol w="1272554">
                  <a:extLst>
                    <a:ext uri="{9D8B030D-6E8A-4147-A177-3AD203B41FA5}">
                      <a16:colId xmlns:a16="http://schemas.microsoft.com/office/drawing/2014/main" val="3823293117"/>
                    </a:ext>
                  </a:extLst>
                </a:gridCol>
                <a:gridCol w="1272554">
                  <a:extLst>
                    <a:ext uri="{9D8B030D-6E8A-4147-A177-3AD203B41FA5}">
                      <a16:colId xmlns:a16="http://schemas.microsoft.com/office/drawing/2014/main" val="620871007"/>
                    </a:ext>
                  </a:extLst>
                </a:gridCol>
                <a:gridCol w="1272554">
                  <a:extLst>
                    <a:ext uri="{9D8B030D-6E8A-4147-A177-3AD203B41FA5}">
                      <a16:colId xmlns:a16="http://schemas.microsoft.com/office/drawing/2014/main" val="3953603785"/>
                    </a:ext>
                  </a:extLst>
                </a:gridCol>
              </a:tblGrid>
              <a:tr h="288746">
                <a:tc gridSpan="7">
                  <a:txBody>
                    <a:bodyPr/>
                    <a:lstStyle/>
                    <a:p>
                      <a:pPr algn="ctr" fontAlgn="b">
                        <a:buNone/>
                      </a:pPr>
                      <a:r>
                        <a:rPr lang="en-US" sz="1100" b="0" i="0" u="none" strike="noStrike" dirty="0">
                          <a:solidFill>
                            <a:srgbClr val="000000"/>
                          </a:solidFill>
                          <a:effectLst/>
                          <a:latin typeface="Calibri" panose="020F0502020204030204" pitchFamily="34" charset="0"/>
                        </a:rPr>
                        <a:t>Workers Safety and Compensation Administration Account (WSCAA)</a:t>
                      </a:r>
                    </a:p>
                  </a:txBody>
                  <a:tcPr marL="0" marR="0" marT="0" marB="0" anchor="b">
                    <a:lnL>
                      <a:noFill/>
                    </a:lnL>
                    <a:lnR>
                      <a:noFill/>
                    </a:lnR>
                    <a:lnT>
                      <a:noFill/>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87222133"/>
                  </a:ext>
                </a:extLst>
              </a:tr>
              <a:tr h="838738">
                <a:tc>
                  <a:txBody>
                    <a:bodyPr/>
                    <a:lstStyle/>
                    <a:p>
                      <a:pPr algn="l" fontAlgn="ctr">
                        <a:buNone/>
                      </a:pPr>
                      <a:r>
                        <a:rPr lang="en-US" sz="1000" b="1" i="0" u="none" strike="noStrike" dirty="0">
                          <a:solidFill>
                            <a:srgbClr val="000000"/>
                          </a:solidFill>
                          <a:effectLst/>
                          <a:latin typeface="Arial" panose="020B0604020202020204" pitchFamily="34" charset="0"/>
                        </a:rPr>
                        <a:t> </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E7E6E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rial" panose="020B0604020202020204" pitchFamily="34" charset="0"/>
                        </a:rPr>
                        <a:t>FY23</a:t>
                      </a:r>
                    </a:p>
                  </a:txBody>
                  <a:tcPr marL="0" marR="0" marT="0" marB="0" anchor="ctr">
                    <a:lnL w="6350" cap="flat" cmpd="sng" algn="ctr">
                      <a:solidFill>
                        <a:srgbClr val="E7E6E6"/>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rial" panose="020B0604020202020204" pitchFamily="34" charset="0"/>
                        </a:rPr>
                        <a:t>FY24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dirty="0">
                          <a:solidFill>
                            <a:srgbClr val="000000"/>
                          </a:solidFill>
                          <a:effectLst/>
                          <a:latin typeface="Arial" panose="020B0604020202020204" pitchFamily="34" charset="0"/>
                        </a:rPr>
                        <a:t>FY25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rial" panose="020B0604020202020204" pitchFamily="34" charset="0"/>
                        </a:rPr>
                        <a:t>FY26</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rial" panose="020B0604020202020204" pitchFamily="34" charset="0"/>
                        </a:rPr>
                        <a:t>FY27</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rial" panose="020B0604020202020204" pitchFamily="34" charset="0"/>
                        </a:rPr>
                        <a:t>FY28</a:t>
                      </a:r>
                    </a:p>
                  </a:txBody>
                  <a:tcPr marL="0" marR="0" marT="0" marB="0" anchor="ctr">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548404"/>
                  </a:ext>
                </a:extLst>
              </a:tr>
              <a:tr h="288746">
                <a:tc>
                  <a:txBody>
                    <a:bodyPr/>
                    <a:lstStyle/>
                    <a:p>
                      <a:pPr algn="l" fontAlgn="ctr">
                        <a:buNone/>
                      </a:pPr>
                      <a:r>
                        <a:rPr lang="en-US" sz="1000" b="1" i="0" u="none" strike="noStrike">
                          <a:solidFill>
                            <a:srgbClr val="000000"/>
                          </a:solidFill>
                          <a:effectLst/>
                          <a:latin typeface="Arial" panose="020B0604020202020204" pitchFamily="34" charset="0"/>
                        </a:rPr>
                        <a:t>Leg Allocation from WSCAA</a:t>
                      </a:r>
                    </a:p>
                  </a:txBody>
                  <a:tcPr marL="0" marR="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7,266,100.00 </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E7E6E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7,418,900.00 </a:t>
                      </a:r>
                    </a:p>
                  </a:txBody>
                  <a:tcPr marL="0" marR="0" marT="0"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7,907,700.00 </a:t>
                      </a:r>
                    </a:p>
                  </a:txBody>
                  <a:tcPr marL="0" marR="0" marT="0"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8,032,600.00 </a:t>
                      </a:r>
                    </a:p>
                  </a:txBody>
                  <a:tcPr marL="0" marR="0" marT="0"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rial" panose="020B0604020202020204" pitchFamily="34" charset="0"/>
                        </a:rPr>
                        <a:t> </a:t>
                      </a:r>
                    </a:p>
                  </a:txBody>
                  <a:tcPr marL="0" marR="0" marT="0" marB="0" anchor="ctr">
                    <a:lnL w="6350" cap="flat" cmpd="sng" algn="ctr">
                      <a:solidFill>
                        <a:srgbClr val="E7E6E6"/>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1100" b="1" i="0" u="none" strike="noStrike">
                          <a:solidFill>
                            <a:srgbClr val="000000"/>
                          </a:solidFill>
                          <a:effectLst/>
                          <a:latin typeface="Arial" panose="020B0604020202020204" pitchFamily="34" charset="0"/>
                        </a:rPr>
                        <a:t> </a:t>
                      </a:r>
                    </a:p>
                  </a:txBody>
                  <a:tcPr marL="0" marR="0" marT="0" marB="0" anchor="ctr">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4831573"/>
                  </a:ext>
                </a:extLst>
              </a:tr>
              <a:tr h="288746">
                <a:tc>
                  <a:txBody>
                    <a:bodyPr/>
                    <a:lstStyle/>
                    <a:p>
                      <a:pPr algn="l" fontAlgn="ctr">
                        <a:buNone/>
                      </a:pPr>
                      <a:r>
                        <a:rPr lang="en-US" sz="1000" b="1" i="0" u="none" strike="noStrike">
                          <a:solidFill>
                            <a:srgbClr val="000000"/>
                          </a:solidFill>
                          <a:effectLst/>
                          <a:latin typeface="Arial" panose="020B0604020202020204" pitchFamily="34" charset="0"/>
                        </a:rPr>
                        <a:t>WSCAA Revenue</a:t>
                      </a:r>
                    </a:p>
                  </a:txBody>
                  <a:tcPr marL="0" marR="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6,507,298.10 </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E7E6E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6,722,658.41 </a:t>
                      </a:r>
                    </a:p>
                  </a:txBody>
                  <a:tcPr marL="0" marR="0" marT="0"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6,651,844.62 </a:t>
                      </a:r>
                    </a:p>
                  </a:txBody>
                  <a:tcPr marL="0" marR="0" marT="0" marB="0" anchor="ctr">
                    <a:lnL w="6350" cap="flat" cmpd="sng" algn="ctr">
                      <a:solidFill>
                        <a:srgbClr val="E7E6E6"/>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6,632,190.76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6,673,821.65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6,657,542.73 </a:t>
                      </a:r>
                    </a:p>
                  </a:txBody>
                  <a:tcPr marL="0" marR="0" marT="0" marB="0" anchor="ctr">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537685"/>
                  </a:ext>
                </a:extLst>
              </a:tr>
              <a:tr h="288746">
                <a:tc>
                  <a:txBody>
                    <a:bodyPr/>
                    <a:lstStyle/>
                    <a:p>
                      <a:pPr algn="l" fontAlgn="ctr">
                        <a:buNone/>
                      </a:pPr>
                      <a:r>
                        <a:rPr lang="en-US" sz="1000" b="1" i="0" u="none" strike="noStrike">
                          <a:solidFill>
                            <a:srgbClr val="000000"/>
                          </a:solidFill>
                          <a:effectLst/>
                          <a:latin typeface="Arial" panose="020B0604020202020204" pitchFamily="34" charset="0"/>
                        </a:rPr>
                        <a:t> </a:t>
                      </a:r>
                    </a:p>
                  </a:txBody>
                  <a:tcPr marL="0" marR="0" marT="0" marB="0" anchor="ctr">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dirty="0">
                          <a:solidFill>
                            <a:srgbClr val="000000"/>
                          </a:solidFill>
                          <a:effectLst/>
                          <a:latin typeface="Arial" panose="020B060402020202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en-US" sz="1000" b="1" i="0" u="none" strike="noStrike">
                        <a:solidFill>
                          <a:srgbClr val="000000"/>
                        </a:solidFill>
                        <a:effectLst/>
                        <a:latin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en-US" sz="1000" b="1" i="0" u="none" strike="noStrike">
                        <a:solidFill>
                          <a:srgbClr val="000000"/>
                        </a:solidFill>
                        <a:effectLst/>
                        <a:latin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en-US" sz="1000" b="1" i="0" u="none" strike="noStrike">
                        <a:solidFill>
                          <a:srgbClr val="000000"/>
                        </a:solidFill>
                        <a:effectLst/>
                        <a:latin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en-US" sz="1000" b="1" i="0" u="none" strike="noStrike">
                        <a:solidFill>
                          <a:srgbClr val="000000"/>
                        </a:solidFill>
                        <a:effectLst/>
                        <a:latin typeface="Arial" panose="020B060402020202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a:t>
                      </a:r>
                    </a:p>
                  </a:txBody>
                  <a:tcPr marL="0" marR="0" marT="0" marB="0" anchor="ctr">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7600598"/>
                  </a:ext>
                </a:extLst>
              </a:tr>
              <a:tr h="288746">
                <a:tc>
                  <a:txBody>
                    <a:bodyPr/>
                    <a:lstStyle/>
                    <a:p>
                      <a:pPr algn="l" fontAlgn="ctr">
                        <a:buNone/>
                      </a:pPr>
                      <a:r>
                        <a:rPr lang="en-US" sz="1000" b="1" i="0" u="none" strike="noStrike">
                          <a:solidFill>
                            <a:srgbClr val="000000"/>
                          </a:solidFill>
                          <a:effectLst/>
                          <a:latin typeface="Arial" panose="020B0604020202020204" pitchFamily="34" charset="0"/>
                        </a:rPr>
                        <a:t>Empty Authority</a:t>
                      </a:r>
                    </a:p>
                  </a:txBody>
                  <a:tcPr marL="0" marR="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FF0000"/>
                          </a:solidFill>
                          <a:effectLst/>
                          <a:latin typeface="Arial" panose="020B0604020202020204" pitchFamily="34" charset="0"/>
                        </a:rPr>
                        <a:t> $       758,801.90 </a:t>
                      </a:r>
                    </a:p>
                  </a:txBody>
                  <a:tcPr marL="0" marR="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FF0000"/>
                          </a:solidFill>
                          <a:effectLst/>
                          <a:latin typeface="Arial" panose="020B0604020202020204" pitchFamily="34" charset="0"/>
                        </a:rPr>
                        <a:t> $       696,241.59 </a:t>
                      </a:r>
                    </a:p>
                  </a:txBody>
                  <a:tcPr marL="0" marR="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FF0000"/>
                          </a:solidFill>
                          <a:effectLst/>
                          <a:latin typeface="Arial" panose="020B0604020202020204" pitchFamily="34" charset="0"/>
                        </a:rPr>
                        <a:t> $    1,255,855.38 </a:t>
                      </a:r>
                    </a:p>
                  </a:txBody>
                  <a:tcPr marL="0" marR="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FF0000"/>
                          </a:solidFill>
                          <a:effectLst/>
                          <a:latin typeface="Arial" panose="020B0604020202020204" pitchFamily="34" charset="0"/>
                        </a:rPr>
                        <a:t> $    1,400,409.24 </a:t>
                      </a:r>
                    </a:p>
                  </a:txBody>
                  <a:tcPr marL="0" marR="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a:t>
                      </a:r>
                    </a:p>
                  </a:txBody>
                  <a:tcPr marL="0" marR="0" marT="0" marB="0" anchor="ctr">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a:t>
                      </a:r>
                    </a:p>
                  </a:txBody>
                  <a:tcPr marL="0" marR="0" marT="0" marB="0" anchor="ctr">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9987586"/>
                  </a:ext>
                </a:extLst>
              </a:tr>
              <a:tr h="288746">
                <a:tc>
                  <a:txBody>
                    <a:bodyPr/>
                    <a:lstStyle/>
                    <a:p>
                      <a:pPr algn="l" fontAlgn="b">
                        <a:buNone/>
                      </a:pPr>
                      <a:r>
                        <a:rPr lang="en-US" sz="1100" b="0" i="0" u="none" strike="noStrike">
                          <a:solidFill>
                            <a:srgbClr val="000000"/>
                          </a:solidFill>
                          <a:effectLst/>
                          <a:latin typeface="Calibri" panose="020F0502020204030204" pitchFamily="34" charset="0"/>
                        </a:rPr>
                        <a:t> </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a:t>
                      </a:r>
                    </a:p>
                  </a:txBody>
                  <a:tcPr marL="0" marR="0" marT="0" marB="0" anchor="b">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a:t>
                      </a:r>
                    </a:p>
                  </a:txBody>
                  <a:tcPr marL="0" marR="0" marT="0" marB="0" anchor="b">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a:t>
                      </a:r>
                    </a:p>
                  </a:txBody>
                  <a:tcPr marL="0" marR="0" marT="0"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3789365"/>
                  </a:ext>
                </a:extLst>
              </a:tr>
              <a:tr h="274996">
                <a:tc>
                  <a:txBody>
                    <a:bodyPr/>
                    <a:lstStyle/>
                    <a:p>
                      <a:pPr algn="l" fontAlgn="ctr">
                        <a:buNone/>
                      </a:pPr>
                      <a:r>
                        <a:rPr lang="en-US" sz="1000" b="0" i="0" u="none" strike="noStrike">
                          <a:solidFill>
                            <a:srgbClr val="000000"/>
                          </a:solidFill>
                          <a:effectLst/>
                          <a:latin typeface="Arial" panose="020B0604020202020204" pitchFamily="34" charset="0"/>
                        </a:rPr>
                        <a:t>Workers' Comp</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5,647,669.82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5,679,967.68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5,573,382.20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6,560,115.94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6,599,476.64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6,639,073.50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7333778"/>
                  </a:ext>
                </a:extLst>
              </a:tr>
              <a:tr h="274996">
                <a:tc>
                  <a:txBody>
                    <a:bodyPr/>
                    <a:lstStyle/>
                    <a:p>
                      <a:pPr algn="l" fontAlgn="ctr">
                        <a:buNone/>
                      </a:pPr>
                      <a:r>
                        <a:rPr lang="en-US" sz="1000" b="0" i="0" u="none" strike="noStrike">
                          <a:solidFill>
                            <a:srgbClr val="000000"/>
                          </a:solidFill>
                          <a:effectLst/>
                          <a:latin typeface="Arial" panose="020B0604020202020204" pitchFamily="34" charset="0"/>
                        </a:rPr>
                        <a:t>WC Appeals Commission</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391,564.18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373,796.46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371,610.22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383,944.93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386,248.60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388,566.09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694783"/>
                  </a:ext>
                </a:extLst>
              </a:tr>
              <a:tr h="274996">
                <a:tc>
                  <a:txBody>
                    <a:bodyPr/>
                    <a:lstStyle/>
                    <a:p>
                      <a:pPr algn="l" fontAlgn="ctr">
                        <a:buNone/>
                      </a:pPr>
                      <a:r>
                        <a:rPr lang="en-US" sz="1000" b="0" i="0" u="none" strike="noStrike">
                          <a:solidFill>
                            <a:srgbClr val="000000"/>
                          </a:solidFill>
                          <a:effectLst/>
                          <a:latin typeface="Arial" panose="020B0604020202020204" pitchFamily="34" charset="0"/>
                        </a:rPr>
                        <a:t>WC Capital Improvement Project</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154879"/>
                  </a:ext>
                </a:extLst>
              </a:tr>
              <a:tr h="288746">
                <a:tc>
                  <a:txBody>
                    <a:bodyPr/>
                    <a:lstStyle/>
                    <a:p>
                      <a:pPr algn="l" fontAlgn="ctr">
                        <a:buNone/>
                      </a:pPr>
                      <a:r>
                        <a:rPr lang="en-US" sz="1000" b="0" i="0" u="none" strike="noStrike">
                          <a:solidFill>
                            <a:srgbClr val="000000"/>
                          </a:solidFill>
                          <a:effectLst/>
                          <a:latin typeface="Arial" panose="020B0604020202020204" pitchFamily="34" charset="0"/>
                        </a:rPr>
                        <a:t>Occupational Safety and Health</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157,410.18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226,803.12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584,931.14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569,396.00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572,812.38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576,249.25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0533796"/>
                  </a:ext>
                </a:extLst>
              </a:tr>
              <a:tr h="274996">
                <a:tc>
                  <a:txBody>
                    <a:bodyPr/>
                    <a:lstStyle/>
                    <a:p>
                      <a:pPr algn="l" fontAlgn="ctr">
                        <a:buNone/>
                      </a:pPr>
                      <a:r>
                        <a:rPr lang="en-US" sz="1000" b="0" i="0" u="none" strike="noStrike">
                          <a:solidFill>
                            <a:srgbClr val="000000"/>
                          </a:solidFill>
                          <a:effectLst/>
                          <a:latin typeface="Arial" panose="020B0604020202020204" pitchFamily="34" charset="0"/>
                        </a:rPr>
                        <a:t>Labor Market Info</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0CECE"/>
                      </a:solidFill>
                      <a:prstDash val="solid"/>
                      <a:round/>
                      <a:headEnd type="none" w="med" len="med"/>
                      <a:tailEnd type="none" w="med" len="med"/>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 $            83,603.79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69,946.26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75,711.07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67,402.00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67,806.41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            68,213.25 </a:t>
                      </a:r>
                    </a:p>
                  </a:txBody>
                  <a:tcPr marL="0" marR="0" marT="0"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5825403"/>
                  </a:ext>
                </a:extLst>
              </a:tr>
              <a:tr h="288746">
                <a:tc>
                  <a:txBody>
                    <a:bodyPr/>
                    <a:lstStyle/>
                    <a:p>
                      <a:pPr algn="l" fontAlgn="b">
                        <a:buNone/>
                      </a:pPr>
                      <a:r>
                        <a:rPr lang="en-US" sz="1100" b="0" i="0" u="none" strike="noStrike">
                          <a:solidFill>
                            <a:srgbClr val="000000"/>
                          </a:solidFill>
                          <a:effectLst/>
                          <a:latin typeface="Calibri" panose="020F0502020204030204" pitchFamily="34" charset="0"/>
                        </a:rPr>
                        <a:t> </a:t>
                      </a:r>
                    </a:p>
                  </a:txBody>
                  <a:tcPr marL="0" marR="0" marT="0"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Calibri" panose="020F0502020204030204" pitchFamily="34" charset="0"/>
                        </a:rPr>
                        <a:t> </a:t>
                      </a:r>
                    </a:p>
                  </a:txBody>
                  <a:tcPr marL="0" marR="0" marT="0" marB="0" anchor="b">
                    <a:lnL>
                      <a:noFill/>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1378954"/>
                  </a:ext>
                </a:extLst>
              </a:tr>
              <a:tr h="288746">
                <a:tc>
                  <a:txBody>
                    <a:bodyPr/>
                    <a:lstStyle/>
                    <a:p>
                      <a:pPr algn="l" fontAlgn="ctr">
                        <a:buNone/>
                      </a:pPr>
                      <a:r>
                        <a:rPr lang="en-US" sz="1000" b="1" i="0" u="none" strike="noStrike">
                          <a:solidFill>
                            <a:srgbClr val="000000"/>
                          </a:solidFill>
                          <a:effectLst/>
                          <a:latin typeface="Arial" panose="020B0604020202020204" pitchFamily="34" charset="0"/>
                        </a:rPr>
                        <a:t>Expenditure Total</a:t>
                      </a: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6,280,247.97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6,350,513.52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6,605,634.63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7,580,858.87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7,626,344.02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7,672,102.09 </a:t>
                      </a: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2367903"/>
                  </a:ext>
                </a:extLst>
              </a:tr>
              <a:tr h="288746">
                <a:tc>
                  <a:txBody>
                    <a:bodyPr/>
                    <a:lstStyle/>
                    <a:p>
                      <a:pPr algn="l" fontAlgn="b">
                        <a:buNone/>
                      </a:pPr>
                      <a:r>
                        <a:rPr lang="en-US" sz="11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FF0000"/>
                          </a:solidFill>
                          <a:effectLst/>
                          <a:latin typeface="Calibri" panose="020F0502020204030204" pitchFamily="34" charset="0"/>
                        </a:rPr>
                        <a:t> </a:t>
                      </a:r>
                    </a:p>
                  </a:txBody>
                  <a:tcPr marL="0" marR="0" marT="0" marB="0" anchor="b">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algn="ctr" fontAlgn="b">
                        <a:buNone/>
                      </a:pPr>
                      <a:r>
                        <a:rPr lang="en-US" sz="1100" b="0" i="0" u="none" strike="noStrike">
                          <a:solidFill>
                            <a:srgbClr val="FF0000"/>
                          </a:solidFill>
                          <a:effectLst/>
                          <a:latin typeface="Calibri" panose="020F0502020204030204" pitchFamily="34" charset="0"/>
                        </a:rPr>
                        <a:t>Projection</a:t>
                      </a:r>
                    </a:p>
                  </a:txBody>
                  <a:tcPr marL="0" marR="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94168372"/>
                  </a:ext>
                </a:extLst>
              </a:tr>
              <a:tr h="288746">
                <a:tc>
                  <a:txBody>
                    <a:bodyPr/>
                    <a:lstStyle/>
                    <a:p>
                      <a:pPr algn="l" fontAlgn="ctr">
                        <a:buNone/>
                      </a:pPr>
                      <a:r>
                        <a:rPr lang="en-US" sz="1000" b="1" i="0" u="none" strike="noStrike">
                          <a:solidFill>
                            <a:srgbClr val="000000"/>
                          </a:solidFill>
                          <a:effectLst/>
                          <a:latin typeface="Arial" panose="020B0604020202020204" pitchFamily="34" charset="0"/>
                        </a:rPr>
                        <a:t>Revenue Shortfall</a:t>
                      </a:r>
                    </a:p>
                  </a:txBody>
                  <a:tcPr marL="0" marR="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227,050.13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372,144.89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000000"/>
                          </a:solidFill>
                          <a:effectLst/>
                          <a:latin typeface="Arial" panose="020B0604020202020204" pitchFamily="34" charset="0"/>
                        </a:rPr>
                        <a:t> $         46,209.99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FF0000"/>
                          </a:solidFill>
                          <a:effectLst/>
                          <a:latin typeface="Arial" panose="020B0604020202020204" pitchFamily="34" charset="0"/>
                        </a:rPr>
                        <a:t> $      (948,668.11)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a:solidFill>
                            <a:srgbClr val="FF0000"/>
                          </a:solidFill>
                          <a:effectLst/>
                          <a:latin typeface="Arial" panose="020B0604020202020204" pitchFamily="34" charset="0"/>
                        </a:rPr>
                        <a:t> $      (952,522.38)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000" b="1" i="0" u="none" strike="noStrike" dirty="0">
                          <a:solidFill>
                            <a:srgbClr val="FF0000"/>
                          </a:solidFill>
                          <a:effectLst/>
                          <a:latin typeface="Arial" panose="020B0604020202020204" pitchFamily="34" charset="0"/>
                        </a:rPr>
                        <a:t> $   (1,014,559.36)</a:t>
                      </a:r>
                    </a:p>
                  </a:txBody>
                  <a:tcPr marL="0" marR="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1607256"/>
                  </a:ext>
                </a:extLst>
              </a:tr>
            </a:tbl>
          </a:graphicData>
        </a:graphic>
      </p:graphicFrame>
    </p:spTree>
    <p:extLst>
      <p:ext uri="{BB962C8B-B14F-4D97-AF65-F5344CB8AC3E}">
        <p14:creationId xmlns:p14="http://schemas.microsoft.com/office/powerpoint/2010/main" val="36069277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9422F-371C-CA94-89E7-76D235AA3E6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FD38890-13D2-F486-DE6B-64FDBB656405}"/>
              </a:ext>
            </a:extLst>
          </p:cNvPr>
          <p:cNvSpPr>
            <a:spLocks noGrp="1"/>
          </p:cNvSpPr>
          <p:nvPr>
            <p:ph type="ctrTitle"/>
          </p:nvPr>
        </p:nvSpPr>
        <p:spPr/>
        <p:txBody>
          <a:bodyPr/>
          <a:lstStyle/>
          <a:p>
            <a:r>
              <a:rPr lang="en-US" dirty="0"/>
              <a:t>Alaska Workers’ Compensation</a:t>
            </a:r>
          </a:p>
        </p:txBody>
      </p:sp>
      <p:sp>
        <p:nvSpPr>
          <p:cNvPr id="4" name="Footer Placeholder 3">
            <a:extLst>
              <a:ext uri="{FF2B5EF4-FFF2-40B4-BE49-F238E27FC236}">
                <a16:creationId xmlns:a16="http://schemas.microsoft.com/office/drawing/2014/main" id="{5A526F47-4182-A482-814A-76470E15818B}"/>
              </a:ext>
            </a:extLst>
          </p:cNvPr>
          <p:cNvSpPr>
            <a:spLocks noGrp="1"/>
          </p:cNvSpPr>
          <p:nvPr>
            <p:ph type="ftr" sz="quarter" idx="5"/>
          </p:nvPr>
        </p:nvSpPr>
        <p:spPr>
          <a:xfrm>
            <a:off x="1355183" y="6284339"/>
            <a:ext cx="6973145" cy="413190"/>
          </a:xfrm>
        </p:spPr>
        <p:txBody>
          <a:bodyPr/>
          <a:lstStyle/>
          <a:p>
            <a:pPr marL="12700">
              <a:lnSpc>
                <a:spcPts val="1585"/>
              </a:lnSpc>
            </a:pPr>
            <a:r>
              <a:rPr lang="en-US" dirty="0"/>
              <a:t>ALASKA DEPARTMENT OF LABOR &amp; WORKFORCE DEVELOPMENT   </a:t>
            </a:r>
          </a:p>
          <a:p>
            <a:pPr marL="12700">
              <a:lnSpc>
                <a:spcPts val="1585"/>
              </a:lnSpc>
            </a:pPr>
            <a:r>
              <a:rPr lang="en-US" dirty="0"/>
              <a:t>Cathy Muñoz, Commissioner</a:t>
            </a:r>
          </a:p>
        </p:txBody>
      </p:sp>
      <p:sp>
        <p:nvSpPr>
          <p:cNvPr id="5" name="Slide Number Placeholder 4">
            <a:extLst>
              <a:ext uri="{FF2B5EF4-FFF2-40B4-BE49-F238E27FC236}">
                <a16:creationId xmlns:a16="http://schemas.microsoft.com/office/drawing/2014/main" id="{96229504-6BB5-80DB-1D8C-5173F6B7EDFB}"/>
              </a:ext>
            </a:extLst>
          </p:cNvPr>
          <p:cNvSpPr>
            <a:spLocks noGrp="1"/>
          </p:cNvSpPr>
          <p:nvPr>
            <p:ph type="sldNum" sz="quarter" idx="7"/>
          </p:nvPr>
        </p:nvSpPr>
        <p:spPr/>
        <p:txBody>
          <a:bodyPr/>
          <a:lstStyle/>
          <a:p>
            <a:pPr marL="25400">
              <a:lnSpc>
                <a:spcPts val="1240"/>
              </a:lnSpc>
            </a:pPr>
            <a:fld id="{81D60167-4931-47E6-BA6A-407CBD079E47}" type="slidenum">
              <a:rPr lang="en-US" smtClean="0"/>
              <a:pPr marL="25400">
                <a:lnSpc>
                  <a:spcPts val="1240"/>
                </a:lnSpc>
              </a:pPr>
              <a:t>48</a:t>
            </a:fld>
            <a:endParaRPr lang="en-US" dirty="0"/>
          </a:p>
        </p:txBody>
      </p:sp>
      <p:pic>
        <p:nvPicPr>
          <p:cNvPr id="3" name="Picture 2">
            <a:extLst>
              <a:ext uri="{FF2B5EF4-FFF2-40B4-BE49-F238E27FC236}">
                <a16:creationId xmlns:a16="http://schemas.microsoft.com/office/drawing/2014/main" id="{3A8FB1BB-489E-2337-054A-8AD81B8D1BCA}"/>
              </a:ext>
            </a:extLst>
          </p:cNvPr>
          <p:cNvPicPr>
            <a:picLocks noChangeAspect="1"/>
          </p:cNvPicPr>
          <p:nvPr/>
        </p:nvPicPr>
        <p:blipFill>
          <a:blip r:embed="rId2"/>
          <a:stretch>
            <a:fillRect/>
          </a:stretch>
        </p:blipFill>
        <p:spPr>
          <a:xfrm>
            <a:off x="10706100" y="6243342"/>
            <a:ext cx="1143000" cy="533400"/>
          </a:xfrm>
          <a:prstGeom prst="rect">
            <a:avLst/>
          </a:prstGeom>
        </p:spPr>
      </p:pic>
      <p:pic>
        <p:nvPicPr>
          <p:cNvPr id="6" name="Picture 5">
            <a:extLst>
              <a:ext uri="{FF2B5EF4-FFF2-40B4-BE49-F238E27FC236}">
                <a16:creationId xmlns:a16="http://schemas.microsoft.com/office/drawing/2014/main" id="{6E0F24C8-8BA5-BFF2-608F-A513D4B48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8151" y="895350"/>
            <a:ext cx="8695698" cy="4902200"/>
          </a:xfrm>
          <a:prstGeom prst="rect">
            <a:avLst/>
          </a:prstGeom>
        </p:spPr>
      </p:pic>
      <p:sp>
        <p:nvSpPr>
          <p:cNvPr id="8" name="TextBox 7">
            <a:extLst>
              <a:ext uri="{FF2B5EF4-FFF2-40B4-BE49-F238E27FC236}">
                <a16:creationId xmlns:a16="http://schemas.microsoft.com/office/drawing/2014/main" id="{9C12C8BD-9C08-1953-ADFF-6ED32DA584B2}"/>
              </a:ext>
            </a:extLst>
          </p:cNvPr>
          <p:cNvSpPr txBox="1"/>
          <p:nvPr/>
        </p:nvSpPr>
        <p:spPr>
          <a:xfrm>
            <a:off x="3228975" y="5412345"/>
            <a:ext cx="5734050" cy="830997"/>
          </a:xfrm>
          <a:prstGeom prst="rect">
            <a:avLst/>
          </a:prstGeom>
          <a:noFill/>
          <a:ln w="19050">
            <a:noFill/>
          </a:ln>
        </p:spPr>
        <p:txBody>
          <a:bodyPr wrap="square" rtlCol="0">
            <a:spAutoFit/>
          </a:bodyPr>
          <a:lstStyle/>
          <a:p>
            <a:pPr algn="ctr"/>
            <a:r>
              <a:rPr lang="en-US" sz="4800" dirty="0">
                <a:ln>
                  <a:solidFill>
                    <a:schemeClr val="tx1"/>
                  </a:solidFill>
                </a:ln>
                <a:solidFill>
                  <a:srgbClr val="FF0000"/>
                </a:solidFill>
              </a:rPr>
              <a:t>Questions?</a:t>
            </a:r>
          </a:p>
        </p:txBody>
      </p:sp>
    </p:spTree>
    <p:extLst>
      <p:ext uri="{BB962C8B-B14F-4D97-AF65-F5344CB8AC3E}">
        <p14:creationId xmlns:p14="http://schemas.microsoft.com/office/powerpoint/2010/main" val="23383494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07956-F7DB-06F7-EAE1-F7B2BA195DAC}"/>
              </a:ext>
            </a:extLst>
          </p:cNvPr>
          <p:cNvSpPr>
            <a:spLocks noGrp="1"/>
          </p:cNvSpPr>
          <p:nvPr>
            <p:ph type="title"/>
          </p:nvPr>
        </p:nvSpPr>
        <p:spPr/>
        <p:txBody>
          <a:bodyPr/>
          <a:lstStyle/>
          <a:p>
            <a:r>
              <a:rPr lang="en-US" dirty="0"/>
              <a:t>Contacts</a:t>
            </a:r>
          </a:p>
        </p:txBody>
      </p:sp>
      <p:sp>
        <p:nvSpPr>
          <p:cNvPr id="3" name="Slide Number Placeholder 2">
            <a:extLst>
              <a:ext uri="{FF2B5EF4-FFF2-40B4-BE49-F238E27FC236}">
                <a16:creationId xmlns:a16="http://schemas.microsoft.com/office/drawing/2014/main" id="{433D6853-E7C3-030B-91D1-CD5CF38321ED}"/>
              </a:ext>
            </a:extLst>
          </p:cNvPr>
          <p:cNvSpPr>
            <a:spLocks noGrp="1"/>
          </p:cNvSpPr>
          <p:nvPr>
            <p:ph type="sldNum" sz="quarter" idx="7"/>
          </p:nvPr>
        </p:nvSpPr>
        <p:spPr bwMode="ltGray">
          <a:prstGeom prst="rect">
            <a:avLst/>
          </a:prstGeom>
        </p:spPr>
        <p:txBody>
          <a:bodyPr wrap="square" lIns="0" tIns="0" rIns="0" bIns="0">
            <a:spAutoFit/>
          </a:bodyPr>
          <a:lstStyle>
            <a:defPPr>
              <a:defRPr lang="en-US"/>
            </a:defPPr>
            <a:lvl1pPr marL="0" algn="r" defTabSz="914400" rtl="0" eaLnBrk="1" latinLnBrk="0" hangingPunct="1">
              <a:defRPr sz="1200" b="0" i="0" kern="1200">
                <a:solidFill>
                  <a:schemeClr val="bg1"/>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lnSpc>
                <a:spcPts val="1240"/>
              </a:lnSpc>
            </a:pPr>
            <a:fld id="{81D60167-4931-47E6-BA6A-407CBD079E47}" type="slidenum">
              <a:rPr lang="en-US" smtClean="0"/>
              <a:pPr marL="25400">
                <a:lnSpc>
                  <a:spcPts val="1240"/>
                </a:lnSpc>
              </a:pPr>
              <a:t>49</a:t>
            </a:fld>
            <a:endParaRPr lang="en-US" dirty="0"/>
          </a:p>
        </p:txBody>
      </p:sp>
      <p:sp>
        <p:nvSpPr>
          <p:cNvPr id="4" name="Footer Placeholder 3">
            <a:extLst>
              <a:ext uri="{FF2B5EF4-FFF2-40B4-BE49-F238E27FC236}">
                <a16:creationId xmlns:a16="http://schemas.microsoft.com/office/drawing/2014/main" id="{49FE8640-2979-7EBF-60A9-43AB6C032E53}"/>
              </a:ext>
            </a:extLst>
          </p:cNvPr>
          <p:cNvSpPr>
            <a:spLocks noGrp="1"/>
          </p:cNvSpPr>
          <p:nvPr>
            <p:ph type="ftr" sz="quarter" idx="5"/>
          </p:nvPr>
        </p:nvSpPr>
        <p:spPr bwMode="ltGray">
          <a:xfrm>
            <a:off x="1355183" y="6284339"/>
            <a:ext cx="6973145" cy="413190"/>
          </a:xfrm>
          <a:prstGeom prst="rect">
            <a:avLst/>
          </a:prstGeom>
        </p:spPr>
        <p:txBody>
          <a:bodyPr wrap="square" lIns="0" tIns="0" rIns="0" bIns="0">
            <a:spAutoFit/>
          </a:bodyPr>
          <a:lstStyle>
            <a:defPPr>
              <a:defRPr lang="en-US"/>
            </a:defPPr>
            <a:lvl1pPr marL="0" algn="l" defTabSz="914400" rtl="0" eaLnBrk="1" latinLnBrk="0" hangingPunct="1">
              <a:defRPr lang="en-US" sz="1600" kern="1200" dirty="0" smtClean="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ts val="1585"/>
              </a:lnSpc>
            </a:pPr>
            <a:r>
              <a:rPr lang="en-US" dirty="0"/>
              <a:t>ALASKA DEPARTMENT OF LABOR &amp; WORKFORCE DEVELOPMENT   </a:t>
            </a:r>
          </a:p>
          <a:p>
            <a:pPr marL="12700">
              <a:lnSpc>
                <a:spcPts val="1585"/>
              </a:lnSpc>
            </a:pPr>
            <a:r>
              <a:rPr lang="en-US" dirty="0"/>
              <a:t>Cathy Muñoz, Commissioner</a:t>
            </a:r>
            <a:endParaRPr lang="en-US" sz="1800" dirty="0">
              <a:latin typeface="+mn-lt"/>
            </a:endParaRPr>
          </a:p>
        </p:txBody>
      </p:sp>
      <p:sp>
        <p:nvSpPr>
          <p:cNvPr id="6" name="Text Placeholder 2">
            <a:extLst>
              <a:ext uri="{FF2B5EF4-FFF2-40B4-BE49-F238E27FC236}">
                <a16:creationId xmlns:a16="http://schemas.microsoft.com/office/drawing/2014/main" id="{8F5ABCA6-E6F2-477C-997D-AC3B9F8F6850}"/>
              </a:ext>
            </a:extLst>
          </p:cNvPr>
          <p:cNvSpPr txBox="1">
            <a:spLocks/>
          </p:cNvSpPr>
          <p:nvPr/>
        </p:nvSpPr>
        <p:spPr>
          <a:xfrm>
            <a:off x="1355183" y="1432533"/>
            <a:ext cx="4114800" cy="949325"/>
          </a:xfrm>
          <a:prstGeom prst="rect">
            <a:avLst/>
          </a:prstGeom>
        </p:spPr>
        <p:txBody>
          <a:bodyPr wrap="square" lIns="0" tIns="0" rIns="0" bIns="0">
            <a:spAutoFit/>
          </a:bodyPr>
          <a:lstStyle>
            <a:lvl1pPr marL="0">
              <a:defRPr b="0" i="0">
                <a:solidFill>
                  <a:schemeClr val="tx1"/>
                </a:solidFill>
                <a:latin typeface="Calibri Light" panose="020F0302020204030204" pitchFamily="34" charset="0"/>
                <a:ea typeface="+mn-ea"/>
                <a:cs typeface="Calibri Light" panose="020F030202020403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95"/>
              </a:spcBef>
            </a:pPr>
            <a:r>
              <a:rPr lang="en-US" sz="2000" b="1" kern="0" spc="-25" dirty="0">
                <a:solidFill>
                  <a:schemeClr val="tx2">
                    <a:lumMod val="75000"/>
                  </a:schemeClr>
                </a:solidFill>
                <a:latin typeface="+mn-lt"/>
              </a:rPr>
              <a:t>Cathy Muñoz, Commissioner</a:t>
            </a:r>
          </a:p>
          <a:p>
            <a:pPr marL="12700">
              <a:spcBef>
                <a:spcPts val="95"/>
              </a:spcBef>
            </a:pPr>
            <a:r>
              <a:rPr lang="en-US" sz="2000" kern="0" spc="-25" dirty="0">
                <a:latin typeface="+mn-lt"/>
              </a:rPr>
              <a:t>Email: </a:t>
            </a:r>
            <a:r>
              <a:rPr lang="en-US" sz="2000" kern="0" spc="-25" dirty="0">
                <a:latin typeface="+mn-lt"/>
                <a:hlinkClick r:id="rId3"/>
              </a:rPr>
              <a:t>Commissioner.Labor@alaska.gov</a:t>
            </a:r>
            <a:r>
              <a:rPr lang="en-US" sz="2000" kern="0" spc="-25" dirty="0">
                <a:latin typeface="+mn-lt"/>
              </a:rPr>
              <a:t> </a:t>
            </a:r>
          </a:p>
          <a:p>
            <a:pPr marL="12700">
              <a:spcBef>
                <a:spcPts val="95"/>
              </a:spcBef>
            </a:pPr>
            <a:r>
              <a:rPr lang="en-US" sz="2000" kern="0" spc="-25" dirty="0">
                <a:latin typeface="+mn-lt"/>
              </a:rPr>
              <a:t>Phone: (907) 465-2702</a:t>
            </a:r>
            <a:endParaRPr lang="en-US" sz="2400" kern="0" dirty="0">
              <a:latin typeface="+mn-lt"/>
            </a:endParaRPr>
          </a:p>
        </p:txBody>
      </p:sp>
      <p:pic>
        <p:nvPicPr>
          <p:cNvPr id="10" name="Picture 9">
            <a:extLst>
              <a:ext uri="{FF2B5EF4-FFF2-40B4-BE49-F238E27FC236}">
                <a16:creationId xmlns:a16="http://schemas.microsoft.com/office/drawing/2014/main" id="{886129C0-96F9-94C0-9D7A-6A72A69974DE}"/>
              </a:ext>
            </a:extLst>
          </p:cNvPr>
          <p:cNvPicPr>
            <a:picLocks noChangeAspect="1"/>
          </p:cNvPicPr>
          <p:nvPr/>
        </p:nvPicPr>
        <p:blipFill>
          <a:blip r:embed="rId4"/>
          <a:stretch>
            <a:fillRect/>
          </a:stretch>
        </p:blipFill>
        <p:spPr>
          <a:xfrm>
            <a:off x="6477000" y="1659168"/>
            <a:ext cx="4982295" cy="3312696"/>
          </a:xfrm>
          <a:prstGeom prst="rect">
            <a:avLst/>
          </a:prstGeom>
        </p:spPr>
      </p:pic>
      <p:pic>
        <p:nvPicPr>
          <p:cNvPr id="12" name="Picture 11">
            <a:extLst>
              <a:ext uri="{FF2B5EF4-FFF2-40B4-BE49-F238E27FC236}">
                <a16:creationId xmlns:a16="http://schemas.microsoft.com/office/drawing/2014/main" id="{7C125E6A-D20A-9765-F007-13DC2DAF761B}"/>
              </a:ext>
            </a:extLst>
          </p:cNvPr>
          <p:cNvPicPr>
            <a:picLocks noChangeAspect="1"/>
          </p:cNvPicPr>
          <p:nvPr/>
        </p:nvPicPr>
        <p:blipFill>
          <a:blip r:embed="rId5"/>
          <a:stretch>
            <a:fillRect/>
          </a:stretch>
        </p:blipFill>
        <p:spPr>
          <a:xfrm>
            <a:off x="10668000" y="6255446"/>
            <a:ext cx="1143000" cy="533400"/>
          </a:xfrm>
          <a:prstGeom prst="rect">
            <a:avLst/>
          </a:prstGeom>
        </p:spPr>
      </p:pic>
      <p:sp>
        <p:nvSpPr>
          <p:cNvPr id="5" name="Text Placeholder 2">
            <a:extLst>
              <a:ext uri="{FF2B5EF4-FFF2-40B4-BE49-F238E27FC236}">
                <a16:creationId xmlns:a16="http://schemas.microsoft.com/office/drawing/2014/main" id="{524CA9B5-FD2B-D719-ED34-3656BA91C125}"/>
              </a:ext>
            </a:extLst>
          </p:cNvPr>
          <p:cNvSpPr txBox="1">
            <a:spLocks/>
          </p:cNvSpPr>
          <p:nvPr/>
        </p:nvSpPr>
        <p:spPr>
          <a:xfrm>
            <a:off x="1355183" y="2745008"/>
            <a:ext cx="4114800" cy="949325"/>
          </a:xfrm>
          <a:prstGeom prst="rect">
            <a:avLst/>
          </a:prstGeom>
        </p:spPr>
        <p:txBody>
          <a:bodyPr wrap="square" lIns="0" tIns="0" rIns="0" bIns="0">
            <a:spAutoFit/>
          </a:bodyPr>
          <a:lstStyle>
            <a:lvl1pPr marL="0">
              <a:defRPr b="0" i="0">
                <a:solidFill>
                  <a:schemeClr val="tx1"/>
                </a:solidFill>
                <a:latin typeface="Calibri Light" panose="020F0302020204030204" pitchFamily="34" charset="0"/>
                <a:ea typeface="+mn-ea"/>
                <a:cs typeface="Calibri Light" panose="020F030202020403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95"/>
              </a:spcBef>
            </a:pPr>
            <a:r>
              <a:rPr lang="en-US" sz="2000" b="1" kern="0" spc="-25" dirty="0">
                <a:solidFill>
                  <a:schemeClr val="tx2">
                    <a:lumMod val="75000"/>
                  </a:schemeClr>
                </a:solidFill>
                <a:latin typeface="+mn-lt"/>
              </a:rPr>
              <a:t>Charles Collins, Director</a:t>
            </a:r>
          </a:p>
          <a:p>
            <a:pPr marL="12700">
              <a:spcBef>
                <a:spcPts val="95"/>
              </a:spcBef>
            </a:pPr>
            <a:r>
              <a:rPr lang="en-US" sz="2000" kern="0" spc="-25" dirty="0">
                <a:latin typeface="+mn-lt"/>
              </a:rPr>
              <a:t>Email: </a:t>
            </a:r>
            <a:r>
              <a:rPr lang="en-US" sz="2000" kern="0" spc="-25" dirty="0">
                <a:latin typeface="+mn-lt"/>
                <a:hlinkClick r:id="rId6"/>
              </a:rPr>
              <a:t>Charles.Collins@alaska.gov</a:t>
            </a:r>
            <a:r>
              <a:rPr lang="en-US" sz="2000" kern="0" spc="-25" dirty="0">
                <a:latin typeface="+mn-lt"/>
              </a:rPr>
              <a:t> </a:t>
            </a:r>
          </a:p>
          <a:p>
            <a:pPr marL="12700">
              <a:spcBef>
                <a:spcPts val="95"/>
              </a:spcBef>
            </a:pPr>
            <a:r>
              <a:rPr lang="en-US" sz="2000" kern="0" spc="-25" dirty="0">
                <a:latin typeface="+mn-lt"/>
              </a:rPr>
              <a:t>Phone: (907) 465-6060</a:t>
            </a:r>
            <a:endParaRPr lang="en-US" sz="2400" kern="0" dirty="0">
              <a:latin typeface="+mn-lt"/>
            </a:endParaRPr>
          </a:p>
        </p:txBody>
      </p:sp>
      <p:sp>
        <p:nvSpPr>
          <p:cNvPr id="7" name="Text Placeholder 2">
            <a:extLst>
              <a:ext uri="{FF2B5EF4-FFF2-40B4-BE49-F238E27FC236}">
                <a16:creationId xmlns:a16="http://schemas.microsoft.com/office/drawing/2014/main" id="{4595AF5B-2129-2922-6B42-ADE1E09D01B5}"/>
              </a:ext>
            </a:extLst>
          </p:cNvPr>
          <p:cNvSpPr txBox="1">
            <a:spLocks/>
          </p:cNvSpPr>
          <p:nvPr/>
        </p:nvSpPr>
        <p:spPr>
          <a:xfrm>
            <a:off x="1355183" y="3858436"/>
            <a:ext cx="4114800" cy="949325"/>
          </a:xfrm>
          <a:prstGeom prst="rect">
            <a:avLst/>
          </a:prstGeom>
        </p:spPr>
        <p:txBody>
          <a:bodyPr wrap="square" lIns="0" tIns="0" rIns="0" bIns="0">
            <a:spAutoFit/>
          </a:bodyPr>
          <a:lstStyle>
            <a:lvl1pPr marL="0">
              <a:defRPr b="0" i="0">
                <a:solidFill>
                  <a:schemeClr val="tx1"/>
                </a:solidFill>
                <a:latin typeface="Calibri Light" panose="020F0302020204030204" pitchFamily="34" charset="0"/>
                <a:ea typeface="+mn-ea"/>
                <a:cs typeface="Calibri Light" panose="020F030202020403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95"/>
              </a:spcBef>
            </a:pPr>
            <a:r>
              <a:rPr lang="en-US" sz="2000" b="1" kern="0" spc="-25" dirty="0">
                <a:solidFill>
                  <a:schemeClr val="tx2">
                    <a:lumMod val="75000"/>
                  </a:schemeClr>
                </a:solidFill>
                <a:latin typeface="+mn-lt"/>
              </a:rPr>
              <a:t>Janel Wright, Chief of Adjudications</a:t>
            </a:r>
          </a:p>
          <a:p>
            <a:pPr marL="12700">
              <a:spcBef>
                <a:spcPts val="95"/>
              </a:spcBef>
            </a:pPr>
            <a:r>
              <a:rPr lang="en-US" sz="2000" kern="0" spc="-25" dirty="0">
                <a:latin typeface="+mn-lt"/>
              </a:rPr>
              <a:t>Email: </a:t>
            </a:r>
            <a:r>
              <a:rPr lang="en-US" sz="2000" kern="0" spc="-25" dirty="0">
                <a:latin typeface="+mn-lt"/>
                <a:hlinkClick r:id="rId7"/>
              </a:rPr>
              <a:t>Janel.Wright@alaska.gov</a:t>
            </a:r>
            <a:r>
              <a:rPr lang="en-US" sz="2000" kern="0" spc="-25" dirty="0">
                <a:latin typeface="+mn-lt"/>
              </a:rPr>
              <a:t> </a:t>
            </a:r>
          </a:p>
          <a:p>
            <a:pPr marL="12700">
              <a:spcBef>
                <a:spcPts val="95"/>
              </a:spcBef>
            </a:pPr>
            <a:r>
              <a:rPr lang="en-US" sz="2000" kern="0" spc="-25" dirty="0">
                <a:latin typeface="+mn-lt"/>
              </a:rPr>
              <a:t>Phone: (907) 269-4980</a:t>
            </a:r>
            <a:endParaRPr lang="en-US" sz="2400" kern="0" dirty="0">
              <a:latin typeface="+mn-lt"/>
            </a:endParaRPr>
          </a:p>
        </p:txBody>
      </p:sp>
    </p:spTree>
    <p:extLst>
      <p:ext uri="{BB962C8B-B14F-4D97-AF65-F5344CB8AC3E}">
        <p14:creationId xmlns:p14="http://schemas.microsoft.com/office/powerpoint/2010/main" val="2983458869"/>
      </p:ext>
    </p:extLst>
  </p:cSld>
  <p:clrMapOvr>
    <a:masterClrMapping/>
  </p:clrMapOvr>
</p:sld>
</file>

<file path=ppt/theme/theme1.xml><?xml version="1.0" encoding="utf-8"?>
<a:theme xmlns:a="http://schemas.openxmlformats.org/drawingml/2006/main" name="Annual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8A1"/>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nnual 1" id="{77B4CAF9-C31F-443A-9787-5245DA0920C8}" vid="{A5C437FA-9FB3-4896-BE00-B7DC3262B524}"/>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8A1"/>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TS_DOLWD 2020 Presentation - Budget v1.3" id="{59137825-7FE8-4F73-B27A-24AA5A942C60}" vid="{195B468E-1826-43B0-BB4C-B6A7322E123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Annual 1</Template>
  <TotalTime>7730</TotalTime>
  <Words>4562</Words>
  <Application>Microsoft Office PowerPoint</Application>
  <PresentationFormat>Widescreen</PresentationFormat>
  <Paragraphs>757</Paragraphs>
  <Slides>49</Slides>
  <Notes>16</Notes>
  <HiddenSlides>0</HiddenSlides>
  <MMClips>0</MMClips>
  <ScaleCrop>false</ScaleCrop>
  <HeadingPairs>
    <vt:vector size="8" baseType="variant">
      <vt:variant>
        <vt:lpstr>Fonts Used</vt:lpstr>
      </vt:variant>
      <vt:variant>
        <vt:i4>15</vt:i4>
      </vt:variant>
      <vt:variant>
        <vt:lpstr>Theme</vt:lpstr>
      </vt:variant>
      <vt:variant>
        <vt:i4>2</vt:i4>
      </vt:variant>
      <vt:variant>
        <vt:lpstr>Embedded OLE Servers</vt:lpstr>
      </vt:variant>
      <vt:variant>
        <vt:i4>1</vt:i4>
      </vt:variant>
      <vt:variant>
        <vt:lpstr>Slide Titles</vt:lpstr>
      </vt:variant>
      <vt:variant>
        <vt:i4>49</vt:i4>
      </vt:variant>
    </vt:vector>
  </HeadingPairs>
  <TitlesOfParts>
    <vt:vector size="67" baseType="lpstr">
      <vt:lpstr>Aptos</vt:lpstr>
      <vt:lpstr>Aptos Display</vt:lpstr>
      <vt:lpstr>Arial</vt:lpstr>
      <vt:lpstr>Calibri</vt:lpstr>
      <vt:lpstr>Calibri Light</vt:lpstr>
      <vt:lpstr>Gill Sans MT</vt:lpstr>
      <vt:lpstr>Lato</vt:lpstr>
      <vt:lpstr>Lucida Sans</vt:lpstr>
      <vt:lpstr>Open Sans</vt:lpstr>
      <vt:lpstr>Roboto</vt:lpstr>
      <vt:lpstr>Symbol</vt:lpstr>
      <vt:lpstr>Times New Roman</vt:lpstr>
      <vt:lpstr>trust sans</vt:lpstr>
      <vt:lpstr>Verdana</vt:lpstr>
      <vt:lpstr>Verdana</vt:lpstr>
      <vt:lpstr>Annual 1</vt:lpstr>
      <vt:lpstr>2_Office Theme</vt:lpstr>
      <vt:lpstr>Document</vt:lpstr>
      <vt:lpstr>PowerPoint Presentation</vt:lpstr>
      <vt:lpstr>Kids Chance of Alaska</vt:lpstr>
      <vt:lpstr>What is Workers’ Compensation</vt:lpstr>
      <vt:lpstr>PowerPoint Presentation</vt:lpstr>
      <vt:lpstr>Why Workers’ Compensation</vt:lpstr>
      <vt:lpstr>Alaska Workers’ Compensation</vt:lpstr>
      <vt:lpstr>Alaska Workers’ Compensation</vt:lpstr>
      <vt:lpstr>Alaska Workers’ Compensation</vt:lpstr>
      <vt:lpstr>Alaska Workers’ Compensation</vt:lpstr>
      <vt:lpstr>Workers’ Compensation Division</vt:lpstr>
      <vt:lpstr>Alaska Workers’ Compensation Board </vt:lpstr>
      <vt:lpstr>Alaska Workers’ Compensation</vt:lpstr>
      <vt:lpstr>How Does it Work</vt:lpstr>
      <vt:lpstr>Benefits Under Workers’ Compensation</vt:lpstr>
      <vt:lpstr>Adjudication Process</vt:lpstr>
      <vt:lpstr>Adjudication Process</vt:lpstr>
      <vt:lpstr>By The Way</vt:lpstr>
      <vt:lpstr>Reports of Injury in Relation to Adjudication</vt:lpstr>
      <vt:lpstr>Legal Costs in Alaska</vt:lpstr>
      <vt:lpstr>Legal Costs in Alaska</vt:lpstr>
      <vt:lpstr>Legal Costs in Alaska</vt:lpstr>
      <vt:lpstr>Legal Costs in Alaska</vt:lpstr>
      <vt:lpstr>Legal Costs in Alaska</vt:lpstr>
      <vt:lpstr>Workers’ Compensation Numbers</vt:lpstr>
      <vt:lpstr>What does Workers’ Compensation Cost</vt:lpstr>
      <vt:lpstr>Legislation in Process</vt:lpstr>
      <vt:lpstr>Possible Legislation</vt:lpstr>
      <vt:lpstr>Regulatory</vt:lpstr>
      <vt:lpstr>Regulatory</vt:lpstr>
      <vt:lpstr>Regulatory</vt:lpstr>
      <vt:lpstr>Regulatory</vt:lpstr>
      <vt:lpstr>Regulatory</vt:lpstr>
      <vt:lpstr>Regulatory</vt:lpstr>
      <vt:lpstr>Regulatory</vt:lpstr>
      <vt:lpstr>Nationwide Workers’ Compensation Concerns 2025 </vt:lpstr>
      <vt:lpstr>Alaska Workers’ Compensation</vt:lpstr>
      <vt:lpstr>NCCI</vt:lpstr>
      <vt:lpstr>NCCI’s Residual Market Management Summary 2024 </vt:lpstr>
      <vt:lpstr>Investigations Fraud Hotline and Email Tips</vt:lpstr>
      <vt:lpstr>2024 Failure to Insure Investigations</vt:lpstr>
      <vt:lpstr>Stay-at-Work Program</vt:lpstr>
      <vt:lpstr>Alaska Workers’ Compensation</vt:lpstr>
      <vt:lpstr>PowerPoint Presentation</vt:lpstr>
      <vt:lpstr>Total Costs in Alaska</vt:lpstr>
      <vt:lpstr>Direct Written Premiums</vt:lpstr>
      <vt:lpstr>Workers’ Safety and Compensation Administration Account</vt:lpstr>
      <vt:lpstr>Workers’ Compensation Budget</vt:lpstr>
      <vt:lpstr>Alaska Workers’ Compensation</vt:lpstr>
      <vt:lpstr>Contacts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Collins, Charles M (DOL)</dc:creator>
  <cp:lastModifiedBy>Collins, Charles M (DOL)</cp:lastModifiedBy>
  <cp:revision>79</cp:revision>
  <dcterms:created xsi:type="dcterms:W3CDTF">2025-01-30T20:00:24Z</dcterms:created>
  <dcterms:modified xsi:type="dcterms:W3CDTF">2025-11-12T21:12:00Z</dcterms:modified>
</cp:coreProperties>
</file>